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6" r:id="rId3"/>
    <p:sldId id="258" r:id="rId4"/>
    <p:sldId id="269" r:id="rId5"/>
    <p:sldId id="259" r:id="rId6"/>
    <p:sldId id="268" r:id="rId7"/>
    <p:sldId id="260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20.06.2015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20.06.2015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20.06.2015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20.06.2015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20.06.2015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928662" y="500042"/>
            <a:ext cx="700092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6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Целеполагание</a:t>
            </a:r>
            <a:endParaRPr kumimoji="0" lang="ru-RU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как этап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современного урока </a:t>
            </a:r>
            <a:endParaRPr kumimoji="0" lang="ru-RU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условиях ФГОС»</a:t>
            </a:r>
            <a:endParaRPr kumimoji="0" lang="ru-RU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0"/>
            <a:ext cx="8929718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Работа над понятием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Учащимся предлагаю для зрительного восприятия название темы урока и прошу объяснить значение слова или отыскать в "Толковом словаре". Например, тема урока " Четырёхугольник". Далее, от значения слова определяем цель урока. Аналогичное можно сделать через подбор родственных слов или через поиск в сложном слове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словосоставляющих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основ. Например, темы уроков "Прямоугольник»,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«Треугольник».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3643314"/>
            <a:ext cx="83582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Геометрическая фигура — многоугольник с четырьмя углами.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4214818"/>
            <a:ext cx="75724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Прямоугольник - четырёхугольник, у которого все углы прямые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4857760"/>
            <a:ext cx="65008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Геометрическая фигура многоугольник с тремя углами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0"/>
            <a:ext cx="8286776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Исключение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Прием можно использовать через зрительное или слуховое восприятие.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Первый вид.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Повторяется основа приема "Яркое пятно", но в этом случае детям необходимо через анализ общего и отличного, найти лишнее, обосновывая свой выбор.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Например, тема урока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«Двузначные числа»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lang="ru-RU" sz="3600" b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3600" b="1" i="0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3          </a:t>
            </a:r>
            <a:r>
              <a:rPr lang="ru-RU" sz="3600" b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</a:t>
            </a:r>
            <a:r>
              <a:rPr kumimoji="0" lang="ru-RU" sz="3600" b="1" i="0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7        9      10</a:t>
            </a:r>
            <a:endParaRPr kumimoji="0" lang="ru-RU" sz="36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u="sng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Второй вид.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Задаю детям ряд слов. Анализируя, дети легко определяют лишнее.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–Один,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три, пять, семь, девять, десять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Что общего во всех словах? (Числа)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–Какое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число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лишнее в этом ряду? (Из множества, обоснованных мнений, обязательно прозвучит правильный ответ.) Формулируется учебная цель.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1"/>
            <a:ext cx="8929718" cy="692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Проблема предыдущего урока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В конце урока детям предлагается задание, в ходе которого должны возникнуть трудности с выполнением, из-за недостаточности знаний или недостаточностью времени, что подразумевает продолжение работы на следующем уроке. Таким образом, тему урока можно сформулировать накануне, а на следующем уроке лишь восстановить в памяти и обосновать.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Тема: «Длина ломаной»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Измерить длину каждого звена ломаной . Найти сумму длин всех звеньев.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А                           М                        Т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Е                                К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АЕ=3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см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aseline="0" dirty="0" smtClean="0">
                <a:latin typeface="Times New Roman" pitchFamily="18" charset="0"/>
                <a:cs typeface="Times New Roman" pitchFamily="18" charset="0"/>
              </a:rPr>
              <a:t>ЕМ=2см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МК=4см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aseline="0" dirty="0" smtClean="0">
                <a:latin typeface="Times New Roman" pitchFamily="18" charset="0"/>
                <a:cs typeface="Times New Roman" pitchFamily="18" charset="0"/>
              </a:rPr>
              <a:t>КТ=1см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ru-RU" sz="2000" baseline="0" dirty="0" smtClean="0">
                <a:latin typeface="Times New Roman" pitchFamily="18" charset="0"/>
                <a:cs typeface="Times New Roman" pitchFamily="18" charset="0"/>
              </a:rPr>
              <a:t>Какова тема следующего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урока?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Число 10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357290" y="457200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85720" y="4286256"/>
            <a:ext cx="1071570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214282" y="4214818"/>
            <a:ext cx="80962" cy="809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1357290" y="4286256"/>
            <a:ext cx="857256" cy="2952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17" idx="1"/>
          </p:cNvCxnSpPr>
          <p:nvPr/>
        </p:nvCxnSpPr>
        <p:spPr>
          <a:xfrm rot="16200000" flipH="1">
            <a:off x="2726468" y="3798047"/>
            <a:ext cx="273895" cy="12740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3500430" y="4286256"/>
            <a:ext cx="428628" cy="2333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вал 15"/>
          <p:cNvSpPr/>
          <p:nvPr/>
        </p:nvSpPr>
        <p:spPr>
          <a:xfrm>
            <a:off x="3428992" y="4500570"/>
            <a:ext cx="80962" cy="809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2214546" y="4286256"/>
            <a:ext cx="80962" cy="809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3929058" y="4214818"/>
            <a:ext cx="80962" cy="809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642918"/>
            <a:ext cx="8072494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Сегодня урок математики должен стать для школьника не только занятием по решению математических примеров и задач, но и позволить ему освоить способы успешного существования в современном обществе, т. е. уметь ставить себе конкретную цель, планировать свою жизнь, прогнозировать возможные ситуации. А значит, современный ученик должен обладать регулятивными учебными действиями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К регулятивным учебным действиям относятся: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целеполагание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, планирование деятельности, прогнозирование результата, контроль, коррекция, оценка, волевая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саморегуляция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 Ведущее место в структуре современного урока занимает этап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целеполагания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 Именно на данном этапе возникает внутренняя мотивация ученика на активную,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деятельностную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позицию, возникают побуждения: узнать, найти, доказать. Организации данного этапа требует продумывания средств, приемов, мотивирующих учащихся на предстоящую деятельность.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b="1"/>
              <a:t>Процесс целеполагания – это коллективное действие, каждый ученик – участник, активный деятель, каждый чувствует себя созидателем общего творения. </a:t>
            </a:r>
          </a:p>
          <a:p>
            <a:pPr>
              <a:lnSpc>
                <a:spcPct val="90000"/>
              </a:lnSpc>
            </a:pPr>
            <a:r>
              <a:rPr lang="ru-RU" sz="2800" b="1"/>
              <a:t>Дети учатся высказывать свое мнение, зная, что его услышат и примут. Учатся слушать и слышать другого, без чего не получится взаимодействия.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800" b="1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/>
              <a:t>Именно такой подход к целеполаганию является  эффективным и современным..</a:t>
            </a:r>
          </a:p>
          <a:p>
            <a:pPr>
              <a:lnSpc>
                <a:spcPct val="90000"/>
              </a:lnSpc>
            </a:pPr>
            <a:endParaRPr lang="ru-RU" sz="2800" b="1"/>
          </a:p>
          <a:p>
            <a:pPr>
              <a:lnSpc>
                <a:spcPct val="90000"/>
              </a:lnSpc>
            </a:pPr>
            <a:endParaRPr lang="ru-RU" sz="21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0"/>
            <a:ext cx="8929718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Существуют различные приемы по формированию действия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целеполагания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«Тема-вопрос», «Работа над понятием», «Яркое пятно», «Исключение», «Домысливание», «Моделирование жизненной ситуации», «Группировка», «Собери слово», «Проблема предыдущего урока», «Демонстрация множественности смыслов слова». «Проблемная ситуация», «Индуктор».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3900" b="1"/>
              <a:t>Приемы целеполагания</a:t>
            </a:r>
            <a:br>
              <a:rPr lang="ru-RU" sz="3900" b="1"/>
            </a:br>
            <a:endParaRPr lang="ru-RU" sz="3900" b="1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95288" y="1773238"/>
            <a:ext cx="3455987" cy="494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 dirty="0">
                <a:solidFill>
                  <a:schemeClr val="accent2"/>
                </a:solidFill>
              </a:rPr>
              <a:t>1. Визуальные:</a:t>
            </a:r>
            <a:r>
              <a:rPr lang="ru-RU" sz="2000" b="1" dirty="0"/>
              <a:t> </a:t>
            </a:r>
          </a:p>
          <a:p>
            <a:r>
              <a:rPr lang="ru-RU" sz="2800" b="1" dirty="0"/>
              <a:t>Тема-вопрос. </a:t>
            </a:r>
          </a:p>
          <a:p>
            <a:r>
              <a:rPr lang="ru-RU" sz="2800" b="1" dirty="0"/>
              <a:t>Работа над понятием. </a:t>
            </a:r>
          </a:p>
          <a:p>
            <a:r>
              <a:rPr lang="ru-RU" sz="2800" b="1" dirty="0"/>
              <a:t>Ситуация яркого пятна. </a:t>
            </a:r>
          </a:p>
          <a:p>
            <a:r>
              <a:rPr lang="ru-RU" sz="2800" b="1" dirty="0"/>
              <a:t>Исключение. </a:t>
            </a:r>
          </a:p>
          <a:p>
            <a:r>
              <a:rPr lang="ru-RU" sz="2800" b="1" dirty="0"/>
              <a:t>Домысливание. </a:t>
            </a:r>
          </a:p>
          <a:p>
            <a:r>
              <a:rPr lang="ru-RU" sz="2800" b="1" dirty="0"/>
              <a:t>Проблемная ситуация. </a:t>
            </a:r>
          </a:p>
          <a:p>
            <a:r>
              <a:rPr lang="ru-RU" sz="2800" b="1" dirty="0"/>
              <a:t>Группировка. </a:t>
            </a:r>
          </a:p>
          <a:p>
            <a:r>
              <a:rPr lang="ru-RU" dirty="0"/>
              <a:t>        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5364163" y="1844675"/>
            <a:ext cx="2952750" cy="402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>
                <a:solidFill>
                  <a:schemeClr val="accent2"/>
                </a:solidFill>
              </a:rPr>
              <a:t>2. Аудиальные: </a:t>
            </a:r>
          </a:p>
          <a:p>
            <a:r>
              <a:rPr lang="ru-RU" sz="2800" b="1"/>
              <a:t>Подводящий диалог. </a:t>
            </a:r>
          </a:p>
          <a:p>
            <a:r>
              <a:rPr lang="ru-RU" sz="2800" b="1"/>
              <a:t>Собери слово. </a:t>
            </a:r>
          </a:p>
          <a:p>
            <a:r>
              <a:rPr lang="ru-RU" sz="2800" b="1"/>
              <a:t>Исключение. </a:t>
            </a:r>
          </a:p>
          <a:p>
            <a:r>
              <a:rPr lang="ru-RU" sz="2800" b="1"/>
              <a:t>Проблема предыдущего урока. 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</a:pPr>
            <a:endParaRPr lang="ru-RU" sz="2800" b="1">
              <a:latin typeface="Calibri" charset="-5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0"/>
            <a:ext cx="8786842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Прием «Яркое пятно»</a:t>
            </a:r>
          </a:p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Данный прием состоит в представлении учащимся набора однотипных предметов, ряда чисел, выражений, одно из которых выделено цветом или размером. Через зрительное восприятие концентрируем внимание на выделенном объекте. Затем, совместно выясняем общность предложенного и причину обособленности выделенного объекта. Далее формируется тема и цели урока.</a:t>
            </a:r>
          </a:p>
          <a:p>
            <a:pPr lvl="0" fontAlgn="t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Например, урок по теме «Треугольник» в 1 классе. Предлагаю рассмотреть фигуры, среди которых треугольник выделен цветом</a:t>
            </a:r>
          </a:p>
          <a:p>
            <a:pPr lvl="0" fontAlgn="t">
              <a:spcBef>
                <a:spcPct val="0"/>
              </a:spcBef>
              <a:spcAft>
                <a:spcPct val="0"/>
              </a:spcAft>
            </a:pP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285720" y="3811012"/>
            <a:ext cx="728664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solidFill>
                  <a:srgbClr val="33333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Среди представленных фигур, что вы заметили?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-Фигура № 4 выделена цветом.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Что общего у этих фигур?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Все фигуры ломаные,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состоящие из трёх звеньев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Чем отличается выделенная ломаная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 других?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-Все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ломаные – незамкнутые, а выделенная ломаная - замкнутая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 кто знает, как называется эта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замкнутая ломаная?</a:t>
            </a: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-Треугольник</a:t>
            </a:r>
            <a:endParaRPr kumimoji="0" lang="ru-RU" sz="1600" b="0" i="0" u="none" strike="noStrike" cap="none" normalizeH="0" dirty="0" smtClean="0">
              <a:ln>
                <a:noFill/>
              </a:ln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Как вы думаете какова тема урока?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Учащиеся формулируют тему урока. По необходимости учитель корректирует тему урока и предлагает сформулировать цели урока. Ученики формулируют цели урока.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357686" y="3429000"/>
            <a:ext cx="3241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33333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●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500430" y="3286124"/>
            <a:ext cx="3763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33333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●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929058" y="3643314"/>
            <a:ext cx="3763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33333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●</a:t>
            </a:r>
            <a:endParaRPr lang="ru-RU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V="1">
            <a:off x="4071934" y="3643314"/>
            <a:ext cx="428628" cy="2021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643306" y="3500438"/>
            <a:ext cx="500066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2500298" y="3286124"/>
            <a:ext cx="3241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33333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●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1643042" y="3214686"/>
            <a:ext cx="3763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33333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●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2071670" y="3500438"/>
            <a:ext cx="3763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33333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●</a:t>
            </a:r>
            <a:endParaRPr lang="ru-RU" dirty="0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flipV="1">
            <a:off x="2214546" y="3500438"/>
            <a:ext cx="428628" cy="2021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1785918" y="3357562"/>
            <a:ext cx="500066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2643174" y="3500438"/>
            <a:ext cx="704859" cy="3476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3214678" y="3643314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33333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●</a:t>
            </a:r>
            <a:endParaRPr lang="ru-RU" dirty="0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V="1">
            <a:off x="4214810" y="3643314"/>
            <a:ext cx="321541" cy="95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4071934" y="3429000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33333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●</a:t>
            </a:r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1142976" y="3214686"/>
            <a:ext cx="3241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33333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●</a:t>
            </a:r>
            <a:endParaRPr lang="ru-RU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285720" y="3143248"/>
            <a:ext cx="3763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33333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●</a:t>
            </a:r>
            <a:endParaRPr lang="ru-RU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714348" y="3429000"/>
            <a:ext cx="3763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33333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●</a:t>
            </a:r>
            <a:endParaRPr lang="ru-RU" dirty="0"/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 flipV="1">
            <a:off x="857224" y="3429000"/>
            <a:ext cx="428628" cy="2021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428596" y="3286124"/>
            <a:ext cx="500066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1035819" y="3607595"/>
            <a:ext cx="42862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 43"/>
          <p:cNvSpPr/>
          <p:nvPr/>
        </p:nvSpPr>
        <p:spPr>
          <a:xfrm>
            <a:off x="1071538" y="3714752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33333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●</a:t>
            </a: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714348" y="3071810"/>
            <a:ext cx="4619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33333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❶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2071670" y="3214686"/>
            <a:ext cx="4619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33333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❷</a:t>
            </a: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3786182" y="3214686"/>
            <a:ext cx="4619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33333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❸</a:t>
            </a:r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5214942" y="3857628"/>
            <a:ext cx="4619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33333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❹</a:t>
            </a:r>
            <a:endParaRPr lang="ru-RU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5214942" y="3357562"/>
            <a:ext cx="3763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33333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●</a:t>
            </a:r>
            <a:endParaRPr lang="ru-RU" dirty="0"/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 rot="16200000" flipV="1">
            <a:off x="5429256" y="3571876"/>
            <a:ext cx="285752" cy="28575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5536413" y="3536157"/>
            <a:ext cx="428628" cy="7143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Прямоугольник 47"/>
          <p:cNvSpPr/>
          <p:nvPr/>
        </p:nvSpPr>
        <p:spPr>
          <a:xfrm>
            <a:off x="5572132" y="3643314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33333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●</a:t>
            </a:r>
            <a:endParaRPr lang="ru-RU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5643570" y="3143248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33333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●</a:t>
            </a:r>
            <a:endParaRPr lang="ru-RU" dirty="0"/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flipV="1">
            <a:off x="5357818" y="3357562"/>
            <a:ext cx="428628" cy="20217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001156" cy="661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Прием «Проблемная ситуация</a:t>
            </a:r>
            <a:r>
              <a:rPr lang="ru-RU" sz="3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</a:t>
            </a:r>
          </a:p>
          <a:p>
            <a:pPr marL="0" marR="0" lvl="0" indent="0" algn="ctr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Введение в урок проблемного диалога необходимо для определения учащимися границ знания — незнания. Создание на уроке проблемной ситуации дает возможность учащемуся сформулировать цель занятия и его тему. Виды проблемного диалога: побуждающий и подводящий. Побуждающий диалог заключается в следующем: учитель побуждает учащихся высказывать различные версии решения проблемы. Подводящий диалог строится на цепочке вопросов, последовательно приводящих к правильному ответу, запланированному учителем.</a:t>
            </a:r>
          </a:p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Урок в 1 классе «Двузначные числа»</a:t>
            </a:r>
          </a:p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Вычислите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и запишите значения выражений:</a:t>
            </a:r>
          </a:p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aseline="0" dirty="0" smtClean="0">
                <a:latin typeface="Times New Roman" pitchFamily="18" charset="0"/>
                <a:cs typeface="Times New Roman" pitchFamily="18" charset="0"/>
              </a:rPr>
              <a:t>4+3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7+1      </a:t>
            </a:r>
            <a:r>
              <a:rPr lang="ru-RU" sz="3200" baseline="0" dirty="0" smtClean="0">
                <a:latin typeface="Times New Roman" pitchFamily="18" charset="0"/>
                <a:cs typeface="Times New Roman" pitchFamily="18" charset="0"/>
              </a:rPr>
              <a:t>6+2      4+3         5+4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6+7</a:t>
            </a:r>
          </a:p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 записи значения последнего выражения возникает вопрос – Как это сделать?  Формулируется проблема и цели урока.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0"/>
            <a:ext cx="8001024" cy="8525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Прием «Группировка»</a:t>
            </a:r>
          </a:p>
          <a:p>
            <a:pPr marL="0" marR="0" lvl="0" indent="0" algn="ctr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Суть этого приема заключается в обоснованном разделение на группы ряда объектов. Основанием классификации будут внешние признаки. А вопрос «Почему имеют такие признаки?» и будет задачей урока.</a:t>
            </a: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Урок математики в 1 классе по теме "Двузначные числа" можно начать с предложения: "Разделите на две группы числа: 6, 12, 17, 5, 16, 1, 11, 9.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Дети группируют.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группа: 6,  5,  1,  9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группа: 12, 17, 16, 11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По какому признаку вы разделили на две группы?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Если мы их выделили в общую группу, то значит они заслуживают нашего внимания? Учащиеся формулируют цели и тему урока.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latin typeface="Arial" pitchFamily="34" charset="0"/>
            </a:endParaRPr>
          </a:p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174</TotalTime>
  <Words>948</Words>
  <PresentationFormat>Экран (4:3)</PresentationFormat>
  <Paragraphs>116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Лена</dc:creator>
  <cp:lastModifiedBy>Лена</cp:lastModifiedBy>
  <cp:revision>23</cp:revision>
  <dcterms:created xsi:type="dcterms:W3CDTF">2015-01-04T14:25:34Z</dcterms:created>
  <dcterms:modified xsi:type="dcterms:W3CDTF">2015-06-20T20:22:35Z</dcterms:modified>
</cp:coreProperties>
</file>