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7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383" autoAdjust="0"/>
  </p:normalViewPr>
  <p:slideViewPr>
    <p:cSldViewPr>
      <p:cViewPr>
        <p:scale>
          <a:sx n="49" d="100"/>
          <a:sy n="49" d="100"/>
        </p:scale>
        <p:origin x="-3402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CC95BF-4030-4829-B80A-5B7CDDCB1EA4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381E360-1F73-40A7-850C-0C0E7F45E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32FF92-5D95-4BA8-88BB-BE771C968EB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77BAE6-31DC-44DF-9BEC-7E5B8FCDE0E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88C8A2-8B80-43C8-A5EE-8296B07D712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F29534-9C59-4206-B2EA-878BA3F591B7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D2D524-1F79-4C19-A3E0-C1C534BF2D3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19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B39AB8-EFA1-46DB-97B1-4B133D75CA43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 </a:t>
            </a:r>
          </a:p>
        </p:txBody>
      </p:sp>
      <p:sp>
        <p:nvSpPr>
          <p:cNvPr id="501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038A81-D786-4EEE-8435-72A274D5F66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F7A58C-8F0D-437F-96AA-4395FC3671D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930861-F02B-4523-BD66-4D7AF300F33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C3CD6F-53CD-43F0-B01D-467FF8160C2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F75DC0-7E92-45C3-A3B6-AE5234444AB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83EA891-B198-4E38-9E29-1ABB6EC07BB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7D4889-F556-4291-A5F5-F9F303CE8D3B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A2C99B-5986-4AE6-83D0-966157BB957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07327B-A986-41F7-B0B2-6FC16737B0C2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D49B5-A75C-4062-87D3-0B33FBA768CD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0E8A7-2DE0-4CEA-8757-CB98C02AD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702EC-2B1A-49E1-86B2-66144C58D694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F5352-9B99-4C5C-980B-FFBCC0D5D5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4646-CBDE-4886-8BE5-DDDD730151F4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89CA4-D3F6-4218-9409-F4D604A35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B879A-3E13-4786-A8F0-4F345DEE962A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BD99-3DAB-421A-A677-5C2E3D35B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3D1E1-471F-4A9B-936C-2FA899146A28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093C-0D42-4CC9-AE00-5176DE748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7E76F-45B9-4A41-891A-2642AEE67C3E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FE5B5-FA39-4A5F-9C2B-C960E65176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F764-BEF6-4877-A175-7724A01BD273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3ED83-1D37-4227-94D8-BD4CDF8AF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CAE9C-5A93-4979-B435-E72C4EEE5254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88E1C-B5F7-4869-9D50-1D1EE3273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74688-C1B5-46CB-999B-3F9A82715BCA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2B87-63FE-49D0-8D98-AADC333B6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8BCCD-D303-4A1C-A8A7-5C39531B5707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C5452-E2AA-4A9B-B6A9-032DE6F9E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CD691-0607-433D-B1D1-8E1AC5354D7F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40F2-626E-4A0D-8EF2-73BA6982D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5ED247-CCD1-4AC0-AB2A-534FB8327292}" type="datetimeFigureOut">
              <a:rPr lang="ru-RU"/>
              <a:pPr>
                <a:defRPr/>
              </a:pPr>
              <a:t>29.06.2015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D9A77-3C5E-41C5-B3E1-B6DEF07700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user\Desktop\ДЕТСКИЙ САД\рамочки\рамки\images.google.ru_Векторная графика - ВЕСНА_1207160040_0lik.ru_shutterstock_990368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ТЕМА ПРОЕКТА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«Почему нужно есть много овощей и фруктов.»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4340" name="Picture 3" descr="C:\Users\user\Desktop\1366x768_602602_[www.ArtFile.ru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1500188"/>
            <a:ext cx="2928938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5" descr="4c9e9b2a8a93[1]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63" y="4572000"/>
            <a:ext cx="2967037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2771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Прямоугольник 4"/>
          <p:cNvSpPr>
            <a:spLocks noChangeArrowheads="1"/>
          </p:cNvSpPr>
          <p:nvPr/>
        </p:nvSpPr>
        <p:spPr bwMode="auto">
          <a:xfrm>
            <a:off x="1785938" y="857250"/>
            <a:ext cx="4786312" cy="581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u="sng">
                <a:solidFill>
                  <a:srgbClr val="C00000"/>
                </a:solidFill>
                <a:latin typeface="Calibri" pitchFamily="34" charset="0"/>
              </a:rPr>
              <a:t>МЕРОПРИЯТИЯ ПО ВЫПОЛНЕНИЮ 1 ЗАДАЧИ</a:t>
            </a:r>
          </a:p>
          <a:p>
            <a:pPr algn="ctr"/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b="1">
                <a:latin typeface="Calibri" pitchFamily="34" charset="0"/>
              </a:rPr>
              <a:t>ЧТЕНИЕ ХУДОЖЕСТВЕННОЙ  И ПОЗНАВАТЕЛЬНОЙ ЛИТЕРАТУРЫ</a:t>
            </a:r>
          </a:p>
          <a:p>
            <a:pPr>
              <a:buFont typeface="Wingdings" pitchFamily="2" charset="2"/>
              <a:buChar char="v"/>
            </a:pPr>
            <a:r>
              <a:rPr lang="ru-RU" sz="2400" b="1">
                <a:latin typeface="Calibri" pitchFamily="34" charset="0"/>
              </a:rPr>
              <a:t>ЗАУЧИВАНИЕ СТИХОТВОРЕНИЙ, ПОСЛОВИЦ И ПОГОВОРОК О ЗДОРОВОМ ОБРАЗЕ ЖИЗНИ, ПОЛЬЗЕ ОВОЩЕЙ</a:t>
            </a:r>
          </a:p>
          <a:p>
            <a:pPr>
              <a:buFont typeface="Wingdings" pitchFamily="2" charset="2"/>
              <a:buChar char="v"/>
            </a:pPr>
            <a:r>
              <a:rPr lang="ru-RU" sz="2400" b="1">
                <a:latin typeface="Calibri" pitchFamily="34" charset="0"/>
              </a:rPr>
              <a:t>БЕСЕДЫ: « КАК ВЫРАСТИ ЗДОРОВЫМ», </a:t>
            </a:r>
          </a:p>
          <a:p>
            <a:r>
              <a:rPr lang="ru-RU" sz="2400" b="1">
                <a:latin typeface="Calibri" pitchFamily="34" charset="0"/>
              </a:rPr>
              <a:t>« АЗБУКА  ПРАВИЛЬНОГО ПИТАНИЯ», </a:t>
            </a:r>
          </a:p>
          <a:p>
            <a:endParaRPr lang="ru-RU" sz="2400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4819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Прямоугольник 4"/>
          <p:cNvSpPr>
            <a:spLocks noChangeArrowheads="1"/>
          </p:cNvSpPr>
          <p:nvPr/>
        </p:nvSpPr>
        <p:spPr bwMode="auto">
          <a:xfrm>
            <a:off x="1928813" y="857250"/>
            <a:ext cx="4857750" cy="784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u="sng">
                <a:solidFill>
                  <a:srgbClr val="C00000"/>
                </a:solidFill>
                <a:latin typeface="Calibri" pitchFamily="34" charset="0"/>
              </a:rPr>
              <a:t>МЕРОПРИЯТИЯ ПО ВЫПОЛНЕНИЮ 2 ЗАДАЧИ</a:t>
            </a:r>
          </a:p>
          <a:p>
            <a:pPr algn="ctr"/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b="1" u="sng">
                <a:latin typeface="Calibri" pitchFamily="34" charset="0"/>
              </a:rPr>
              <a:t>БЕСЕДЫ: </a:t>
            </a:r>
            <a:r>
              <a:rPr lang="ru-RU" sz="2800" b="1">
                <a:latin typeface="Calibri" pitchFamily="34" charset="0"/>
              </a:rPr>
              <a:t>« Что такое витамины?», « Нужны ли витамины человеку».</a:t>
            </a:r>
          </a:p>
          <a:p>
            <a:pPr>
              <a:buFont typeface="Wingdings" pitchFamily="2" charset="2"/>
              <a:buChar char="v"/>
            </a:pPr>
            <a:r>
              <a:rPr lang="ru-RU" sz="2800" b="1" u="sng">
                <a:latin typeface="Calibri" pitchFamily="34" charset="0"/>
              </a:rPr>
              <a:t>Игра- занятие:</a:t>
            </a:r>
            <a:r>
              <a:rPr lang="ru-RU" sz="2800" b="1">
                <a:latin typeface="Calibri" pitchFamily="34" charset="0"/>
              </a:rPr>
              <a:t> «Как мы спасали витаминку?».</a:t>
            </a:r>
          </a:p>
          <a:p>
            <a:pPr>
              <a:buFont typeface="Wingdings" pitchFamily="2" charset="2"/>
              <a:buChar char="v"/>
            </a:pPr>
            <a:r>
              <a:rPr lang="ru-RU" sz="2800" b="1" u="sng">
                <a:latin typeface="Calibri" pitchFamily="34" charset="0"/>
              </a:rPr>
              <a:t>Викторина : </a:t>
            </a:r>
            <a:r>
              <a:rPr lang="ru-RU" sz="2800" b="1">
                <a:latin typeface="Calibri" pitchFamily="34" charset="0"/>
              </a:rPr>
              <a:t>«Загадки с грядки».</a:t>
            </a:r>
          </a:p>
          <a:p>
            <a:pPr>
              <a:buFont typeface="Wingdings" pitchFamily="2" charset="2"/>
              <a:buChar char="v"/>
            </a:pPr>
            <a:r>
              <a:rPr lang="ru-RU" sz="2800" b="1" u="sng">
                <a:latin typeface="Calibri" pitchFamily="34" charset="0"/>
              </a:rPr>
              <a:t>Дид.игры: </a:t>
            </a:r>
            <a:r>
              <a:rPr lang="ru-RU" sz="2800" b="1">
                <a:latin typeface="Calibri" pitchFamily="34" charset="0"/>
              </a:rPr>
              <a:t>«Какой витамин спрятался в этих продуктах?»</a:t>
            </a:r>
            <a:endParaRPr lang="ru-RU" sz="2800" b="1" u="sng"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6867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Прямоугольник 4"/>
          <p:cNvSpPr>
            <a:spLocks noChangeArrowheads="1"/>
          </p:cNvSpPr>
          <p:nvPr/>
        </p:nvSpPr>
        <p:spPr bwMode="auto">
          <a:xfrm>
            <a:off x="2214563" y="1214438"/>
            <a:ext cx="4572000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u="sng">
                <a:solidFill>
                  <a:srgbClr val="C00000"/>
                </a:solidFill>
                <a:latin typeface="Calibri" pitchFamily="34" charset="0"/>
              </a:rPr>
              <a:t>МЕРОПРИЯТИЯ ПО ВЫПОЛНЕНИЮ 3 ЗАДАЧИ</a:t>
            </a:r>
          </a:p>
          <a:p>
            <a:pPr>
              <a:buFont typeface="Wingdings" pitchFamily="2" charset="2"/>
              <a:buChar char="v"/>
            </a:pPr>
            <a:r>
              <a:rPr lang="ru-RU" sz="2400" b="1" u="sng">
                <a:latin typeface="Calibri" pitchFamily="34" charset="0"/>
              </a:rPr>
              <a:t>БЕСЕДЫ: </a:t>
            </a:r>
            <a:r>
              <a:rPr lang="ru-RU" sz="2400" b="1">
                <a:latin typeface="Calibri" pitchFamily="34" charset="0"/>
              </a:rPr>
              <a:t>«Овощи и фрукты – полезные продукты», « Витамины и фрукты  - верные помощники организму».</a:t>
            </a:r>
          </a:p>
          <a:p>
            <a:pPr>
              <a:buFont typeface="Wingdings" pitchFamily="2" charset="2"/>
              <a:buChar char="v"/>
            </a:pPr>
            <a:r>
              <a:rPr lang="ru-RU" sz="2400" b="1" u="sng">
                <a:latin typeface="Calibri" pitchFamily="34" charset="0"/>
              </a:rPr>
              <a:t>Дид. игры:</a:t>
            </a:r>
            <a:r>
              <a:rPr lang="ru-RU" sz="2400" b="1">
                <a:latin typeface="Calibri" pitchFamily="34" charset="0"/>
              </a:rPr>
              <a:t> « Кто скорее соберет», « Что сажают в огороде?», «Угадай на вкус?»</a:t>
            </a:r>
          </a:p>
          <a:p>
            <a:pPr>
              <a:buFont typeface="Wingdings" pitchFamily="2" charset="2"/>
              <a:buChar char="v"/>
            </a:pPr>
            <a:r>
              <a:rPr lang="ru-RU" sz="2400" b="1">
                <a:latin typeface="Calibri" pitchFamily="34" charset="0"/>
              </a:rPr>
              <a:t>Экскурсия в магазин: овощной отдел.</a:t>
            </a:r>
          </a:p>
          <a:p>
            <a:pPr>
              <a:buFont typeface="Wingdings" pitchFamily="2" charset="2"/>
              <a:buChar char="v"/>
            </a:pPr>
            <a:r>
              <a:rPr lang="ru-RU" sz="2400" b="1">
                <a:latin typeface="Calibri" pitchFamily="34" charset="0"/>
              </a:rPr>
              <a:t>Приготовление блюд из овощей и фруктов.</a:t>
            </a:r>
          </a:p>
          <a:p>
            <a:pPr algn="ctr">
              <a:buFont typeface="Wingdings" pitchFamily="2" charset="2"/>
              <a:buChar char="v"/>
            </a:pPr>
            <a:endParaRPr lang="ru-RU" sz="2800" b="1" u="sng"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8915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6" name="Прямоугольник 4"/>
          <p:cNvSpPr>
            <a:spLocks noChangeArrowheads="1"/>
          </p:cNvSpPr>
          <p:nvPr/>
        </p:nvSpPr>
        <p:spPr bwMode="auto">
          <a:xfrm>
            <a:off x="2000250" y="1000125"/>
            <a:ext cx="4786313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u="sng">
                <a:solidFill>
                  <a:srgbClr val="C00000"/>
                </a:solidFill>
                <a:latin typeface="Calibri" pitchFamily="34" charset="0"/>
              </a:rPr>
              <a:t>ПРОДУКТ</a:t>
            </a:r>
          </a:p>
          <a:p>
            <a:pPr algn="ctr"/>
            <a:endParaRPr lang="ru-RU" sz="2800" b="1" u="sng">
              <a:solidFill>
                <a:srgbClr val="C00000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b="1" u="sng">
                <a:latin typeface="Calibri" pitchFamily="34" charset="0"/>
              </a:rPr>
              <a:t>Альбомы:</a:t>
            </a:r>
            <a:r>
              <a:rPr lang="ru-RU" sz="2800" b="1">
                <a:latin typeface="Calibri" pitchFamily="34" charset="0"/>
              </a:rPr>
              <a:t> «Овощи», «Фрукты»</a:t>
            </a:r>
          </a:p>
          <a:p>
            <a:pPr>
              <a:buFont typeface="Wingdings" pitchFamily="2" charset="2"/>
              <a:buChar char="v"/>
            </a:pPr>
            <a:r>
              <a:rPr lang="ru-RU" sz="2800" b="1">
                <a:latin typeface="Calibri" pitchFamily="34" charset="0"/>
              </a:rPr>
              <a:t>Методическая копилка конспектов, атрибутов к сюжетно- ролевым играм.</a:t>
            </a:r>
          </a:p>
          <a:p>
            <a:pPr>
              <a:buFont typeface="Wingdings" pitchFamily="2" charset="2"/>
              <a:buChar char="v"/>
            </a:pPr>
            <a:r>
              <a:rPr lang="ru-RU" sz="2800" b="1" u="sng">
                <a:latin typeface="Calibri" pitchFamily="34" charset="0"/>
              </a:rPr>
              <a:t>ПАПКИ- ПЕРЕДВИЖКИ:</a:t>
            </a:r>
            <a:r>
              <a:rPr lang="ru-RU" sz="2800" b="1">
                <a:latin typeface="Calibri" pitchFamily="34" charset="0"/>
              </a:rPr>
              <a:t> «Полезные рецепты», «Копилка витаминов».</a:t>
            </a:r>
          </a:p>
          <a:p>
            <a:pPr>
              <a:buFont typeface="Wingdings" pitchFamily="2" charset="2"/>
              <a:buChar char="v"/>
            </a:pPr>
            <a:r>
              <a:rPr lang="ru-RU" sz="2800" b="1" u="sng">
                <a:latin typeface="Calibri" pitchFamily="34" charset="0"/>
              </a:rPr>
              <a:t>Стенгазета:</a:t>
            </a:r>
            <a:r>
              <a:rPr lang="ru-RU" sz="2800" b="1">
                <a:latin typeface="Calibri" pitchFamily="34" charset="0"/>
              </a:rPr>
              <a:t> «Цветок здоровья».</a:t>
            </a:r>
            <a:endParaRPr lang="ru-RU" sz="2800" b="1" u="sng">
              <a:latin typeface="Calibri" pitchFamily="34" charset="0"/>
            </a:endParaRPr>
          </a:p>
          <a:p>
            <a:pPr algn="ctr">
              <a:buFont typeface="Wingdings" pitchFamily="2" charset="2"/>
              <a:buChar char="v"/>
            </a:pP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40963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57375" y="714375"/>
            <a:ext cx="4929188" cy="69865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rgbClr val="C00000"/>
                </a:solidFill>
                <a:latin typeface="+mn-lt"/>
                <a:cs typeface="+mn-cs"/>
              </a:rPr>
              <a:t>Результат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Проект можно считать успешным  если 90% детей: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знают особенности роста овощей и фруктов, ухода за ними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Какие витамины находятся в том или ином овоще и фрукте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 удовольствием употребляют в пищу овощи и фрукты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80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80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400" b="1" u="sng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u="sng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3010" name="Picture 2" descr="C:\Users\user\Desktop\ДЕТСКИЙ САД\рамочки\рамки\images.google.ru_Векторная графика - ВЕСНА_1207160040_0lik.ru_shutterstock_99036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4" name="Picture 2" descr="Картинка 32 из 4788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119313"/>
            <a:ext cx="4738688" cy="4738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572000" y="1357313"/>
            <a:ext cx="3357563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Что за скрип? Что за хруст? Это что еще за куст?                             Как же быть без хруста?                       Если я...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4034" name="Picture 2" descr="C:\Users\user\Desktop\ДЕТСКИЙ САД\рамочки\рамки\images.google.ru_Векторная графика - ВЕСНА_1207160040_0lik.ru_shutterstock_99036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572000" y="1357313"/>
            <a:ext cx="335756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6" name="Picture 2" descr="Картинка 14 из 41693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643188"/>
            <a:ext cx="5357813" cy="3608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000125" y="714375"/>
            <a:ext cx="4786313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Круглое, румяное,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Я расту на ветке;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Любят меня взрослые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маленькие детки.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5058" name="Picture 2" descr="C:\Users\user\Desktop\ДЕТСКИЙ САД\рамочки\рамки\images.google.ru_Векторная графика - ВЕСНА_1207160040_0lik.ru_shutterstock_99036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572000" y="1357313"/>
            <a:ext cx="335756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714375"/>
            <a:ext cx="47863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6" name="Picture 2" descr="Картинка 1 из 108909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2286000"/>
            <a:ext cx="4143375" cy="4408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4071938" y="857250"/>
            <a:ext cx="4214812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Заставит плакать всех вокруг, Хоть он и не драчун, а ...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6082" name="Picture 2" descr="C:\Users\user\Desktop\ДЕТСКИЙ САД\рамочки\рамки\images.google.ru_Векторная графика - ВЕСНА_1207160040_0lik.ru_shutterstock_99036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786313" y="928688"/>
            <a:ext cx="3857625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Есть в саду зеленом чудо: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Листья ярче изумруда,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Серебристые цветы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И, как солнышко, плоды.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714375"/>
            <a:ext cx="47863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8" y="857250"/>
            <a:ext cx="421481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9" name="Picture 4" descr="Картинка 27 из 15127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2428875"/>
            <a:ext cx="4852988" cy="4095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7106" name="Picture 2" descr="C:\Users\user\Desktop\ДЕТСКИЙ САД\рамочки\рамки\images.google.ru_Векторная графика - ВЕСНА_1207160040_0lik.ru_shutterstock_99036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786313" y="928688"/>
            <a:ext cx="38576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714375"/>
            <a:ext cx="47863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8" y="857250"/>
            <a:ext cx="421481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0" name="Picture 6" descr="Картинка 59 из 4898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5" y="928688"/>
            <a:ext cx="3929063" cy="523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000125" y="928688"/>
            <a:ext cx="4572000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Летом — в огороде,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Свежие, зеленые,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 зимою — в бочке,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Крепкие, соленые.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Users\user\Desktop\zeml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88" y="1000125"/>
            <a:ext cx="5429250" cy="3857625"/>
          </a:xfrm>
        </p:spPr>
        <p:txBody>
          <a:bodyPr>
            <a:normAutofit/>
          </a:bodyPr>
          <a:lstStyle/>
          <a:p>
            <a:pPr algn="r"/>
            <a:r>
              <a:rPr lang="ru-RU" sz="4000" b="1" smtClean="0">
                <a:solidFill>
                  <a:srgbClr val="10253F"/>
                </a:solidFill>
              </a:rPr>
              <a:t>АВТОР ПРЕКТА</a:t>
            </a:r>
            <a:br>
              <a:rPr lang="ru-RU" sz="4000" b="1" smtClean="0">
                <a:solidFill>
                  <a:srgbClr val="10253F"/>
                </a:solidFill>
              </a:rPr>
            </a:br>
            <a:r>
              <a:rPr lang="ru-RU" sz="4000" b="1" smtClean="0">
                <a:solidFill>
                  <a:srgbClr val="10253F"/>
                </a:solidFill>
              </a:rPr>
              <a:t/>
            </a:r>
            <a:br>
              <a:rPr lang="ru-RU" sz="4000" b="1" smtClean="0">
                <a:solidFill>
                  <a:srgbClr val="10253F"/>
                </a:solidFill>
              </a:rPr>
            </a:br>
            <a:r>
              <a:rPr lang="ru-RU" sz="2900" b="1" u="sng" smtClean="0">
                <a:solidFill>
                  <a:srgbClr val="C00000"/>
                </a:solidFill>
              </a:rPr>
              <a:t>воспитатель</a:t>
            </a:r>
            <a:r>
              <a:rPr lang="ru-RU" sz="2900" b="1" smtClean="0">
                <a:solidFill>
                  <a:srgbClr val="10253F"/>
                </a:solidFill>
              </a:rPr>
              <a:t>: Лебедева Е.В.</a:t>
            </a:r>
            <a:br>
              <a:rPr lang="ru-RU" sz="2900" b="1" smtClean="0">
                <a:solidFill>
                  <a:srgbClr val="10253F"/>
                </a:solidFill>
              </a:rPr>
            </a:br>
            <a:r>
              <a:rPr lang="ru-RU" sz="2900" b="1" smtClean="0">
                <a:solidFill>
                  <a:srgbClr val="10253F"/>
                </a:solidFill>
              </a:rPr>
              <a:t>( МАДОУ № 51)</a:t>
            </a:r>
            <a:br>
              <a:rPr lang="ru-RU" sz="2900" b="1" smtClean="0">
                <a:solidFill>
                  <a:srgbClr val="10253F"/>
                </a:solidFill>
              </a:rPr>
            </a:br>
            <a:r>
              <a:rPr lang="ru-RU" sz="2900" b="1" smtClean="0">
                <a:solidFill>
                  <a:srgbClr val="10253F"/>
                </a:solidFill>
              </a:rPr>
              <a:t/>
            </a:r>
            <a:br>
              <a:rPr lang="ru-RU" sz="2900" b="1" smtClean="0">
                <a:solidFill>
                  <a:srgbClr val="10253F"/>
                </a:solidFill>
              </a:rPr>
            </a:br>
            <a:endParaRPr lang="ru-RU" sz="2900" b="1" smtClean="0">
              <a:solidFill>
                <a:srgbClr val="10253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8130" name="Picture 2" descr="C:\Users\user\Desktop\ДЕТСКИЙ САД\рамочки\рамки\images.google.ru_Векторная графика - ВЕСНА_1207160040_0lik.ru_shutterstock_99036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4786313" y="928688"/>
            <a:ext cx="3857625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0125" y="714375"/>
            <a:ext cx="478631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1938" y="857250"/>
            <a:ext cx="421481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25" y="928688"/>
            <a:ext cx="45720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9" name="Picture 2" descr="Картинка 19 из 560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" y="2357438"/>
            <a:ext cx="4214812" cy="40147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3071813" y="928688"/>
            <a:ext cx="535781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На сучках висят шары — Посинели от жары!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4" descr="Картинка 83 из 494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786188" y="5643563"/>
            <a:ext cx="5143500" cy="10779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n-cs"/>
              </a:rPr>
              <a:t>Овощи и фрукты - самые витаминные продукты!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18435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Прямоугольник 4"/>
          <p:cNvSpPr>
            <a:spLocks noChangeArrowheads="1"/>
          </p:cNvSpPr>
          <p:nvPr/>
        </p:nvSpPr>
        <p:spPr bwMode="auto">
          <a:xfrm>
            <a:off x="2286000" y="1285875"/>
            <a:ext cx="4572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002060"/>
                </a:solidFill>
                <a:latin typeface="Calibri" pitchFamily="34" charset="0"/>
              </a:rPr>
              <a:t>Здоровье гораздо более зависит от наших привычек и питания, чем от врачебного искусства. </a:t>
            </a:r>
          </a:p>
          <a:p>
            <a:pPr algn="r"/>
            <a:r>
              <a:rPr lang="ru-RU" sz="3600">
                <a:latin typeface="Calibri" pitchFamily="34" charset="0"/>
              </a:rPr>
              <a:t>                                            </a:t>
            </a:r>
            <a:r>
              <a:rPr lang="ru-RU" sz="3600" b="1">
                <a:latin typeface="Calibri" pitchFamily="34" charset="0"/>
              </a:rPr>
              <a:t>- Д. Леббок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0483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Прямоугольник 4"/>
          <p:cNvSpPr>
            <a:spLocks noChangeArrowheads="1"/>
          </p:cNvSpPr>
          <p:nvPr/>
        </p:nvSpPr>
        <p:spPr bwMode="auto">
          <a:xfrm>
            <a:off x="2286000" y="1285875"/>
            <a:ext cx="45720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latin typeface="Calibri" pitchFamily="34" charset="0"/>
              </a:rPr>
              <a:t> </a:t>
            </a:r>
            <a:r>
              <a:rPr lang="ru-RU" sz="4800" b="1" u="sng">
                <a:solidFill>
                  <a:srgbClr val="C00000"/>
                </a:solidFill>
                <a:latin typeface="Calibri" pitchFamily="34" charset="0"/>
              </a:rPr>
              <a:t>ТИП ПРОЕКТА</a:t>
            </a:r>
          </a:p>
          <a:p>
            <a:pPr algn="ctr"/>
            <a:endParaRPr lang="ru-RU" sz="4800" b="1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ru-RU" sz="3600" b="1">
                <a:latin typeface="Calibri" pitchFamily="34" charset="0"/>
              </a:rPr>
              <a:t>ИФОРМАЦИОННО-ПОЗНАВАТЕЛЬНЫЙ</a:t>
            </a:r>
          </a:p>
          <a:p>
            <a:pPr algn="ctr"/>
            <a:endParaRPr lang="ru-RU" sz="3600" b="1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2531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86000" y="1285875"/>
            <a:ext cx="4572000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rgbClr val="C00000"/>
                </a:solidFill>
                <a:latin typeface="+mn-lt"/>
                <a:cs typeface="+mn-cs"/>
              </a:rPr>
              <a:t>ПРОДОЛЖИТЕЛЬНОСТЬ ПРОЕКТА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КРАТКОСРОЧНЫЙ( 3 МЕСЯЦА)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u="sng" dirty="0">
                <a:solidFill>
                  <a:srgbClr val="C00000"/>
                </a:solidFill>
                <a:latin typeface="+mn-lt"/>
                <a:cs typeface="+mn-cs"/>
              </a:rPr>
              <a:t>ВОЗРАСТ ДЕТЕЙ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СТАРШИЙ ДОШКОЛЬНЫЙ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4579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25" y="1214438"/>
            <a:ext cx="4572000" cy="32924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solidFill>
                  <a:srgbClr val="C00000"/>
                </a:solidFill>
                <a:latin typeface="+mn-lt"/>
                <a:cs typeface="+mn-cs"/>
              </a:rPr>
              <a:t>ПРОБЛЕМА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У детей недостаточно сформированы знания о пользе овощей и фруктах.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6627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25" y="1214438"/>
            <a:ext cx="4572000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>
                <a:solidFill>
                  <a:srgbClr val="C00000"/>
                </a:solidFill>
                <a:latin typeface="+mn-lt"/>
                <a:cs typeface="+mn-cs"/>
              </a:rPr>
              <a:t>ЦЕЛЬ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Сформировать знания детей о пользе овощей и фруктов, с содержанием в них полезных витаминов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. 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28675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25" y="1214438"/>
            <a:ext cx="4572000" cy="57546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solidFill>
                  <a:srgbClr val="C00000"/>
                </a:solidFill>
                <a:latin typeface="+mn-lt"/>
                <a:cs typeface="+mn-cs"/>
              </a:rPr>
              <a:t>ЗАДАЧИ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Дать детям общее представление о здоровье, учить беречь свое здоровье и заботиться о нем.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Познакомить с понятием витамины.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Закрепить понятия «овощи» и «фрукты», уточнить представления о пользе овощей для здоровья.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57563" y="642938"/>
            <a:ext cx="5100637" cy="5000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30723" name="Picture 2" descr="C:\Users\user\Desktop\zem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3125" y="1214438"/>
            <a:ext cx="4572000" cy="3600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>
                <a:solidFill>
                  <a:srgbClr val="C00000"/>
                </a:solidFill>
                <a:latin typeface="+mn-lt"/>
                <a:cs typeface="+mn-cs"/>
              </a:rPr>
              <a:t>РЕСУРСЫ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ДЕТИ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РОДИТЕЛИ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+mn-cs"/>
              </a:rPr>
              <a:t>ВОСПИТАТЕЛИ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351</Words>
  <Application>Microsoft Office PowerPoint</Application>
  <PresentationFormat>Экран (4:3)</PresentationFormat>
  <Paragraphs>90</Paragraphs>
  <Slides>21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Calibri</vt:lpstr>
      <vt:lpstr>Arial</vt:lpstr>
      <vt:lpstr>Wingdings</vt:lpstr>
      <vt:lpstr>Тема Office</vt:lpstr>
      <vt:lpstr>ТЕМА ПРОЕКТА «Почему нужно есть много овощей и фруктов.»</vt:lpstr>
      <vt:lpstr>АВТОР ПРЕКТА  воспитатель: Лебедева Е.В. ( МАДОУ № 51)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Егор</cp:lastModifiedBy>
  <cp:revision>38</cp:revision>
  <dcterms:created xsi:type="dcterms:W3CDTF">2012-03-19T00:43:18Z</dcterms:created>
  <dcterms:modified xsi:type="dcterms:W3CDTF">2015-06-29T11:06:28Z</dcterms:modified>
</cp:coreProperties>
</file>