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57" r:id="rId4"/>
    <p:sldId id="280" r:id="rId5"/>
    <p:sldId id="278" r:id="rId6"/>
    <p:sldId id="281" r:id="rId7"/>
    <p:sldId id="298" r:id="rId8"/>
    <p:sldId id="277" r:id="rId9"/>
    <p:sldId id="299" r:id="rId10"/>
    <p:sldId id="284" r:id="rId11"/>
    <p:sldId id="285" r:id="rId12"/>
    <p:sldId id="279" r:id="rId13"/>
    <p:sldId id="283" r:id="rId14"/>
    <p:sldId id="287" r:id="rId15"/>
    <p:sldId id="286" r:id="rId16"/>
    <p:sldId id="295" r:id="rId17"/>
    <p:sldId id="288" r:id="rId18"/>
    <p:sldId id="300" r:id="rId19"/>
    <p:sldId id="301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7B8DE98-35E9-4EB8-8A0A-FF80B46B056E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AA66D96-5B04-4F0C-A8B7-C47EC47E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0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6D96-5B04-4F0C-A8B7-C47EC47EFDF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jpeg"/><Relationship Id="rId5" Type="http://schemas.openxmlformats.org/officeDocument/2006/relationships/image" Target="../media/image3.pn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andpicture.bm360test.ru/" TargetMode="External"/><Relationship Id="rId3" Type="http://schemas.openxmlformats.org/officeDocument/2006/relationships/image" Target="../media/image7.gif"/><Relationship Id="rId7" Type="http://schemas.openxmlformats.org/officeDocument/2006/relationships/hyperlink" Target="http://marafet.org/rechevoe-razvitie-rebenka-do-3-x-le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kemerovonews.ru/2012/12/06/page/7/" TargetMode="External"/><Relationship Id="rId5" Type="http://schemas.openxmlformats.org/officeDocument/2006/relationships/hyperlink" Target="http://myltik-fan.ru/soveti_psigologa/1943-kak-obschatsya-s-rebenkom.html" TargetMode="External"/><Relationship Id="rId10" Type="http://schemas.openxmlformats.org/officeDocument/2006/relationships/hyperlink" Target="http://shkoladetei.ru/3651-chto-delat-esli-rebenok-3-let-ne-slushaetsya.html" TargetMode="External"/><Relationship Id="rId4" Type="http://schemas.openxmlformats.org/officeDocument/2006/relationships/hyperlink" Target="http://mirmystic.com/forum/viewtopic.php?p=67505" TargetMode="External"/><Relationship Id="rId9" Type="http://schemas.openxmlformats.org/officeDocument/2006/relationships/hyperlink" Target="http://sidorovods.jimd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3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/>
          <a:srcRect b="3704"/>
          <a:stretch>
            <a:fillRect/>
          </a:stretch>
        </p:blipFill>
        <p:spPr>
          <a:xfrm>
            <a:off x="5997771" y="1849560"/>
            <a:ext cx="2985407" cy="4620986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938668" y="3112448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6" name="Picture 1" descr="ladybug.png"/>
          <p:cNvPicPr/>
          <p:nvPr/>
        </p:nvPicPr>
        <p:blipFill>
          <a:blip r:embed="rId7" cstate="print"/>
          <a:stretch>
            <a:fillRect/>
          </a:stretch>
        </p:blipFill>
        <p:spPr>
          <a:xfrm rot="839440">
            <a:off x="5648230" y="6012269"/>
            <a:ext cx="699082" cy="6048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76" rev="0"/>
            </a:camera>
            <a:lightRig rig="threePt" dir="t"/>
          </a:scene3d>
        </p:spPr>
      </p:pic>
      <p:pic>
        <p:nvPicPr>
          <p:cNvPr id="17" name="Рисунок 16" descr="бабка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04" y="260648"/>
            <a:ext cx="1867207" cy="1483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251" y="1475338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Рекомендации для родителей.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Правильное общение с ребенком – залог гармоничного развития личности.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50" y="4265169"/>
            <a:ext cx="3137657" cy="209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aisy_1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382861" y="3998451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1046647" y="4530609"/>
            <a:ext cx="457200" cy="457200"/>
            <a:chOff x="2027" y="12377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027" y="12377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17" y="12393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/>
          <a:srcRect b="3704"/>
          <a:stretch>
            <a:fillRect/>
          </a:stretch>
        </p:blipFill>
        <p:spPr>
          <a:xfrm>
            <a:off x="5936828" y="2071678"/>
            <a:ext cx="2985407" cy="4620986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9956" y="272198"/>
            <a:ext cx="536972" cy="48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153803" y="90585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1150925" y="176567"/>
            <a:ext cx="6738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Конструктивный способ разрешения конфликтов: «Выигрывают обе стороны: и родитель и ребенок».</a:t>
            </a:r>
            <a:endParaRPr lang="ru-RU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802483"/>
            <a:ext cx="8611384" cy="51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шаг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прояснение конфликтной ситуации. Родитель должен активно выслушать ребенка, то есть обязательно озвучить желание, потребность или затруднение ребенка. После этого родитель говорит о своем желании или проблеме, используя форму «Я-сообщения».</a:t>
            </a:r>
          </a:p>
          <a:p>
            <a:pPr algn="just">
              <a:lnSpc>
                <a:spcPct val="107000"/>
              </a:lnSpc>
            </a:pPr>
            <a:r>
              <a:rPr lang="ru-RU" sz="15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шаг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начинается с вопроса «Как же нам быть?», «Что же нам придумать?», «Как нам поступить?». Дать возможность ребенку первому предложить решение (решения) и только затем предлагать свои варианты. При этом ни одно его предложение, даже самое абсурдное, не отвергается сразу. Просто все решения собираются «в корзинку».</a:t>
            </a:r>
          </a:p>
          <a:p>
            <a:pPr algn="just">
              <a:lnSpc>
                <a:spcPct val="107000"/>
              </a:lnSpc>
            </a:pPr>
            <a:r>
              <a:rPr lang="ru-RU" sz="15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шаг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оценка предложений и выбор наиболее приемлемого. На этом этапе проходит совместное обсуждение предложений. Предыдущие шаги помогают создать атмосферу взаимного уважения, а это значит, что ребенок будет уважать ваши интересы, так как вы приняли во внимание его.</a:t>
            </a:r>
          </a:p>
          <a:p>
            <a:pPr algn="just">
              <a:lnSpc>
                <a:spcPct val="107000"/>
              </a:lnSpc>
            </a:pPr>
            <a:r>
              <a:rPr lang="ru-RU" sz="15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Четвертый шаг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детализация принятого решения. Обсуждение частных моментов: научить, показать, записать.</a:t>
            </a:r>
          </a:p>
          <a:p>
            <a:pPr algn="just">
              <a:lnSpc>
                <a:spcPct val="107000"/>
              </a:lnSpc>
            </a:pP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Пятый шаг: 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решения, проверка. </a:t>
            </a:r>
          </a:p>
          <a:p>
            <a:pPr algn="just">
              <a:lnSpc>
                <a:spcPct val="107000"/>
              </a:lnSpc>
            </a:pPr>
            <a:r>
              <a:rPr lang="ru-RU" sz="15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способ никого не оставляет с чувством проигрыша, напротив, приглашает к сотрудничеству с самого начала, и в конечном итоге выигрывают все.</a:t>
            </a:r>
          </a:p>
          <a:p>
            <a:pPr algn="just">
              <a:lnSpc>
                <a:spcPct val="107000"/>
              </a:lnSpc>
            </a:pP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2"/>
          <a:stretch/>
        </p:blipFill>
        <p:spPr>
          <a:xfrm>
            <a:off x="1867826" y="5325219"/>
            <a:ext cx="2359149" cy="1355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1"/>
          <a:stretch/>
        </p:blipFill>
        <p:spPr>
          <a:xfrm>
            <a:off x="5004048" y="5300344"/>
            <a:ext cx="1583309" cy="1389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77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27258" y="85641"/>
            <a:ext cx="1132374" cy="89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918" y="162897"/>
            <a:ext cx="1010569" cy="80268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399978" rev="0"/>
            </a:camera>
            <a:lightRig rig="threePt" dir="t"/>
          </a:scene3d>
        </p:spPr>
      </p:pic>
      <p:sp>
        <p:nvSpPr>
          <p:cNvPr id="12" name="Текст 3"/>
          <p:cNvSpPr>
            <a:spLocks noGrp="1"/>
          </p:cNvSpPr>
          <p:nvPr>
            <p:ph type="body" sz="half" idx="2"/>
          </p:nvPr>
        </p:nvSpPr>
        <p:spPr>
          <a:xfrm>
            <a:off x="250292" y="242939"/>
            <a:ext cx="8712967" cy="56166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ДИСЦИПЛИНА И ПОСЛУШАНИЕ.</a:t>
            </a:r>
          </a:p>
          <a:p>
            <a:pPr algn="ctr"/>
            <a:r>
              <a:rPr lang="ru-RU" sz="1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Как найти пути к бесконфликтной дисциплине?</a:t>
            </a:r>
          </a:p>
          <a:p>
            <a:pPr algn="just"/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Правило первое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: Правила (ограничения, требования, запреты) обязательно должны быть в жизни каждого ребенка. Попустительский стиль воспитания недопустим, так как родители начинают идти на поводу у собственного ребенка.</a:t>
            </a:r>
          </a:p>
          <a:p>
            <a:pPr algn="just"/>
            <a:r>
              <a:rPr lang="ru-RU" sz="1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Правило второе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: Правил (ограничений, требований, запретов) не должно быть слишком много, и они должны быть гибкими. Это правило предостерегает от другой крайности – воспитания в духе «закручивания гаек», то есть авторитарного стиля общения.</a:t>
            </a:r>
          </a:p>
          <a:p>
            <a:pPr algn="just"/>
            <a:r>
              <a:rPr lang="ru-RU" sz="1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Правило третье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: Родительские требования не должны вступать в явное противоречие с важнейшими потребностями ребенка. Например потребности в движении, активности, познании, исследовании, пробовании своих сил. Запрещать подобные действия – все равно что пытаться перегородить полноводную реку.</a:t>
            </a:r>
          </a:p>
          <a:p>
            <a:pPr algn="just"/>
            <a:r>
              <a:rPr lang="ru-RU" sz="1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Правило четвертое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: Правила (ограничения, требования, запреты) должны быть согласованы взрослыми между собой. Мама говорит одно, папа другое, бабушка третье.</a:t>
            </a:r>
          </a:p>
          <a:p>
            <a:pPr algn="just"/>
            <a:r>
              <a:rPr lang="ru-RU" sz="1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Правило пятое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: Тон, в котором сообщается требование или запрет, должен быть скорее дружественно-разъяснительным, чем повелительным.</a:t>
            </a:r>
          </a:p>
          <a:p>
            <a:pPr algn="just"/>
            <a:r>
              <a:rPr lang="ru-RU" sz="1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Правило шестое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: Наказывать ребенка лучше, лишая его хорошего, чем делая ему плохое.</a:t>
            </a:r>
            <a:endParaRPr lang="ru-RU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Picture 1" descr="ladybug.png"/>
          <p:cNvPicPr/>
          <p:nvPr/>
        </p:nvPicPr>
        <p:blipFill>
          <a:blip r:embed="rId3" cstate="print"/>
          <a:stretch>
            <a:fillRect/>
          </a:stretch>
        </p:blipFill>
        <p:spPr>
          <a:xfrm rot="1017493">
            <a:off x="2367112" y="6028408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ladybug.png"/>
          <p:cNvPicPr/>
          <p:nvPr/>
        </p:nvPicPr>
        <p:blipFill>
          <a:blip r:embed="rId3" cstate="print"/>
          <a:stretch>
            <a:fillRect/>
          </a:stretch>
        </p:blipFill>
        <p:spPr>
          <a:xfrm rot="6146604">
            <a:off x="6349708" y="6135543"/>
            <a:ext cx="499681" cy="47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66640"/>
            <a:ext cx="1450877" cy="1358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03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stem_leaf_2.png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2554" y="3804687"/>
            <a:ext cx="1425938" cy="2857500"/>
          </a:xfrm>
          <a:prstGeom prst="rect">
            <a:avLst/>
          </a:prstGeom>
        </p:spPr>
      </p:pic>
      <p:pic>
        <p:nvPicPr>
          <p:cNvPr id="16" name="Picture 0" descr="daisy.png"/>
          <p:cNvPicPr/>
          <p:nvPr/>
        </p:nvPicPr>
        <p:blipFill>
          <a:blip r:embed="rId3"/>
          <a:srcRect b="3704"/>
          <a:stretch>
            <a:fillRect/>
          </a:stretch>
        </p:blipFill>
        <p:spPr>
          <a:xfrm>
            <a:off x="5949505" y="1785936"/>
            <a:ext cx="2985407" cy="4620986"/>
          </a:xfrm>
          <a:prstGeom prst="rect">
            <a:avLst/>
          </a:prstGeom>
        </p:spPr>
      </p:pic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7701858" y="11663"/>
            <a:ext cx="1233054" cy="97939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11" name="Picture 2" descr="daisy_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-72666" y="3378073"/>
            <a:ext cx="1613173" cy="2694214"/>
          </a:xfrm>
          <a:prstGeom prst="rect">
            <a:avLst/>
          </a:prstGeom>
        </p:spPr>
      </p:pic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639210" y="3899045"/>
            <a:ext cx="457200" cy="457200"/>
            <a:chOff x="2128" y="13066"/>
            <a:chExt cx="632" cy="632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996012" y="2907116"/>
            <a:ext cx="747712" cy="746125"/>
            <a:chOff x="8330" y="9874"/>
            <a:chExt cx="1176" cy="1176"/>
          </a:xfrm>
        </p:grpSpPr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1" y="2955335"/>
            <a:ext cx="1298602" cy="1031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808555" y="307555"/>
            <a:ext cx="8126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ЗОНА РАДОСТИ – ЭТО «ЗОЛОТОЙ ФОНД» 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ВАШЕЙ ЖИЗНИ С РЕБЕНКОМ!</a:t>
            </a:r>
          </a:p>
          <a:p>
            <a:pPr algn="just"/>
            <a:r>
              <a:rPr lang="ru-RU" sz="1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24251" y="913321"/>
            <a:ext cx="73342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Имейте запас больших и маленьких семейных праздников. Придумайте несколько занятий</a:t>
            </a:r>
            <a:r>
              <a:rPr lang="ru-RU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или несколько семейных дел, традиций, которые будут создавать ЗОНУ РАДОСТИ.</a:t>
            </a:r>
          </a:p>
          <a:p>
            <a:pPr algn="just"/>
            <a:r>
              <a:rPr lang="ru-RU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Сделайте некоторые из этих занятий или дел регулярными, чтобы ребенок ждал их и знал, что они наступят обязательно, если он не сделает ничего плохого. </a:t>
            </a:r>
          </a:p>
          <a:p>
            <a:pPr algn="just"/>
            <a:r>
              <a:rPr lang="ru-RU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Отменяйте их, только если случился проступок, действительно ощутимый, и вы на самом деле расстроены. Однако не угрожайте их отменой по мелочам.</a:t>
            </a:r>
            <a:endParaRPr lang="ru-RU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6" y="4076833"/>
            <a:ext cx="2519290" cy="1637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55" y="4017837"/>
            <a:ext cx="2632293" cy="1741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/>
          <a:stretch/>
        </p:blipFill>
        <p:spPr>
          <a:xfrm>
            <a:off x="3539578" y="4694386"/>
            <a:ext cx="2405624" cy="1967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72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stem_leaf_2.png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 rot="21349222">
            <a:off x="7766807" y="3228615"/>
            <a:ext cx="1425938" cy="2857500"/>
          </a:xfrm>
          <a:prstGeom prst="rect">
            <a:avLst/>
          </a:prstGeom>
          <a:scene3d>
            <a:camera prst="orthographicFront">
              <a:rot lat="0" lon="8100000" rev="0"/>
            </a:camera>
            <a:lightRig rig="threePt" dir="t"/>
          </a:scene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905702" y="3068960"/>
            <a:ext cx="1508965" cy="3558390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5"/>
          <a:srcRect b="3704"/>
          <a:stretch>
            <a:fillRect/>
          </a:stretch>
        </p:blipFill>
        <p:spPr>
          <a:xfrm>
            <a:off x="6957051" y="3344538"/>
            <a:ext cx="1901963" cy="2906474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546797" y="3984047"/>
            <a:ext cx="556224" cy="601664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0353" y="226734"/>
            <a:ext cx="936103" cy="8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184767" y="3645024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01267" y="3645024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34420" y="4231355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153803" y="90585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611560" y="241767"/>
            <a:ext cx="7920880" cy="400109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Непослушных детей не бывает, есть дети,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нуждаются в помощи!</a:t>
            </a:r>
            <a:endParaRPr lang="ru-RU" sz="20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92D05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Трудных детей, а тем более детей, «отбившихся от рук», принято обвинять. В них ищут злой умысел, порочные гены и т.п. На самом деле в число «трудных» попадают дети не «худшие», а особенно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чувствительные и ранимые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Они «сходят с рельсов» под влиянием жизненных нагрузок и трудностей, реагируя на них гораздо раньше и сильнее, чем дети более устойчивые. </a:t>
            </a:r>
          </a:p>
          <a:p>
            <a:pPr algn="just"/>
            <a:r>
              <a:rPr lang="ru-RU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Отсюда следует вывод: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«трудный ребенок» нуждается только в помощи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 ни в коем случае не в критике и наказаниях. Причины стойкого непослушания ребенка следует искать в глубине его психики.</a:t>
            </a:r>
            <a:endParaRPr lang="ru-RU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92D05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2" t="3223" b="3223"/>
          <a:stretch/>
        </p:blipFill>
        <p:spPr>
          <a:xfrm>
            <a:off x="3653533" y="4210613"/>
            <a:ext cx="1957586" cy="247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/>
        </p:blipFill>
        <p:spPr>
          <a:xfrm>
            <a:off x="1066740" y="4928560"/>
            <a:ext cx="2355279" cy="1597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61" y="4908577"/>
            <a:ext cx="2415406" cy="160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43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4" y="5573605"/>
            <a:ext cx="1152128" cy="9151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17654" y="956957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Борьба за внимание. </a:t>
            </a:r>
            <a:r>
              <a:rPr lang="ru-RU" sz="1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Если ребенок не получает нужного количества внимания, которое ему необходимо для нормального развития и эмоционального благополучия, то он находит свой способ его получить (более легкий) – непослушание.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Борьба за самоутверждение </a:t>
            </a:r>
            <a:r>
              <a:rPr lang="ru-RU" sz="1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против чрезмерной родительской власти и опеки. Знаменитое требование «Я САМ» двухлетнего малыша сохраняется в течении всего детства, особенно обостряясь у подростков. Смысл такого поведения (упрямство, действия наперекор, своеволие) для ребенка – отстоять право самому решать свои дела, и вообще, показать, что он личность. И неважно, что решение может быть ошибочным или неудачным, зато оно свое, а это главное!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Желание отомстить. </a:t>
            </a:r>
            <a:r>
              <a:rPr lang="ru-RU" sz="1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Дети часто бывают обижены на родителей. Причины могут быть разные: внимание к младшим детям, расход родителей, ребенка отлучили от семьи (положили в больницу, увезли к бабушке), родители постоянно ссорятся. В глубине души ребенок переживает, страдает, а на поверхности – все те же протесты, непослушание. «Вы сделали мне плохо и я вам сделаю плохо!»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Потеря веры в собственный успех. </a:t>
            </a:r>
            <a:r>
              <a:rPr lang="ru-RU" sz="1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Происходит это из-за низкой самооценки ребенка. Накопив горький опыт неудач и критики в свой адрес, он вообще теряет уверенность в себе. Он приходит к выводу «Нечего стараться, все равно ничего не получится». А внешним поведением он показывает: «Мне все равно», «Ну и пусть буду плохой».</a:t>
            </a:r>
          </a:p>
          <a:p>
            <a:pPr marL="342900" indent="-342900" algn="just">
              <a:buAutoNum type="arabicPeriod"/>
            </a:pPr>
            <a:endParaRPr lang="ru-RU" sz="14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962" y="19356"/>
            <a:ext cx="1298602" cy="1031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399978" rev="0"/>
            </a:camera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1979712" y="33265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причины серьезных нарушений поведения детей.</a:t>
            </a:r>
            <a:endParaRPr lang="ru-RU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9136" r="11150"/>
          <a:stretch/>
        </p:blipFill>
        <p:spPr>
          <a:xfrm>
            <a:off x="1994510" y="5318619"/>
            <a:ext cx="1670288" cy="1463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90" y="5096266"/>
            <a:ext cx="1253680" cy="1671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01430"/>
            <a:ext cx="1337714" cy="166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43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/>
          <a:srcRect b="3704"/>
          <a:stretch>
            <a:fillRect/>
          </a:stretch>
        </p:blipFill>
        <p:spPr>
          <a:xfrm>
            <a:off x="5936828" y="2071678"/>
            <a:ext cx="2985407" cy="4620986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1949" y="311391"/>
            <a:ext cx="758614" cy="78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391056" y="233722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683568" y="123171"/>
            <a:ext cx="735036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негативных эмоций.</a:t>
            </a:r>
          </a:p>
          <a:p>
            <a:pPr algn="just"/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Гнев, злоба, агрессия 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эти чувства можно назвать разрушительными, так как они разрушают самого человека, его психику, здоровье, его взаимоотношения с другими людьми. Они постоянные причины конфликтов, порой материальных разрушений и войн. Отчего же возникают эти неприятные эмоции?</a:t>
            </a:r>
          </a:p>
          <a:p>
            <a:pPr algn="just"/>
            <a:r>
              <a:rPr lang="ru-RU" sz="16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сихологи отвечают неожиданно: гнев – чувство вторичное, и происходит он от переживаний совсем другого рода, таких как 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боль, страх, обида. 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брат нападает на младшего, которого, как ему кажется, родители любят больше. Агрессия – результат невысказанной боли и обиды.</a:t>
            </a:r>
          </a:p>
          <a:p>
            <a:pPr algn="just"/>
            <a:r>
              <a:rPr lang="ru-RU" sz="16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ричины возникновения боли, обиды, страха – 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неудовлетворении потребностей.</a:t>
            </a:r>
          </a:p>
          <a:p>
            <a:pPr algn="just"/>
            <a:r>
              <a:rPr lang="ru-RU" sz="16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любым негативным переживанием мы всегда найдем какую-нибудь нереализованную потребность.</a:t>
            </a:r>
            <a:endParaRPr lang="ru-RU" sz="16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98" y="4149081"/>
            <a:ext cx="3093362" cy="263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2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17353" y="190676"/>
            <a:ext cx="1217566" cy="9670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4717" y="1147158"/>
            <a:ext cx="7416823" cy="4824536"/>
          </a:xfrm>
        </p:spPr>
        <p:txBody>
          <a:bodyPr>
            <a:normAutofit fontScale="47500" lnSpcReduction="20000"/>
          </a:bodyPr>
          <a:lstStyle/>
          <a:p>
            <a:pPr marL="742950" indent="-742950" algn="just">
              <a:lnSpc>
                <a:spcPct val="120000"/>
              </a:lnSpc>
              <a:buAutoNum type="arabicPeriod"/>
            </a:pP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его любили, понимали, признавали.</a:t>
            </a:r>
          </a:p>
          <a:p>
            <a:pPr marL="514350" indent="-514350" algn="just">
              <a:lnSpc>
                <a:spcPct val="120000"/>
              </a:lnSpc>
              <a:buAutoNum type="arabicPeriod"/>
            </a:pP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Чтобы он был кому-то близок и нужен.</a:t>
            </a:r>
          </a:p>
          <a:p>
            <a:pPr marL="514350" indent="-514350" algn="just">
              <a:lnSpc>
                <a:spcPct val="120000"/>
              </a:lnSpc>
              <a:buAutoNum type="arabicPeriod"/>
            </a:pP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Чтобы у него был успех - в делах, учебе, на работе.</a:t>
            </a:r>
          </a:p>
          <a:p>
            <a:pPr marL="514350" indent="-514350" algn="just">
              <a:lnSpc>
                <a:spcPct val="120000"/>
              </a:lnSpc>
              <a:buAutoNum type="arabicPeriod"/>
            </a:pP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Чтобы он мог себя реализовать, развивать свои способности, самосовершенствоваться, уважать себя.</a:t>
            </a:r>
          </a:p>
          <a:p>
            <a:pPr marL="514350" indent="-514350" algn="just">
              <a:lnSpc>
                <a:spcPct val="120000"/>
              </a:lnSpc>
              <a:buAutoNum type="arabicPeriod"/>
            </a:pP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Важно чувство самоценности (самооценка).</a:t>
            </a:r>
          </a:p>
          <a:p>
            <a:pPr algn="just">
              <a:lnSpc>
                <a:spcPct val="120000"/>
              </a:lnSpc>
            </a:pPr>
            <a:r>
              <a:rPr lang="ru-RU" sz="36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Положительное отношение к себе – основа психологического выживания, и ребенок постоянно ищет и даже борется за него. Чтобы не допускать глубокого разлада ребенка с самим собой и окружающим миром, нужно постоянно поддерживать его самооценку или чувство самоценности</a:t>
            </a: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. «Мне хорошо с тобой», «Я рада тебя видеть», «Хорошо, что ты пришел», «Мне нравится, как ты…», «Я по тебе соскучилась», «У тебя все получится», «Давай (посидим, поделаем…) вместе», «Как хорошо, что ты у нас есть», «Ты мой хороший!»</a:t>
            </a:r>
            <a:endParaRPr lang="ru-RU" sz="34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	</a:t>
            </a:r>
          </a:p>
          <a:p>
            <a:endParaRPr lang="ru-RU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GReverence-Oblique" panose="020B7200000000000000" pitchFamily="34" charset="0"/>
            </a:endParaRPr>
          </a:p>
        </p:txBody>
      </p:sp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445361"/>
            <a:ext cx="1298602" cy="1031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399978" rev="0"/>
            </a:camera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835696" y="260695"/>
            <a:ext cx="5639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Потребности, которые связаны с общением,</a:t>
            </a:r>
          </a:p>
          <a:p>
            <a:pPr algn="ct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 с жизнью человека среди людей: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24" y="5512162"/>
            <a:ext cx="3960440" cy="13564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18" y="5512162"/>
            <a:ext cx="3960440" cy="13564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33" y="5501549"/>
            <a:ext cx="3960440" cy="13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17353" y="190676"/>
            <a:ext cx="1217566" cy="9670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498" y="1412776"/>
            <a:ext cx="8101624" cy="482453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Каждым обращением к ребенку – </a:t>
            </a:r>
          </a:p>
          <a:p>
            <a:pPr algn="ctr">
              <a:lnSpc>
                <a:spcPct val="120000"/>
              </a:lnSpc>
            </a:pPr>
            <a:r>
              <a:rPr lang="ru-RU" sz="3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словом, делом, жестом, нахмуренными бровями и даже молчанием мы сообщаем ему не только о себе, о своем состоянии, но и всегда о нем, а часто – в основном о нем! От повторяющихся знаков приветствия, одобрения, любви и принятия у ребенка складывается ощущение: «со мной все в порядке», «Я – ХОРОШИЙ», а от сигналов осуждения, неудовольствия, критик – ощущение «со мной что-то не так», «Я – плохой»,		</a:t>
            </a:r>
          </a:p>
          <a:p>
            <a:endParaRPr lang="ru-RU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GReverence-Oblique" panose="020B7200000000000000" pitchFamily="34" charset="0"/>
            </a:endParaRPr>
          </a:p>
        </p:txBody>
      </p:sp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283945"/>
            <a:ext cx="1298602" cy="1031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399978" rev="0"/>
            </a:camera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2339752" y="26251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ПОМНИТЕ</a:t>
            </a:r>
            <a:endParaRPr lang="ru-RU" sz="2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24" y="5512162"/>
            <a:ext cx="3960440" cy="13564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18" y="5512162"/>
            <a:ext cx="3960440" cy="13564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83" y="5512162"/>
            <a:ext cx="3960440" cy="13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91579" y="98771"/>
            <a:ext cx="1544118" cy="122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384059"/>
            <a:ext cx="1298602" cy="1031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399978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488724" y="591636"/>
            <a:ext cx="271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mpir Deco" panose="02000400000000000000" pitchFamily="2" charset="0"/>
              </a:rPr>
              <a:t>ЛИТЕРАТУРА</a:t>
            </a:r>
            <a:r>
              <a:rPr lang="ru-RU" sz="1600" dirty="0" smtClean="0">
                <a:ln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mpir Deco" panose="02000400000000000000" pitchFamily="2" charset="0"/>
              </a:rPr>
              <a:t>.</a:t>
            </a:r>
            <a:endParaRPr lang="ru-RU" sz="1600" dirty="0">
              <a:ln>
                <a:solidFill>
                  <a:srgbClr val="92D050"/>
                </a:solidFill>
              </a:ln>
              <a:solidFill>
                <a:schemeClr val="accent6">
                  <a:lumMod val="75000"/>
                </a:schemeClr>
              </a:solidFill>
              <a:latin typeface="Ampir Deco" panose="02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324" y="1325242"/>
            <a:ext cx="8208912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Общаться с ребенком. Как?/Ю.Б.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Гиппенрейтер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– Москва: АСТ, 2013.</a:t>
            </a:r>
            <a:endParaRPr lang="ru-RU" sz="1600" dirty="0" smtClean="0">
              <a:hlinkClick r:id="rId4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Интернет-ресурс:</a:t>
            </a:r>
            <a:r>
              <a:rPr lang="ru-RU" sz="1600" dirty="0" smtClean="0">
                <a:hlinkClick r:id="rId4"/>
              </a:rPr>
              <a:t> </a:t>
            </a:r>
            <a:r>
              <a:rPr lang="ru-RU" sz="1600" u="sng" dirty="0" smtClean="0">
                <a:hlinkClick r:id="rId4"/>
              </a:rPr>
              <a:t>http://mirmystic.com/forum/viewtopic.php?p=67505</a:t>
            </a:r>
            <a:endParaRPr lang="ru-RU" sz="1600" u="sng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Фото с сайтов: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5"/>
              </a:rPr>
              <a:t>http://myltik-fan.ru/soveti_psigologa/1943-kak-obschatsya-s-rebenkom.html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4"/>
              </a:rPr>
              <a:t>http://mirmystic.com/forum/viewtopic.php?p=67505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6"/>
              </a:rPr>
              <a:t>http://kemerovonews.ru/2012/12/06/page/7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6"/>
              </a:rPr>
              <a:t>/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7"/>
              </a:rPr>
              <a:t>http://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7"/>
              </a:rPr>
              <a:t>marafet.org/rechevoe-razvitie-rebenka-do-3-x-let.html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8"/>
              </a:rPr>
              <a:t>http://handpicture.bm360test.ru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8"/>
              </a:rPr>
              <a:t>/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9"/>
              </a:rPr>
              <a:t>http://sidorovods.jimdo.com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9"/>
              </a:rPr>
              <a:t>/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10"/>
              </a:rPr>
              <a:t>http://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hlinkClick r:id="rId10"/>
              </a:rPr>
              <a:t>shkoladetei.ru/3651-chto-delat-esli-rebenok-3-let-ne-slushaetsya.html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27258" y="85641"/>
            <a:ext cx="1564422" cy="124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459" y="-432114"/>
            <a:ext cx="6627194" cy="161974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rgbClr val="00B050"/>
                </a:solidFill>
                <a:latin typeface="Ampir Deco" panose="02000400000000000000" pitchFamily="2" charset="0"/>
              </a:rPr>
              <a:t>Стиль общения родителей с ребенком влияет не только на развитие личности, но и на психическое и физическое развитие.</a:t>
            </a:r>
            <a:endParaRPr lang="ru-RU" dirty="0">
              <a:ln>
                <a:solidFill>
                  <a:schemeClr val="accent1"/>
                </a:solidFill>
              </a:ln>
              <a:solidFill>
                <a:srgbClr val="00B050"/>
              </a:solidFill>
              <a:latin typeface="Ampir Deco" panose="02000400000000000000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1" y="1196195"/>
            <a:ext cx="7848872" cy="381698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	Главный принцип правильного стиля общения – это гуманистический подход к воспитанию ребенка и человеческим взаимоотношениям. Он противостоит авторитарному стилю воспитания детей, который долгое время бытовал в наших школах и семьях. 	Гуманизм в воспитании основан прежде всего на понимании ребенка – его нужд и потребностей, на знании закономерностей его роста и развития личности. 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	</a:t>
            </a:r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В основе новых навыков общения лежат принципы: уважение к личности ребенка, признание его прав на собственные желания, чувства и ошибки, внимание к его заботам, отказ от родительской позиции «сверху».</a:t>
            </a:r>
            <a:endParaRPr lang="ru-RU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GReverence-Oblique" panose="020B7200000000000000" pitchFamily="34" charset="0"/>
            </a:endParaRPr>
          </a:p>
        </p:txBody>
      </p:sp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301207"/>
            <a:ext cx="1298602" cy="1031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399978" rev="0"/>
            </a:camera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81" y="4581128"/>
            <a:ext cx="3151488" cy="210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/>
          <a:srcRect b="3704"/>
          <a:stretch>
            <a:fillRect/>
          </a:stretch>
        </p:blipFill>
        <p:spPr>
          <a:xfrm>
            <a:off x="5936828" y="2071678"/>
            <a:ext cx="2985407" cy="4620986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431" y="390959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659918" y="708820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794204" y="-391020"/>
            <a:ext cx="5743761" cy="2263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>
                  <a:solidFill>
                    <a:schemeClr val="accent1"/>
                  </a:solidFill>
                </a:ln>
                <a:solidFill>
                  <a:srgbClr val="00B050"/>
                </a:solidFill>
                <a:latin typeface="Ampir Deco" panose="02000400000000000000" pitchFamily="2" charset="0"/>
              </a:rPr>
              <a:t>БЕЗУСЛОВНОЕ ПРИНЯТИЕ - </a:t>
            </a:r>
            <a:endParaRPr lang="ru-RU" sz="1800" dirty="0">
              <a:ln>
                <a:solidFill>
                  <a:schemeClr val="accent1"/>
                </a:solidFill>
              </a:ln>
              <a:solidFill>
                <a:srgbClr val="00B050"/>
              </a:solidFill>
              <a:latin typeface="Ampir Deco" panose="02000400000000000000" pitchFamily="2" charset="0"/>
            </a:endParaRPr>
          </a:p>
          <a:p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rgbClr val="00B050"/>
                </a:solidFill>
                <a:latin typeface="Ampir Deco" panose="02000400000000000000" pitchFamily="2" charset="0"/>
              </a:rPr>
              <a:t>Г</a:t>
            </a:r>
            <a:r>
              <a:rPr lang="ru-RU" sz="2000" dirty="0" smtClean="0">
                <a:ln>
                  <a:solidFill>
                    <a:schemeClr val="accent1"/>
                  </a:solidFill>
                </a:ln>
                <a:solidFill>
                  <a:srgbClr val="00B050"/>
                </a:solidFill>
                <a:latin typeface="Ampir Deco" panose="02000400000000000000" pitchFamily="2" charset="0"/>
              </a:rPr>
              <a:t>лавный принцип, без соблюдения которого все попытки наладить отношения с ребенком оказываются безуспешными. </a:t>
            </a:r>
            <a:endParaRPr lang="ru-RU" sz="1800" dirty="0">
              <a:ln>
                <a:solidFill>
                  <a:schemeClr val="accent1"/>
                </a:solidFill>
              </a:ln>
              <a:solidFill>
                <a:srgbClr val="00B050"/>
              </a:solidFill>
              <a:latin typeface="Ampir Deco" panose="02000400000000000000" pitchFamily="2" charset="0"/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519012" y="1605534"/>
            <a:ext cx="7848872" cy="312363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GReverence-Oblique" panose="020B7200000000000000" pitchFamily="34" charset="0"/>
              </a:rPr>
              <a:t>	Безусловно принимать ребенка – значит любить его не за то, что он красивый, умный, способный, отличник, помощник и так далее, а просто так, просто за то, что он есть!</a:t>
            </a:r>
          </a:p>
          <a:p>
            <a:pPr marL="0" indent="0" algn="just">
              <a:buNone/>
            </a:pPr>
            <a:r>
              <a:rPr lang="ru-RU" sz="2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GReverence-Oblique" panose="020B7200000000000000" pitchFamily="34" charset="0"/>
              </a:rPr>
              <a:t>	</a:t>
            </a:r>
            <a:r>
              <a:rPr lang="ru-RU" sz="2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GReverence-Oblique" panose="020B7200000000000000" pitchFamily="34" charset="0"/>
              </a:rPr>
              <a:t>Потребность в любви, в принадлежности, то есть в нужности другому – одна из фундаментальных человеческих потребностей. Ее удовлетворение  - необходимое условие нормального развития ребенка! Эта потребность удовлетворяется, когда вы сообщаете ребенку, что он вам дорог, нужен, важен, просто хороший: «Как хорошо, что ты у нас родился», «Я рада тебя видеть», «Ты мне нравишься», «Мне хорошо, когда мы вместе».</a:t>
            </a:r>
            <a:endParaRPr lang="ru-RU" sz="24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GReverence-Oblique" panose="020B72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94" y="5031457"/>
            <a:ext cx="2409765" cy="160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r="462"/>
          <a:stretch/>
        </p:blipFill>
        <p:spPr>
          <a:xfrm>
            <a:off x="4845293" y="5020798"/>
            <a:ext cx="2183070" cy="1627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07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/>
          <a:srcRect b="3704"/>
          <a:stretch>
            <a:fillRect/>
          </a:stretch>
        </p:blipFill>
        <p:spPr>
          <a:xfrm>
            <a:off x="5936828" y="2071678"/>
            <a:ext cx="2985407" cy="4620986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3327" y="5838816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383812" y="315803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769406" y="335435"/>
            <a:ext cx="76051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algn="just"/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– это первый социальный институт, в котором рождается ребенок и с которым ему приходится взаимодействовать всю жизнь, начиная с малых лет. 	Важно понять, что именно от родителей и их способностей построить добрую атмосферу в семье и эффективное общение с ребенком зависит будущее детей, их адаптация в обществе и умение уживаться в нем.</a:t>
            </a:r>
          </a:p>
          <a:p>
            <a:pPr algn="just"/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новому Закону об образовании в РФ, именно родители обладают преимущественным правом на обучение и воспитание своих детей перед всеми другими лицами. При этом родители обязаны заложить основы физического, нравственного и интеллектуального развития личности ребенка.</a:t>
            </a:r>
            <a:endParaRPr lang="ru-RU" sz="20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92D05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"/>
          <a:stretch/>
        </p:blipFill>
        <p:spPr>
          <a:xfrm>
            <a:off x="3093475" y="4977177"/>
            <a:ext cx="2837126" cy="1803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56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/>
          <a:srcRect b="3704"/>
          <a:stretch>
            <a:fillRect/>
          </a:stretch>
        </p:blipFill>
        <p:spPr>
          <a:xfrm>
            <a:off x="6024285" y="787032"/>
            <a:ext cx="2985407" cy="4620986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194035" y="1847307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4044" y="232450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659918" y="708820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1122641" y="268157"/>
            <a:ext cx="7109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слушание. Что это?</a:t>
            </a:r>
            <a:endParaRPr lang="ru-RU" sz="24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92D05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516" y="920892"/>
            <a:ext cx="7944624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трудностей ребенка часто бывают спрятаны в сфере его чувств. В таких случаях лучше всего его послушать</a:t>
            </a:r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Если у ребенка эмоциональная проблема, его надо активно выслушать.</a:t>
            </a: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Активно слушать ребенка – значит «возвращать» ему в беседе то, что он вам поведал, при этом обозначив его чувство. 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«Ты очень огорчен и рассержен», «Было очень неловко и обидно», «Тебе больно, ты рассердилась». </a:t>
            </a:r>
          </a:p>
          <a:p>
            <a:pPr algn="just">
              <a:lnSpc>
                <a:spcPct val="107000"/>
              </a:lnSpc>
            </a:pPr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по способу активного слушания показывают, что родитель понял внутреннюю ситуацию ребенка, готов, услышав о ней, принять ее.</a:t>
            </a:r>
          </a:p>
          <a:p>
            <a:pPr algn="just">
              <a:lnSpc>
                <a:spcPct val="107000"/>
              </a:lnSpc>
            </a:pP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7" y="4957770"/>
            <a:ext cx="4214032" cy="1755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6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/>
          <a:srcRect b="3704"/>
          <a:stretch>
            <a:fillRect/>
          </a:stretch>
        </p:blipFill>
        <p:spPr>
          <a:xfrm>
            <a:off x="6024285" y="787032"/>
            <a:ext cx="2985407" cy="4620986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194035" y="1847307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91512" y="5768280"/>
            <a:ext cx="803828" cy="73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407421" y="347453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214282" y="188219"/>
            <a:ext cx="7982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правил активного слушания.</a:t>
            </a:r>
            <a:endParaRPr lang="ru-RU" sz="24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92D05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825529"/>
            <a:ext cx="8795410" cy="457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Повернитесь лицом к ребенку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очень важно, чтобы его и ваши глаза находились на одном уровне. Если ребенок маленький возьмите его на колени. Ваше положение по отношению к нему и ваша поза – первые и самые сильные сигналы о том, насколько вы готовы его выслушать и услышать. 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 следует задавать вопросов, если вы беседуете с огорченным или расстроенным ребенком. Желательно, что ответы звучали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утвердительной форме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Фраза, оформленная как вопрос, не выражает сочувствия.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Очень важно в беседе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«держать паузу».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каждой реплики лучше помолчать. Пауза помогает ребенку разобраться в своем переживании и полнее почувствовать, что вы рядом.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 вашем ответе иногда полезно повторить то, что, как вы поняли, случилось с ребенком, а потом 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обозначить его чувство</a:t>
            </a: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</a:pP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68" y="5050775"/>
            <a:ext cx="2625417" cy="1775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1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27258" y="85641"/>
            <a:ext cx="1708438" cy="135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661248"/>
            <a:ext cx="1298602" cy="1031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399978" rev="0"/>
            </a:camera>
            <a:lightRig rig="threePt" dir="t"/>
          </a:scene3d>
        </p:spPr>
      </p:pic>
      <p:sp>
        <p:nvSpPr>
          <p:cNvPr id="12" name="Прямоугольник 11"/>
          <p:cNvSpPr/>
          <p:nvPr/>
        </p:nvSpPr>
        <p:spPr>
          <a:xfrm>
            <a:off x="1115616" y="302470"/>
            <a:ext cx="7684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n w="317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Рассмотрим типы традиционных родительских высказываний – настоящих помех на пути активного слушания ребенка.</a:t>
            </a:r>
            <a:endParaRPr lang="ru-RU" b="1" dirty="0">
              <a:ln w="317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449637"/>
            <a:ext cx="7684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Приказы, команды: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«Сейчас же перестань!», «Убери!», «Замолчи!», «Чтобы я больше этого не слышал!»</a:t>
            </a:r>
          </a:p>
          <a:p>
            <a:pPr algn="just"/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Предупреждения, предостережения, угрозы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«Если ты не прекратишь плакать, я уйду!», «Еще раз повторится, и я возьмусь за ремень!», «Смотри как бы не стало хуже!»</a:t>
            </a:r>
          </a:p>
          <a:p>
            <a:pPr algn="just"/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Мораль, нравоучения, проповеди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«Ты обязан вести себя как подобает», «Ты должен уважать старших», «Каждый человек должен трудиться». Моральные устои воспитываются не словами, а атмосферой в доме, через подражание поведению взрослых, родителей.</a:t>
            </a:r>
          </a:p>
          <a:p>
            <a:pPr algn="just"/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Советы, готовые решения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«А ты возьми и скажи…», «Почему бы тебе не попробовать…», «По-моему нужно пойти и извиниться…», «Я бы на твоем месте сдачи дал».</a:t>
            </a:r>
          </a:p>
          <a:p>
            <a:pPr algn="just"/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Доказательства, логические доводы, нотации, лекции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«Пора бы знать, что перед едой надо мыть руки», «Сколько раз тебе говорила, не послушался – пеняй на себя».</a:t>
            </a:r>
          </a:p>
          <a:p>
            <a:pPr algn="just"/>
            <a:endParaRPr lang="ru-RU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92D05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27258" y="85641"/>
            <a:ext cx="945593" cy="75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661248"/>
            <a:ext cx="1298602" cy="1031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399978" rev="0"/>
            </a:camera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611560" y="98703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Критика, выговоры, обвинения: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«Опять все сделала не так», «Все из-за тебя», «На что это похоже», «Зря я на тебя понадеялась», «Вечно ты…».</a:t>
            </a:r>
          </a:p>
          <a:p>
            <a:pPr algn="just"/>
            <a:r>
              <a:rPr lang="ru-RU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Обзывание, высмеивание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«Плакса-вакса», «Не будь лапшой», «Ну просто дубина», «Какой же ты лентяй».</a:t>
            </a:r>
          </a:p>
          <a:p>
            <a:pPr algn="just"/>
            <a:r>
              <a:rPr lang="ru-RU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Догадки, интерпретации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«Я знаю, это все из-за того, что…», «Небось опять подрался», «Я все равно вижу, ты меня обманываешь».</a:t>
            </a:r>
          </a:p>
          <a:p>
            <a:pPr algn="just"/>
            <a:r>
              <a:rPr lang="ru-RU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Выспрашивание, расследование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«Нет, ты все-таки скажи», «Что же случилось? Я все равно узнаю», «Почему ты опять получил двойку?», «Почему ты молчишь?»</a:t>
            </a:r>
          </a:p>
          <a:p>
            <a:pPr algn="just"/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Сочувствие на словах, уговоры, увещевания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«Я тебя понимаю», «Я тебе сочувствую» (слишком формально). «Успокойся», «Не обращай внимания», «Перемелется, мука будет» (пренебрежение к заботам ребенка, приуменьшение его переживаний).</a:t>
            </a:r>
          </a:p>
          <a:p>
            <a:pPr algn="just"/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Отшучивание, уход от разговора: </a:t>
            </a: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много между нами общего», «Отстань», «Не до тебя», «Вечно ты со своими жалобами».</a:t>
            </a:r>
            <a:endParaRPr lang="ru-RU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92D05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4326"/>
          <a:stretch/>
        </p:blipFill>
        <p:spPr>
          <a:xfrm>
            <a:off x="971600" y="5206151"/>
            <a:ext cx="1916819" cy="1486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r="14146" b="7802"/>
          <a:stretch/>
        </p:blipFill>
        <p:spPr>
          <a:xfrm>
            <a:off x="5652120" y="5246386"/>
            <a:ext cx="1870968" cy="1436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87" y="5204781"/>
            <a:ext cx="1132204" cy="1539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13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stem_leaf_2.png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157548" y="4000500"/>
            <a:ext cx="1425938" cy="2857500"/>
          </a:xfrm>
          <a:prstGeom prst="rect">
            <a:avLst/>
          </a:prstGeom>
        </p:spPr>
      </p:pic>
      <p:pic>
        <p:nvPicPr>
          <p:cNvPr id="16" name="Picture 0" descr="daisy.png"/>
          <p:cNvPicPr/>
          <p:nvPr/>
        </p:nvPicPr>
        <p:blipFill>
          <a:blip r:embed="rId3"/>
          <a:srcRect b="3704"/>
          <a:stretch>
            <a:fillRect/>
          </a:stretch>
        </p:blipFill>
        <p:spPr>
          <a:xfrm>
            <a:off x="6300192" y="2237014"/>
            <a:ext cx="2985407" cy="4620986"/>
          </a:xfrm>
          <a:prstGeom prst="rect">
            <a:avLst/>
          </a:prstGeom>
        </p:spPr>
      </p:pic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7701858" y="11663"/>
            <a:ext cx="1233054" cy="97939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11" name="Picture 2" descr="daisy_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49890" y="4163786"/>
            <a:ext cx="1613173" cy="2694214"/>
          </a:xfrm>
          <a:prstGeom prst="rect">
            <a:avLst/>
          </a:prstGeom>
        </p:spPr>
      </p:pic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810271" y="4714292"/>
            <a:ext cx="457200" cy="457200"/>
            <a:chOff x="2128" y="13066"/>
            <a:chExt cx="632" cy="632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7331181" y="3410970"/>
            <a:ext cx="747712" cy="746125"/>
            <a:chOff x="8330" y="9874"/>
            <a:chExt cx="1176" cy="1176"/>
          </a:xfrm>
        </p:grpSpPr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5" name="Рисунок 14" descr="бабка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92" y="182345"/>
            <a:ext cx="1298602" cy="1031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1217327" y="147347"/>
            <a:ext cx="6738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	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Правила, которыми нужно руководствоваться, когда вы хотите наладить отношения с ребенком.</a:t>
            </a:r>
            <a:endParaRPr lang="ru-RU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1220394"/>
            <a:ext cx="8611384" cy="558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Если ребенок вызывает у вас своим поведением отрицательные переживания, 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сообщите ему об этом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следует молча переносит обиду, подавлять гнев, сохранять спокойный вид при сильном волнении.</a:t>
            </a:r>
          </a:p>
          <a:p>
            <a:pPr algn="just">
              <a:lnSpc>
                <a:spcPct val="107000"/>
              </a:lnSpc>
            </a:pPr>
            <a:r>
              <a:rPr lang="ru-RU" sz="15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Когда вы говорите о своих чувствах ребенку, говорите от 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ПЕРВОГО ЛИЦА.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Сообщите О СЕБЕ, О СВОЕМ переживании, а не о нем, не о его поведении. «Я не люблю, когда…», «Мне трудно, когда…», «Меня очень утомляет…». Высказывания такого рода называются 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«Я-СООБЩЕНИЯМИ». 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было бы сказать «Ты мне мешаешь», «Как ты со мной разговариваешь», «Ты такая </a:t>
            </a:r>
            <a:r>
              <a:rPr lang="ru-RU" sz="15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неряха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Это высказывание типа «ТЫ-СООБЩЕНИЕ». Оно</a:t>
            </a:r>
            <a:r>
              <a:rPr lang="ru-RU" sz="15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сути, содержит в себе выпад, обвинение, критику в адрес ребенка.</a:t>
            </a:r>
          </a:p>
          <a:p>
            <a:pPr algn="just">
              <a:lnSpc>
                <a:spcPct val="107000"/>
              </a:lnSpc>
            </a:pPr>
            <a:r>
              <a:rPr lang="ru-RU" sz="15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Не требуйте от ребенка 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невозможного или трудновыполнимого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Вместо этого посмотрите, что вы можете изменить в окружающей обстановке. Например, уберите в недоступные места все бьющиеся или ценные предметы, закройте розетки специальными заглушками. Если ребенок еще мал, никакие доводы и запреты на него не подействуют.</a:t>
            </a:r>
          </a:p>
          <a:p>
            <a:pPr algn="just">
              <a:lnSpc>
                <a:spcPct val="107000"/>
              </a:lnSpc>
            </a:pPr>
            <a:r>
              <a:rPr lang="ru-RU" sz="15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4.Чтобы избегать лишних конфликтов и проблем, 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соразмеряйте собственные ожидание с возможностями ребенка.</a:t>
            </a:r>
            <a:r>
              <a:rPr lang="ru-RU" sz="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Бесполезно требовать от ребенка невозможного или очень трудного, к чему он еще не готов. Лучше изменить свои ожидания. Не стоит требовать от 4 – 5-ти летних детей стоять или сидеть неподвижно долгое время, так как в силу своей физиологии они не смогут этого сделать.</a:t>
            </a:r>
          </a:p>
          <a:p>
            <a:pPr algn="just">
              <a:lnSpc>
                <a:spcPct val="107000"/>
              </a:lnSpc>
            </a:pP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божьими коровками</Template>
  <TotalTime>1646</TotalTime>
  <Words>946</Words>
  <Application>Microsoft Office PowerPoint</Application>
  <PresentationFormat>Экран (4:3)</PresentationFormat>
  <Paragraphs>97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AGReverence-Oblique</vt:lpstr>
      <vt:lpstr>Ampir Deco</vt:lpstr>
      <vt:lpstr>Arial</vt:lpstr>
      <vt:lpstr>Bookman Old Style</vt:lpstr>
      <vt:lpstr>Calibri</vt:lpstr>
      <vt:lpstr>Century Schoolbook</vt:lpstr>
      <vt:lpstr>Comic Sans MS</vt:lpstr>
      <vt:lpstr>Times New Roman</vt:lpstr>
      <vt:lpstr>Trebuchet MS</vt:lpstr>
      <vt:lpstr>Тема Office</vt:lpstr>
      <vt:lpstr>Рекомендации для родителей.  Правильное общение с ребенком – залог гармоничного развития личности.</vt:lpstr>
      <vt:lpstr>Стиль общения родителей с ребенком влияет не только на развитие личности, но и на психическое и физическое развитие.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лепке из различных материалов.</dc:title>
  <dc:creator>света</dc:creator>
  <cp:keywords/>
  <cp:lastModifiedBy>Света</cp:lastModifiedBy>
  <cp:revision>143</cp:revision>
  <cp:lastPrinted>2014-06-09T12:44:06Z</cp:lastPrinted>
  <dcterms:created xsi:type="dcterms:W3CDTF">2013-11-14T07:25:51Z</dcterms:created>
  <dcterms:modified xsi:type="dcterms:W3CDTF">2015-06-17T16:56:53Z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