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27.05.2015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27.05.2015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27.05.2015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27.05.2015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4282" y="214290"/>
            <a:ext cx="8715436" cy="6429420"/>
          </a:xfrm>
        </p:spPr>
        <p:txBody>
          <a:bodyPr>
            <a:normAutofit/>
          </a:bodyPr>
          <a:lstStyle/>
          <a:p>
            <a:r>
              <a:rPr lang="ru-RU" sz="1400" b="1" dirty="0" smtClean="0">
                <a:solidFill>
                  <a:schemeClr val="tx1"/>
                </a:solidFill>
                <a:latin typeface="Georgia" pitchFamily="18" charset="0"/>
              </a:rPr>
              <a:t>Муниципальное бюджетное образовательное учреждение</a:t>
            </a:r>
            <a:br>
              <a:rPr lang="ru-RU" sz="1400" b="1" dirty="0" smtClean="0">
                <a:solidFill>
                  <a:schemeClr val="tx1"/>
                </a:solidFill>
                <a:latin typeface="Georgia" pitchFamily="18" charset="0"/>
              </a:rPr>
            </a:br>
            <a:r>
              <a:rPr lang="ru-RU" sz="1400" b="1" dirty="0" smtClean="0">
                <a:solidFill>
                  <a:schemeClr val="tx1"/>
                </a:solidFill>
                <a:latin typeface="Georgia" pitchFamily="18" charset="0"/>
              </a:rPr>
              <a:t>«Детский сад № 29  «</a:t>
            </a:r>
            <a:r>
              <a:rPr lang="ru-RU" sz="1400" b="1" dirty="0" err="1" smtClean="0">
                <a:solidFill>
                  <a:schemeClr val="tx1"/>
                </a:solidFill>
                <a:latin typeface="Georgia" pitchFamily="18" charset="0"/>
              </a:rPr>
              <a:t>Рябинушка</a:t>
            </a:r>
            <a:r>
              <a:rPr lang="ru-RU" sz="1400" b="1" dirty="0" smtClean="0">
                <a:solidFill>
                  <a:schemeClr val="tx1"/>
                </a:solidFill>
                <a:latin typeface="Georgia" pitchFamily="18" charset="0"/>
              </a:rPr>
              <a:t>» комбинированного вида»</a:t>
            </a:r>
          </a:p>
          <a:p>
            <a:endParaRPr lang="ru-RU" sz="1400" b="1" dirty="0" smtClean="0">
              <a:solidFill>
                <a:schemeClr val="tx1"/>
              </a:solidFill>
              <a:latin typeface="Georgia" pitchFamily="18" charset="0"/>
            </a:endParaRPr>
          </a:p>
          <a:p>
            <a:endParaRPr lang="ru-RU" sz="1400" b="1" dirty="0" smtClean="0">
              <a:solidFill>
                <a:schemeClr val="tx1"/>
              </a:solidFill>
              <a:latin typeface="Georgia" pitchFamily="18" charset="0"/>
            </a:endParaRPr>
          </a:p>
          <a:p>
            <a:endParaRPr lang="ru-RU" sz="1400" b="1" dirty="0" smtClean="0">
              <a:solidFill>
                <a:schemeClr val="tx1"/>
              </a:solidFill>
              <a:latin typeface="Georgia" pitchFamily="18" charset="0"/>
            </a:endParaRPr>
          </a:p>
          <a:p>
            <a:endParaRPr lang="ru-RU" sz="1400" b="1" dirty="0" smtClean="0">
              <a:solidFill>
                <a:schemeClr val="tx1"/>
              </a:solidFill>
              <a:latin typeface="Georgia" pitchFamily="18" charset="0"/>
            </a:endParaRPr>
          </a:p>
          <a:p>
            <a:endParaRPr lang="ru-RU" sz="1400" b="1" dirty="0" smtClean="0">
              <a:solidFill>
                <a:schemeClr val="tx1"/>
              </a:solidFill>
              <a:latin typeface="Georgia" pitchFamily="18" charset="0"/>
            </a:endParaRPr>
          </a:p>
          <a:p>
            <a:r>
              <a:rPr lang="ru-RU" sz="3600" b="1" i="1" dirty="0" smtClean="0">
                <a:solidFill>
                  <a:schemeClr val="accent6">
                    <a:lumMod val="50000"/>
                  </a:schemeClr>
                </a:solidFill>
                <a:latin typeface="Georgia" pitchFamily="18" charset="0"/>
              </a:rPr>
              <a:t>«Музыкальные инструменты своими  руками»</a:t>
            </a:r>
          </a:p>
          <a:p>
            <a:r>
              <a:rPr lang="ru-RU" sz="3600" b="1" i="1" dirty="0" smtClean="0">
                <a:solidFill>
                  <a:schemeClr val="accent6">
                    <a:lumMod val="50000"/>
                  </a:schemeClr>
                </a:solidFill>
                <a:latin typeface="Georgia" pitchFamily="18" charset="0"/>
              </a:rPr>
              <a:t>  </a:t>
            </a:r>
          </a:p>
          <a:p>
            <a:r>
              <a:rPr lang="ru-RU" sz="1400" b="1" i="1" dirty="0" smtClean="0">
                <a:solidFill>
                  <a:schemeClr val="tx1"/>
                </a:solidFill>
                <a:latin typeface="Georgia" pitchFamily="18" charset="0"/>
              </a:rPr>
              <a:t>                                                                                                                 Музыкальный руководитель:</a:t>
            </a:r>
            <a:br>
              <a:rPr lang="ru-RU" sz="1400" b="1" i="1" dirty="0" smtClean="0">
                <a:solidFill>
                  <a:schemeClr val="tx1"/>
                </a:solidFill>
                <a:latin typeface="Georgia" pitchFamily="18" charset="0"/>
              </a:rPr>
            </a:br>
            <a:r>
              <a:rPr lang="ru-RU" sz="1400" b="1" i="1" dirty="0" smtClean="0">
                <a:solidFill>
                  <a:schemeClr val="tx1"/>
                </a:solidFill>
                <a:latin typeface="Georgia" pitchFamily="18" charset="0"/>
              </a:rPr>
              <a:t>                                                                          </a:t>
            </a:r>
            <a:r>
              <a:rPr lang="ru-RU" sz="1400" b="1" i="1" dirty="0" err="1" smtClean="0">
                <a:solidFill>
                  <a:schemeClr val="tx1"/>
                </a:solidFill>
                <a:latin typeface="Georgia" pitchFamily="18" charset="0"/>
              </a:rPr>
              <a:t>Очилова</a:t>
            </a:r>
            <a:r>
              <a:rPr lang="ru-RU" sz="1400" b="1" i="1" dirty="0" smtClean="0">
                <a:solidFill>
                  <a:schemeClr val="tx1"/>
                </a:solidFill>
                <a:latin typeface="Georgia" pitchFamily="18" charset="0"/>
              </a:rPr>
              <a:t>  Е.Т.</a:t>
            </a:r>
          </a:p>
          <a:p>
            <a:endParaRPr lang="ru-RU" sz="1400" b="1" i="1" dirty="0" smtClean="0">
              <a:solidFill>
                <a:schemeClr val="tx1"/>
              </a:solidFill>
              <a:latin typeface="Georgia" pitchFamily="18" charset="0"/>
            </a:endParaRPr>
          </a:p>
          <a:p>
            <a:endParaRPr lang="ru-RU" sz="1400" b="1" i="1" dirty="0" smtClean="0">
              <a:solidFill>
                <a:schemeClr val="tx1"/>
              </a:solidFill>
              <a:latin typeface="Georgia" pitchFamily="18" charset="0"/>
            </a:endParaRPr>
          </a:p>
          <a:p>
            <a:endParaRPr lang="ru-RU" sz="1400" b="1" i="1" dirty="0" smtClean="0">
              <a:solidFill>
                <a:schemeClr val="tx1"/>
              </a:solidFill>
              <a:latin typeface="Georgia" pitchFamily="18" charset="0"/>
            </a:endParaRPr>
          </a:p>
          <a:p>
            <a:endParaRPr lang="ru-RU" sz="1400" b="1" i="1" dirty="0" smtClean="0">
              <a:solidFill>
                <a:schemeClr val="tx1"/>
              </a:solidFill>
              <a:latin typeface="Georgia" pitchFamily="18" charset="0"/>
            </a:endParaRPr>
          </a:p>
          <a:p>
            <a:endParaRPr lang="ru-RU" sz="1400" b="1" i="1" dirty="0" smtClean="0">
              <a:solidFill>
                <a:schemeClr val="tx1"/>
              </a:solidFill>
              <a:latin typeface="Georgia" pitchFamily="18" charset="0"/>
            </a:endParaRPr>
          </a:p>
          <a:p>
            <a:endParaRPr lang="ru-RU" sz="1400" b="1" i="1" dirty="0" smtClean="0">
              <a:solidFill>
                <a:schemeClr val="tx1"/>
              </a:solidFill>
              <a:latin typeface="Georgia" pitchFamily="18" charset="0"/>
            </a:endParaRPr>
          </a:p>
          <a:p>
            <a:r>
              <a:rPr lang="ru-RU" sz="1400" b="1" i="1" dirty="0" smtClean="0">
                <a:solidFill>
                  <a:schemeClr val="tx1"/>
                </a:solidFill>
                <a:latin typeface="Georgia" pitchFamily="18" charset="0"/>
              </a:rPr>
              <a:t>Инта</a:t>
            </a:r>
            <a:br>
              <a:rPr lang="ru-RU" sz="1400" b="1" i="1" dirty="0" smtClean="0">
                <a:solidFill>
                  <a:schemeClr val="tx1"/>
                </a:solidFill>
                <a:latin typeface="Georgia" pitchFamily="18" charset="0"/>
              </a:rPr>
            </a:br>
            <a:r>
              <a:rPr lang="ru-RU" sz="1400" b="1" i="1" dirty="0" smtClean="0">
                <a:solidFill>
                  <a:schemeClr val="tx1"/>
                </a:solidFill>
                <a:latin typeface="Georgia" pitchFamily="18" charset="0"/>
              </a:rPr>
              <a:t>2015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357166"/>
            <a:ext cx="8572560" cy="6286544"/>
          </a:xfrm>
        </p:spPr>
        <p:txBody>
          <a:bodyPr/>
          <a:lstStyle/>
          <a:p>
            <a:pPr>
              <a:buNone/>
            </a:pP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  <a:latin typeface="Georgia" pitchFamily="18" charset="0"/>
              </a:rPr>
              <a:t>Цель: </a:t>
            </a:r>
            <a:r>
              <a:rPr lang="ru-RU" sz="2000" b="1" dirty="0" smtClean="0">
                <a:solidFill>
                  <a:schemeClr val="accent4">
                    <a:lumMod val="50000"/>
                  </a:schemeClr>
                </a:solidFill>
                <a:latin typeface="Georgia" pitchFamily="18" charset="0"/>
              </a:rPr>
              <a:t>Разви</a:t>
            </a:r>
            <a:r>
              <a:rPr lang="ru-RU" sz="2000" b="1" dirty="0" smtClean="0">
                <a:solidFill>
                  <a:schemeClr val="accent4">
                    <a:lumMod val="50000"/>
                  </a:schemeClr>
                </a:solidFill>
                <a:latin typeface="Georgia" pitchFamily="18" charset="0"/>
              </a:rPr>
              <a:t>тие</a:t>
            </a:r>
            <a:r>
              <a:rPr lang="ru-RU" sz="2000" b="1" dirty="0" smtClean="0">
                <a:solidFill>
                  <a:schemeClr val="accent4">
                    <a:lumMod val="50000"/>
                  </a:schemeClr>
                </a:solidFill>
                <a:latin typeface="Georgia" pitchFamily="18" charset="0"/>
              </a:rPr>
              <a:t> </a:t>
            </a:r>
            <a:r>
              <a:rPr lang="ru-RU" sz="2000" b="1" dirty="0" smtClean="0">
                <a:solidFill>
                  <a:schemeClr val="accent4">
                    <a:lumMod val="50000"/>
                  </a:schemeClr>
                </a:solidFill>
                <a:latin typeface="Georgia" pitchFamily="18" charset="0"/>
              </a:rPr>
              <a:t>у детей </a:t>
            </a:r>
            <a:r>
              <a:rPr lang="ru-RU" sz="2000" b="1" smtClean="0">
                <a:solidFill>
                  <a:schemeClr val="accent4">
                    <a:lumMod val="50000"/>
                  </a:schemeClr>
                </a:solidFill>
                <a:latin typeface="Georgia" pitchFamily="18" charset="0"/>
              </a:rPr>
              <a:t>познавательной активности, </a:t>
            </a:r>
            <a:r>
              <a:rPr lang="ru-RU" sz="2000" b="1" dirty="0" smtClean="0">
                <a:solidFill>
                  <a:schemeClr val="accent4">
                    <a:lumMod val="50000"/>
                  </a:schemeClr>
                </a:solidFill>
                <a:latin typeface="Georgia" pitchFamily="18" charset="0"/>
              </a:rPr>
              <a:t/>
            </a:r>
            <a:br>
              <a:rPr lang="ru-RU" sz="2000" b="1" dirty="0" smtClean="0">
                <a:solidFill>
                  <a:schemeClr val="accent4">
                    <a:lumMod val="50000"/>
                  </a:schemeClr>
                </a:solidFill>
                <a:latin typeface="Georgia" pitchFamily="18" charset="0"/>
              </a:rPr>
            </a:br>
            <a:r>
              <a:rPr lang="ru-RU" sz="2000" b="1" dirty="0" smtClean="0">
                <a:solidFill>
                  <a:schemeClr val="accent4">
                    <a:lumMod val="50000"/>
                  </a:schemeClr>
                </a:solidFill>
                <a:latin typeface="Georgia" pitchFamily="18" charset="0"/>
              </a:rPr>
              <a:t>                 способствовать      развитию природной </a:t>
            </a:r>
            <a:br>
              <a:rPr lang="ru-RU" sz="2000" b="1" dirty="0" smtClean="0">
                <a:solidFill>
                  <a:schemeClr val="accent4">
                    <a:lumMod val="50000"/>
                  </a:schemeClr>
                </a:solidFill>
                <a:latin typeface="Georgia" pitchFamily="18" charset="0"/>
              </a:rPr>
            </a:br>
            <a:r>
              <a:rPr lang="ru-RU" sz="2000" b="1" dirty="0" smtClean="0">
                <a:solidFill>
                  <a:schemeClr val="accent4">
                    <a:lumMod val="50000"/>
                  </a:schemeClr>
                </a:solidFill>
                <a:latin typeface="Georgia" pitchFamily="18" charset="0"/>
              </a:rPr>
              <a:t>                 музыкальности,  креативного потенциала </a:t>
            </a:r>
            <a:br>
              <a:rPr lang="ru-RU" sz="2000" b="1" dirty="0" smtClean="0">
                <a:solidFill>
                  <a:schemeClr val="accent4">
                    <a:lumMod val="50000"/>
                  </a:schemeClr>
                </a:solidFill>
                <a:latin typeface="Georgia" pitchFamily="18" charset="0"/>
              </a:rPr>
            </a:br>
            <a:r>
              <a:rPr lang="ru-RU" sz="2000" b="1" dirty="0" smtClean="0">
                <a:solidFill>
                  <a:schemeClr val="accent4">
                    <a:lumMod val="50000"/>
                  </a:schemeClr>
                </a:solidFill>
                <a:latin typeface="Georgia" pitchFamily="18" charset="0"/>
              </a:rPr>
              <a:t>                 дошкольников в процессе экспериментирования </a:t>
            </a:r>
            <a:br>
              <a:rPr lang="ru-RU" sz="2000" b="1" dirty="0" smtClean="0">
                <a:solidFill>
                  <a:schemeClr val="accent4">
                    <a:lumMod val="50000"/>
                  </a:schemeClr>
                </a:solidFill>
                <a:latin typeface="Georgia" pitchFamily="18" charset="0"/>
              </a:rPr>
            </a:br>
            <a:r>
              <a:rPr lang="ru-RU" sz="2000" b="1" dirty="0" smtClean="0">
                <a:solidFill>
                  <a:schemeClr val="accent4">
                    <a:lumMod val="50000"/>
                  </a:schemeClr>
                </a:solidFill>
                <a:latin typeface="Georgia" pitchFamily="18" charset="0"/>
              </a:rPr>
              <a:t>                 со звуком, интереса к миру звука.</a:t>
            </a:r>
          </a:p>
          <a:p>
            <a:pPr>
              <a:buNone/>
            </a:pPr>
            <a:endParaRPr lang="ru-RU" sz="2000" b="1" dirty="0">
              <a:latin typeface="Georgia" pitchFamily="18" charset="0"/>
            </a:endParaRPr>
          </a:p>
        </p:txBody>
      </p:sp>
      <p:pic>
        <p:nvPicPr>
          <p:cNvPr id="4" name="Рисунок 3" descr="все инструменты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1538" y="2214554"/>
            <a:ext cx="2875362" cy="3833815"/>
          </a:xfrm>
          <a:prstGeom prst="round2Diag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285728"/>
            <a:ext cx="8643998" cy="6357982"/>
          </a:xfrm>
        </p:spPr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</a:t>
            </a:r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  <a:latin typeface="Georgia" pitchFamily="18" charset="0"/>
              </a:rPr>
              <a:t>Образовательные задачи:</a:t>
            </a:r>
          </a:p>
          <a:p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  <a:latin typeface="Georgia" pitchFamily="18" charset="0"/>
              </a:rPr>
              <a:t>Развивать познавательную активность в процессе знакомства со звуком и его свойствами,  природную музыкальность детей, фантазию, воображение в звукоподражательных играх со словом, различать шумы и звуки.</a:t>
            </a:r>
          </a:p>
          <a:p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  <a:latin typeface="Georgia" pitchFamily="18" charset="0"/>
              </a:rPr>
              <a:t>Создать условия для свободного экспериментирования ребенка со звуком.</a:t>
            </a:r>
          </a:p>
          <a:p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  <a:latin typeface="Georgia" pitchFamily="18" charset="0"/>
              </a:rPr>
              <a:t>Поддерживать инициативу и стремление детей к импровизации при игре на самодельных музыкальных инструментах.</a:t>
            </a:r>
          </a:p>
          <a:p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  <a:latin typeface="Georgia" pitchFamily="18" charset="0"/>
              </a:rPr>
              <a:t>Привлечь родителей к изготовлению музыкальных инструментов из подручного материала.</a:t>
            </a:r>
          </a:p>
          <a:p>
            <a:endParaRPr lang="ru-RU" sz="2000" b="1" dirty="0">
              <a:solidFill>
                <a:schemeClr val="accent6">
                  <a:lumMod val="50000"/>
                </a:schemeClr>
              </a:solidFill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285728"/>
            <a:ext cx="8643998" cy="635798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800" b="1" dirty="0" smtClean="0">
                <a:latin typeface="Georgia" pitchFamily="18" charset="0"/>
              </a:rPr>
              <a:t>Актуальность</a:t>
            </a:r>
          </a:p>
          <a:p>
            <a:pPr>
              <a:buNone/>
            </a:pPr>
            <a:r>
              <a:rPr lang="ru-RU" sz="2000" b="1" dirty="0" smtClean="0">
                <a:latin typeface="Georgia" pitchFamily="18" charset="0"/>
              </a:rPr>
              <a:t>    </a:t>
            </a:r>
          </a:p>
          <a:p>
            <a:pPr algn="just">
              <a:buNone/>
            </a:pPr>
            <a:r>
              <a:rPr lang="ru-RU" sz="2000" b="1" dirty="0" smtClean="0">
                <a:latin typeface="Georgia" pitchFamily="18" charset="0"/>
              </a:rPr>
              <a:t>          Вопрос о важности музыкального воспитания детей на протяжении долгого времени остается актуальным. Музыкальная деятельность носит не только творческий характер, но и оказывает влияние на развитие всех сторон личности. В ФГОС  ДО деятельность педагога определяется </a:t>
            </a:r>
            <a:r>
              <a:rPr lang="ru-RU" sz="2000" b="1" smtClean="0">
                <a:latin typeface="Georgia" pitchFamily="18" charset="0"/>
              </a:rPr>
              <a:t>как «организация </a:t>
            </a:r>
            <a:r>
              <a:rPr lang="ru-RU" sz="2000" b="1" dirty="0" smtClean="0">
                <a:latin typeface="Georgia" pitchFamily="18" charset="0"/>
              </a:rPr>
              <a:t>познавательной деятельности, в которой ребенок, опираясь н</a:t>
            </a:r>
            <a:r>
              <a:rPr lang="ru-RU" sz="2000" b="1" dirty="0">
                <a:latin typeface="Georgia" pitchFamily="18" charset="0"/>
              </a:rPr>
              <a:t>а</a:t>
            </a:r>
            <a:r>
              <a:rPr lang="ru-RU" sz="2000" b="1" dirty="0" smtClean="0">
                <a:latin typeface="Georgia" pitchFamily="18" charset="0"/>
              </a:rPr>
              <a:t> совместные наработки, ведет </a:t>
            </a:r>
            <a:r>
              <a:rPr lang="ru-RU" sz="2000" b="1" smtClean="0">
                <a:latin typeface="Georgia" pitchFamily="18" charset="0"/>
              </a:rPr>
              <a:t>самостоятельный поиск». </a:t>
            </a:r>
            <a:endParaRPr lang="ru-RU" sz="2000" b="1" dirty="0" smtClean="0">
              <a:latin typeface="Georgia" pitchFamily="18" charset="0"/>
            </a:endParaRPr>
          </a:p>
          <a:p>
            <a:pPr algn="just">
              <a:buNone/>
            </a:pPr>
            <a:r>
              <a:rPr lang="ru-RU" sz="2000" b="1" dirty="0" smtClean="0">
                <a:latin typeface="Georgia" pitchFamily="18" charset="0"/>
              </a:rPr>
              <a:t>         Экспериментирование со звуками, игра на  самодельных музыкальных инструментах не утомляет детей, у них сохраняется высокая активность.</a:t>
            </a:r>
            <a:endParaRPr lang="ru-RU" sz="2000" b="1" dirty="0"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285728"/>
            <a:ext cx="8643998" cy="635798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800" b="1" i="1" dirty="0" smtClean="0">
                <a:solidFill>
                  <a:srgbClr val="C00000"/>
                </a:solidFill>
                <a:latin typeface="Georgia" pitchFamily="18" charset="0"/>
              </a:rPr>
              <a:t>Инструменты своими руками</a:t>
            </a:r>
          </a:p>
          <a:p>
            <a:pPr>
              <a:buNone/>
            </a:pPr>
            <a:r>
              <a:rPr lang="ru-RU" sz="2800" b="1" i="1" dirty="0" smtClean="0">
                <a:solidFill>
                  <a:srgbClr val="C00000"/>
                </a:solidFill>
                <a:latin typeface="Georgia" pitchFamily="18" charset="0"/>
              </a:rPr>
              <a:t>       </a:t>
            </a:r>
            <a:r>
              <a:rPr lang="ru-RU" sz="2000" b="1" i="1" dirty="0" smtClean="0">
                <a:latin typeface="Georgia" pitchFamily="18" charset="0"/>
              </a:rPr>
              <a:t>барабан </a:t>
            </a:r>
            <a:r>
              <a:rPr lang="ru-RU" sz="2800" b="1" i="1" dirty="0" smtClean="0">
                <a:latin typeface="Georgia" pitchFamily="18" charset="0"/>
              </a:rPr>
              <a:t>          </a:t>
            </a:r>
          </a:p>
          <a:p>
            <a:pPr>
              <a:buNone/>
            </a:pPr>
            <a:r>
              <a:rPr lang="ru-RU" sz="2800" b="1" i="1" dirty="0" smtClean="0">
                <a:latin typeface="Georgia" pitchFamily="18" charset="0"/>
              </a:rPr>
              <a:t>                                         </a:t>
            </a:r>
            <a:r>
              <a:rPr lang="ru-RU" sz="2000" b="1" i="1" dirty="0" smtClean="0">
                <a:latin typeface="Georgia" pitchFamily="18" charset="0"/>
              </a:rPr>
              <a:t>бубен </a:t>
            </a:r>
            <a:r>
              <a:rPr lang="ru-RU" sz="2800" b="1" i="1" dirty="0" smtClean="0">
                <a:latin typeface="Georgia" pitchFamily="18" charset="0"/>
              </a:rPr>
              <a:t>  </a:t>
            </a:r>
          </a:p>
          <a:p>
            <a:pPr>
              <a:buNone/>
            </a:pPr>
            <a:r>
              <a:rPr lang="ru-RU" sz="2800" b="1" i="1" dirty="0" smtClean="0">
                <a:latin typeface="Georgia" pitchFamily="18" charset="0"/>
              </a:rPr>
              <a:t>                                                                     </a:t>
            </a:r>
            <a:r>
              <a:rPr lang="ru-RU" sz="2000" b="1" i="1" dirty="0" smtClean="0">
                <a:latin typeface="Georgia" pitchFamily="18" charset="0"/>
              </a:rPr>
              <a:t>колокольчики </a:t>
            </a:r>
            <a:r>
              <a:rPr lang="ru-RU" sz="2800" b="1" i="1" dirty="0" smtClean="0">
                <a:latin typeface="Georgia" pitchFamily="18" charset="0"/>
              </a:rPr>
              <a:t>         </a:t>
            </a:r>
          </a:p>
          <a:p>
            <a:pPr>
              <a:buNone/>
            </a:pPr>
            <a:r>
              <a:rPr lang="ru-RU" sz="2800" b="1" i="1" dirty="0" smtClean="0">
                <a:latin typeface="Georgia" pitchFamily="18" charset="0"/>
              </a:rPr>
              <a:t>                                                                   колокольчик</a:t>
            </a:r>
          </a:p>
          <a:p>
            <a:pPr algn="ctr">
              <a:buNone/>
            </a:pPr>
            <a:endParaRPr lang="ru-RU" sz="2800" b="1" i="1" dirty="0">
              <a:solidFill>
                <a:srgbClr val="C00000"/>
              </a:solidFill>
              <a:latin typeface="Georgia" pitchFamily="18" charset="0"/>
            </a:endParaRPr>
          </a:p>
        </p:txBody>
      </p:sp>
      <p:pic>
        <p:nvPicPr>
          <p:cNvPr id="4" name="Рисунок 3" descr="барабан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596" y="1643050"/>
            <a:ext cx="2875380" cy="3833839"/>
          </a:xfrm>
          <a:prstGeom prst="round2DiagRect">
            <a:avLst/>
          </a:prstGeom>
        </p:spPr>
      </p:pic>
      <p:pic>
        <p:nvPicPr>
          <p:cNvPr id="5" name="Рисунок 4" descr="бубен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28992" y="2357430"/>
            <a:ext cx="2643205" cy="3524275"/>
          </a:xfrm>
          <a:prstGeom prst="round2DiagRect">
            <a:avLst/>
          </a:prstGeom>
        </p:spPr>
      </p:pic>
      <p:pic>
        <p:nvPicPr>
          <p:cNvPr id="6" name="Рисунок 5" descr="колокольчики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15074" y="2857496"/>
            <a:ext cx="2750363" cy="3667151"/>
          </a:xfrm>
          <a:prstGeom prst="round2Diag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285728"/>
            <a:ext cx="8572560" cy="6286544"/>
          </a:xfrm>
        </p:spPr>
        <p:txBody>
          <a:bodyPr/>
          <a:lstStyle/>
          <a:p>
            <a:pPr algn="ctr">
              <a:buNone/>
            </a:pPr>
            <a:r>
              <a:rPr lang="ru-RU" b="1" i="1" dirty="0" smtClean="0">
                <a:solidFill>
                  <a:srgbClr val="C00000"/>
                </a:solidFill>
                <a:latin typeface="Georgia" pitchFamily="18" charset="0"/>
              </a:rPr>
              <a:t>Инструменты своими руками</a:t>
            </a:r>
          </a:p>
          <a:p>
            <a:pPr>
              <a:buNone/>
            </a:pPr>
            <a:endParaRPr lang="ru-RU" sz="2000" b="1" i="1" dirty="0" smtClean="0">
              <a:solidFill>
                <a:srgbClr val="C00000"/>
              </a:solidFill>
              <a:latin typeface="Georgia" pitchFamily="18" charset="0"/>
            </a:endParaRPr>
          </a:p>
          <a:p>
            <a:pPr>
              <a:buNone/>
            </a:pPr>
            <a:r>
              <a:rPr lang="ru-RU" sz="2000" b="1" i="1" dirty="0" smtClean="0">
                <a:latin typeface="Georgia" pitchFamily="18" charset="0"/>
              </a:rPr>
              <a:t>           </a:t>
            </a:r>
            <a:r>
              <a:rPr lang="ru-RU" sz="2000" b="1" i="1" dirty="0" err="1" smtClean="0">
                <a:latin typeface="Georgia" pitchFamily="18" charset="0"/>
              </a:rPr>
              <a:t>шумелка</a:t>
            </a:r>
            <a:endParaRPr lang="ru-RU" sz="2000" b="1" i="1" dirty="0" smtClean="0">
              <a:latin typeface="Georgia" pitchFamily="18" charset="0"/>
            </a:endParaRPr>
          </a:p>
          <a:p>
            <a:pPr>
              <a:buNone/>
            </a:pPr>
            <a:r>
              <a:rPr lang="ru-RU" sz="2000" b="1" i="1" dirty="0" smtClean="0">
                <a:latin typeface="Georgia" pitchFamily="18" charset="0"/>
              </a:rPr>
              <a:t>                                               </a:t>
            </a:r>
          </a:p>
          <a:p>
            <a:pPr>
              <a:buNone/>
            </a:pPr>
            <a:r>
              <a:rPr lang="ru-RU" sz="2000" b="1" i="1" dirty="0" smtClean="0">
                <a:solidFill>
                  <a:srgbClr val="C00000"/>
                </a:solidFill>
                <a:latin typeface="Georgia" pitchFamily="18" charset="0"/>
              </a:rPr>
              <a:t>                                                   </a:t>
            </a:r>
            <a:r>
              <a:rPr lang="ru-RU" sz="2000" b="1" i="1" dirty="0" smtClean="0">
                <a:latin typeface="Georgia" pitchFamily="18" charset="0"/>
              </a:rPr>
              <a:t>погремушки</a:t>
            </a:r>
          </a:p>
          <a:p>
            <a:pPr>
              <a:buNone/>
            </a:pPr>
            <a:r>
              <a:rPr lang="ru-RU" sz="2000" b="1" i="1" dirty="0" smtClean="0">
                <a:latin typeface="Georgia" pitchFamily="18" charset="0"/>
              </a:rPr>
              <a:t>                                                                                                   </a:t>
            </a:r>
            <a:r>
              <a:rPr lang="ru-RU" sz="2000" b="1" i="1" dirty="0" err="1" smtClean="0">
                <a:latin typeface="Georgia" pitchFamily="18" charset="0"/>
              </a:rPr>
              <a:t>стучалки</a:t>
            </a:r>
            <a:endParaRPr lang="ru-RU" sz="2000" b="1" i="1" dirty="0" smtClean="0">
              <a:latin typeface="Georgia" pitchFamily="18" charset="0"/>
            </a:endParaRPr>
          </a:p>
          <a:p>
            <a:pPr algn="ctr">
              <a:buNone/>
            </a:pPr>
            <a:endParaRPr lang="ru-RU" b="1" i="1" dirty="0" smtClean="0">
              <a:solidFill>
                <a:srgbClr val="C00000"/>
              </a:solidFill>
              <a:latin typeface="Georgia" pitchFamily="18" charset="0"/>
            </a:endParaRPr>
          </a:p>
          <a:p>
            <a:pPr algn="ctr">
              <a:buNone/>
            </a:pPr>
            <a:endParaRPr lang="ru-RU" dirty="0"/>
          </a:p>
        </p:txBody>
      </p:sp>
      <p:pic>
        <p:nvPicPr>
          <p:cNvPr id="4" name="Рисунок 3" descr="нитки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158" y="1928802"/>
            <a:ext cx="2839661" cy="3786214"/>
          </a:xfrm>
          <a:prstGeom prst="round2DiagRect">
            <a:avLst/>
          </a:prstGeom>
        </p:spPr>
      </p:pic>
      <p:pic>
        <p:nvPicPr>
          <p:cNvPr id="5" name="Рисунок 4" descr="погремушки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86116" y="2500306"/>
            <a:ext cx="2786082" cy="3714776"/>
          </a:xfrm>
          <a:prstGeom prst="round2DiagRect">
            <a:avLst/>
          </a:prstGeom>
        </p:spPr>
      </p:pic>
      <p:pic>
        <p:nvPicPr>
          <p:cNvPr id="6" name="Рисунок 5" descr="человечки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43636" y="2857496"/>
            <a:ext cx="2732504" cy="3643338"/>
          </a:xfrm>
          <a:prstGeom prst="round2Diag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285728"/>
            <a:ext cx="8572560" cy="628654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b="1" dirty="0" smtClean="0">
                <a:latin typeface="Georgia" pitchFamily="18" charset="0"/>
              </a:rPr>
              <a:t>Литература: </a:t>
            </a:r>
            <a:r>
              <a:rPr lang="ru-RU" sz="2000" b="1" i="1" dirty="0" err="1" smtClean="0">
                <a:latin typeface="Georgia" pitchFamily="18" charset="0"/>
              </a:rPr>
              <a:t>интернет-источники</a:t>
            </a:r>
            <a:r>
              <a:rPr lang="ru-RU" sz="2000" b="1" dirty="0" smtClean="0">
                <a:latin typeface="Georgia" pitchFamily="18" charset="0"/>
              </a:rPr>
              <a:t/>
            </a:r>
            <a:br>
              <a:rPr lang="ru-RU" sz="2000" b="1" dirty="0" smtClean="0">
                <a:latin typeface="Georgia" pitchFamily="18" charset="0"/>
              </a:rPr>
            </a:br>
            <a:r>
              <a:rPr lang="ru-RU" sz="2800" b="1" dirty="0" smtClean="0">
                <a:latin typeface="Georgia" pitchFamily="18" charset="0"/>
              </a:rPr>
              <a:t>                        </a:t>
            </a:r>
          </a:p>
          <a:p>
            <a:pPr>
              <a:buNone/>
            </a:pPr>
            <a:r>
              <a:rPr lang="ru-RU" sz="2800" b="1" dirty="0" smtClean="0">
                <a:latin typeface="Georgia" pitchFamily="18" charset="0"/>
              </a:rPr>
              <a:t> Мероприятия:  </a:t>
            </a:r>
            <a:r>
              <a:rPr lang="ru-RU" sz="2000" b="1" i="1" dirty="0" smtClean="0">
                <a:latin typeface="Georgia" pitchFamily="18" charset="0"/>
              </a:rPr>
              <a:t>Использование  самодельных </a:t>
            </a:r>
            <a:br>
              <a:rPr lang="ru-RU" sz="2000" b="1" i="1" dirty="0" smtClean="0">
                <a:latin typeface="Georgia" pitchFamily="18" charset="0"/>
              </a:rPr>
            </a:br>
            <a:r>
              <a:rPr lang="ru-RU" sz="2000" b="1" i="1" dirty="0" smtClean="0">
                <a:latin typeface="Georgia" pitchFamily="18" charset="0"/>
              </a:rPr>
              <a:t>                                          музыкальных инструментов в </a:t>
            </a:r>
            <a:br>
              <a:rPr lang="ru-RU" sz="2000" b="1" i="1" dirty="0" smtClean="0">
                <a:latin typeface="Georgia" pitchFamily="18" charset="0"/>
              </a:rPr>
            </a:br>
            <a:r>
              <a:rPr lang="ru-RU" sz="2000" b="1" i="1" dirty="0" smtClean="0">
                <a:latin typeface="Georgia" pitchFamily="18" charset="0"/>
              </a:rPr>
              <a:t>                                          </a:t>
            </a:r>
            <a:r>
              <a:rPr lang="ru-RU" sz="2000" b="1" i="1" dirty="0" err="1" smtClean="0">
                <a:latin typeface="Georgia" pitchFamily="18" charset="0"/>
              </a:rPr>
              <a:t>непосредсвенно-образовательной</a:t>
            </a:r>
            <a:r>
              <a:rPr lang="ru-RU" sz="2000" b="1" i="1" dirty="0" smtClean="0">
                <a:latin typeface="Georgia" pitchFamily="18" charset="0"/>
              </a:rPr>
              <a:t> </a:t>
            </a:r>
            <a:br>
              <a:rPr lang="ru-RU" sz="2000" b="1" i="1" dirty="0" smtClean="0">
                <a:latin typeface="Georgia" pitchFamily="18" charset="0"/>
              </a:rPr>
            </a:br>
            <a:r>
              <a:rPr lang="ru-RU" sz="2000" b="1" i="1" dirty="0" smtClean="0">
                <a:latin typeface="Georgia" pitchFamily="18" charset="0"/>
              </a:rPr>
              <a:t>                                          деятельности, в дидактических </a:t>
            </a:r>
            <a:br>
              <a:rPr lang="ru-RU" sz="2000" b="1" i="1" dirty="0" smtClean="0">
                <a:latin typeface="Georgia" pitchFamily="18" charset="0"/>
              </a:rPr>
            </a:br>
            <a:r>
              <a:rPr lang="ru-RU" sz="2000" b="1" i="1" dirty="0" smtClean="0">
                <a:latin typeface="Georgia" pitchFamily="18" charset="0"/>
              </a:rPr>
              <a:t>                                          игра</a:t>
            </a:r>
            <a:r>
              <a:rPr lang="ru-RU" sz="2000" b="1" dirty="0" smtClean="0">
                <a:latin typeface="Georgia" pitchFamily="18" charset="0"/>
              </a:rPr>
              <a:t>х.</a:t>
            </a:r>
            <a:endParaRPr lang="ru-RU" sz="2000" b="1" dirty="0"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214290"/>
            <a:ext cx="8715436" cy="6429420"/>
          </a:xfrm>
        </p:spPr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 algn="ctr">
              <a:buNone/>
            </a:pPr>
            <a:r>
              <a:rPr lang="ru-RU" sz="4400" b="1" i="1" dirty="0" smtClean="0">
                <a:solidFill>
                  <a:schemeClr val="accent6">
                    <a:lumMod val="50000"/>
                  </a:schemeClr>
                </a:solidFill>
                <a:latin typeface="Georgia" pitchFamily="18" charset="0"/>
              </a:rPr>
              <a:t>СПАСИБО </a:t>
            </a:r>
            <a:br>
              <a:rPr lang="ru-RU" sz="4400" b="1" i="1" dirty="0" smtClean="0">
                <a:solidFill>
                  <a:schemeClr val="accent6">
                    <a:lumMod val="50000"/>
                  </a:schemeClr>
                </a:solidFill>
                <a:latin typeface="Georgia" pitchFamily="18" charset="0"/>
              </a:rPr>
            </a:br>
            <a:r>
              <a:rPr lang="ru-RU" sz="4400" b="1" i="1" dirty="0" smtClean="0">
                <a:solidFill>
                  <a:schemeClr val="accent6">
                    <a:lumMod val="50000"/>
                  </a:schemeClr>
                </a:solidFill>
                <a:latin typeface="Georgia" pitchFamily="18" charset="0"/>
              </a:rPr>
              <a:t>ЗА</a:t>
            </a:r>
            <a:br>
              <a:rPr lang="ru-RU" sz="4400" b="1" i="1" dirty="0" smtClean="0">
                <a:solidFill>
                  <a:schemeClr val="accent6">
                    <a:lumMod val="50000"/>
                  </a:schemeClr>
                </a:solidFill>
                <a:latin typeface="Georgia" pitchFamily="18" charset="0"/>
              </a:rPr>
            </a:br>
            <a:r>
              <a:rPr lang="ru-RU" sz="4400" b="1" i="1" dirty="0" smtClean="0">
                <a:solidFill>
                  <a:schemeClr val="accent6">
                    <a:lumMod val="50000"/>
                  </a:schemeClr>
                </a:solidFill>
                <a:latin typeface="Georgia" pitchFamily="18" charset="0"/>
              </a:rPr>
              <a:t>ВНИМАНИЕ</a:t>
            </a:r>
            <a:endParaRPr lang="ru-RU" sz="4400" b="1" i="1" dirty="0">
              <a:solidFill>
                <a:schemeClr val="accent6">
                  <a:lumMod val="50000"/>
                </a:schemeClr>
              </a:solidFill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183</Words>
  <Application>Microsoft Office PowerPoint</Application>
  <PresentationFormat>Экран (4:3)</PresentationFormat>
  <Paragraphs>44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Elena</dc:creator>
  <cp:lastModifiedBy>Admin</cp:lastModifiedBy>
  <cp:revision>10</cp:revision>
  <dcterms:created xsi:type="dcterms:W3CDTF">2015-05-27T07:00:25Z</dcterms:created>
  <dcterms:modified xsi:type="dcterms:W3CDTF">2015-05-27T12:07:27Z</dcterms:modified>
</cp:coreProperties>
</file>