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Georgia" pitchFamily="18" charset="0"/>
              </a:rPr>
              <a:t>Муниципальное бюджетное образовательное учреждение</a:t>
            </a:r>
            <a:br>
              <a:rPr lang="ru-RU" sz="14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itchFamily="18" charset="0"/>
              </a:rPr>
              <a:t>«Детский сад № 29  «</a:t>
            </a:r>
            <a:r>
              <a:rPr lang="ru-RU" sz="1400" b="1" dirty="0" err="1" smtClean="0">
                <a:solidFill>
                  <a:schemeClr val="tx1"/>
                </a:solidFill>
                <a:latin typeface="Georgia" pitchFamily="18" charset="0"/>
              </a:rPr>
              <a:t>Рябинушка</a:t>
            </a:r>
            <a:r>
              <a:rPr lang="ru-RU" sz="1400" b="1" dirty="0" smtClean="0">
                <a:solidFill>
                  <a:schemeClr val="tx1"/>
                </a:solidFill>
                <a:latin typeface="Georgia" pitchFamily="18" charset="0"/>
              </a:rPr>
              <a:t>» комбинированного вида»</a:t>
            </a: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«Музыкальные инструменты своими  руками»</a:t>
            </a:r>
          </a:p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 </a:t>
            </a:r>
          </a:p>
          <a:p>
            <a:r>
              <a:rPr lang="ru-RU" sz="1400" b="1" i="1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                                                                    Музыкальный руководитель:</a:t>
            </a:r>
            <a:br>
              <a:rPr lang="ru-RU" sz="14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                             </a:t>
            </a:r>
            <a:r>
              <a:rPr lang="ru-RU" sz="1400" b="1" i="1" dirty="0" err="1" smtClean="0">
                <a:solidFill>
                  <a:schemeClr val="tx1"/>
                </a:solidFill>
                <a:latin typeface="Georgia" pitchFamily="18" charset="0"/>
              </a:rPr>
              <a:t>Очилова</a:t>
            </a:r>
            <a:r>
              <a:rPr lang="ru-RU" sz="1400" b="1" i="1" dirty="0" smtClean="0">
                <a:solidFill>
                  <a:schemeClr val="tx1"/>
                </a:solidFill>
                <a:latin typeface="Georgia" pitchFamily="18" charset="0"/>
              </a:rPr>
              <a:t>  Е.Т.</a:t>
            </a:r>
          </a:p>
          <a:p>
            <a:endParaRPr lang="ru-RU" sz="14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14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Georgia" pitchFamily="18" charset="0"/>
              </a:rPr>
              <a:t>Инта</a:t>
            </a:r>
            <a:br>
              <a:rPr lang="ru-RU" sz="14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b="1" i="1" dirty="0" smtClean="0">
                <a:solidFill>
                  <a:schemeClr val="tx1"/>
                </a:solidFill>
                <a:latin typeface="Georgia" pitchFamily="18" charset="0"/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28654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Цель: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Разви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тие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у детей </a:t>
            </a:r>
            <a:r>
              <a:rPr lang="ru-RU" sz="2000" b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познавательной активности,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                способствовать      развитию природной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                музыкальности,  креативного потенциала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                дошкольников в процессе экспериментирования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                со звуком, интереса к миру звука.</a:t>
            </a:r>
          </a:p>
          <a:p>
            <a:pPr>
              <a:buNone/>
            </a:pPr>
            <a:endParaRPr lang="ru-RU" sz="2000" b="1" dirty="0">
              <a:latin typeface="Georgia" pitchFamily="18" charset="0"/>
            </a:endParaRPr>
          </a:p>
        </p:txBody>
      </p:sp>
      <p:pic>
        <p:nvPicPr>
          <p:cNvPr id="4" name="Рисунок 3" descr="все инструмент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214554"/>
            <a:ext cx="2875362" cy="3833815"/>
          </a:xfrm>
          <a:prstGeom prst="round2Diag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Образовательные задачи: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Развивать познавательную активность в процессе знакомства со звуком и его свойствами,  природную музыкальность детей, фантазию, воображение в звукоподражательных играх со словом, различать шумы и звуки.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Создать условия для свободного экспериментирования ребенка со звуком.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Поддерживать инициативу и стремление детей к импровизации при игре на самодельных музыкальных инструментах.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Привлечь родителей к изготовлению музыкальных инструментов из подручного материала.</a:t>
            </a:r>
          </a:p>
          <a:p>
            <a:endParaRPr lang="ru-RU" sz="2000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Georgia" pitchFamily="18" charset="0"/>
              </a:rPr>
              <a:t>Актуальность</a:t>
            </a:r>
          </a:p>
          <a:p>
            <a:pPr>
              <a:buNone/>
            </a:pPr>
            <a:r>
              <a:rPr lang="ru-RU" sz="2000" b="1" dirty="0" smtClean="0">
                <a:latin typeface="Georgia" pitchFamily="18" charset="0"/>
              </a:rPr>
              <a:t>    </a:t>
            </a:r>
          </a:p>
          <a:p>
            <a:pPr algn="just">
              <a:buNone/>
            </a:pPr>
            <a:r>
              <a:rPr lang="ru-RU" sz="2000" b="1" dirty="0" smtClean="0">
                <a:latin typeface="Georgia" pitchFamily="18" charset="0"/>
              </a:rPr>
              <a:t>          Вопрос о важности музыкального воспитания детей на протяжении долгого времени остается актуальным. Музыкальная деятельность носит не только творческий характер, но и оказывает влияние на развитие всех сторон личности. В ФГОС  ДО деятельность педагога определяется </a:t>
            </a:r>
            <a:r>
              <a:rPr lang="ru-RU" sz="2000" b="1" smtClean="0">
                <a:latin typeface="Georgia" pitchFamily="18" charset="0"/>
              </a:rPr>
              <a:t>как «организация </a:t>
            </a:r>
            <a:r>
              <a:rPr lang="ru-RU" sz="2000" b="1" dirty="0" smtClean="0">
                <a:latin typeface="Georgia" pitchFamily="18" charset="0"/>
              </a:rPr>
              <a:t>познавательной деятельности, в которой ребенок, опираясь н</a:t>
            </a:r>
            <a:r>
              <a:rPr lang="ru-RU" sz="2000" b="1" dirty="0">
                <a:latin typeface="Georgia" pitchFamily="18" charset="0"/>
              </a:rPr>
              <a:t>а</a:t>
            </a:r>
            <a:r>
              <a:rPr lang="ru-RU" sz="2000" b="1" dirty="0" smtClean="0">
                <a:latin typeface="Georgia" pitchFamily="18" charset="0"/>
              </a:rPr>
              <a:t> совместные наработки, ведет </a:t>
            </a:r>
            <a:r>
              <a:rPr lang="ru-RU" sz="2000" b="1" smtClean="0">
                <a:latin typeface="Georgia" pitchFamily="18" charset="0"/>
              </a:rPr>
              <a:t>самостоятельный поиск». </a:t>
            </a:r>
            <a:endParaRPr lang="ru-RU" sz="2000" b="1" dirty="0" smtClean="0">
              <a:latin typeface="Georgia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Georgia" pitchFamily="18" charset="0"/>
              </a:rPr>
              <a:t>         Экспериментирование со звуками, игра на  самодельных музыкальных инструментах не утомляет детей, у них сохраняется высокая активность.</a:t>
            </a:r>
            <a:endParaRPr lang="ru-RU" sz="2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Инструменты своими руками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2000" b="1" i="1" dirty="0" smtClean="0">
                <a:latin typeface="Georgia" pitchFamily="18" charset="0"/>
              </a:rPr>
              <a:t>барабан </a:t>
            </a:r>
            <a:r>
              <a:rPr lang="ru-RU" sz="2800" b="1" i="1" dirty="0" smtClean="0">
                <a:latin typeface="Georgia" pitchFamily="18" charset="0"/>
              </a:rPr>
              <a:t>          </a:t>
            </a:r>
          </a:p>
          <a:p>
            <a:pPr>
              <a:buNone/>
            </a:pPr>
            <a:r>
              <a:rPr lang="ru-RU" sz="2800" b="1" i="1" dirty="0" smtClean="0">
                <a:latin typeface="Georgia" pitchFamily="18" charset="0"/>
              </a:rPr>
              <a:t>                                         </a:t>
            </a:r>
            <a:r>
              <a:rPr lang="ru-RU" sz="2000" b="1" i="1" dirty="0" smtClean="0">
                <a:latin typeface="Georgia" pitchFamily="18" charset="0"/>
              </a:rPr>
              <a:t>бубен </a:t>
            </a:r>
            <a:r>
              <a:rPr lang="ru-RU" sz="2800" b="1" i="1" dirty="0" smtClean="0">
                <a:latin typeface="Georgia" pitchFamily="18" charset="0"/>
              </a:rPr>
              <a:t>  </a:t>
            </a:r>
          </a:p>
          <a:p>
            <a:pPr>
              <a:buNone/>
            </a:pPr>
            <a:r>
              <a:rPr lang="ru-RU" sz="2800" b="1" i="1" dirty="0" smtClean="0">
                <a:latin typeface="Georgia" pitchFamily="18" charset="0"/>
              </a:rPr>
              <a:t>                                                                     </a:t>
            </a:r>
            <a:r>
              <a:rPr lang="ru-RU" sz="2000" b="1" i="1" dirty="0" smtClean="0">
                <a:latin typeface="Georgia" pitchFamily="18" charset="0"/>
              </a:rPr>
              <a:t>колокольчики </a:t>
            </a:r>
            <a:r>
              <a:rPr lang="ru-RU" sz="2800" b="1" i="1" dirty="0" smtClean="0">
                <a:latin typeface="Georgia" pitchFamily="18" charset="0"/>
              </a:rPr>
              <a:t>         </a:t>
            </a:r>
          </a:p>
          <a:p>
            <a:pPr>
              <a:buNone/>
            </a:pPr>
            <a:r>
              <a:rPr lang="ru-RU" sz="2800" b="1" i="1" dirty="0" smtClean="0">
                <a:latin typeface="Georgia" pitchFamily="18" charset="0"/>
              </a:rPr>
              <a:t>                                                                   колокольчик</a:t>
            </a:r>
          </a:p>
          <a:p>
            <a:pPr algn="ctr">
              <a:buNone/>
            </a:pPr>
            <a:endParaRPr lang="ru-RU" sz="2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4" name="Рисунок 3" descr="бараб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643050"/>
            <a:ext cx="2875380" cy="3833839"/>
          </a:xfrm>
          <a:prstGeom prst="round2DiagRect">
            <a:avLst/>
          </a:prstGeom>
        </p:spPr>
      </p:pic>
      <p:pic>
        <p:nvPicPr>
          <p:cNvPr id="5" name="Рисунок 4" descr="бубе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2357430"/>
            <a:ext cx="2643205" cy="3524275"/>
          </a:xfrm>
          <a:prstGeom prst="round2DiagRect">
            <a:avLst/>
          </a:prstGeom>
        </p:spPr>
      </p:pic>
      <p:pic>
        <p:nvPicPr>
          <p:cNvPr id="6" name="Рисунок 5" descr="колокольчик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857496"/>
            <a:ext cx="2750363" cy="3667151"/>
          </a:xfrm>
          <a:prstGeom prst="round2Diag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Инструменты своими руками</a:t>
            </a:r>
          </a:p>
          <a:p>
            <a:pPr>
              <a:buNone/>
            </a:pPr>
            <a:endParaRPr lang="ru-RU" sz="20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Georgia" pitchFamily="18" charset="0"/>
              </a:rPr>
              <a:t>           </a:t>
            </a:r>
            <a:r>
              <a:rPr lang="ru-RU" sz="2000" b="1" i="1" dirty="0" err="1" smtClean="0">
                <a:latin typeface="Georgia" pitchFamily="18" charset="0"/>
              </a:rPr>
              <a:t>шумелка</a:t>
            </a:r>
            <a:endParaRPr lang="ru-RU" sz="2000" b="1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Georgia" pitchFamily="18" charset="0"/>
              </a:rPr>
              <a:t>                                              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                                                   </a:t>
            </a:r>
            <a:r>
              <a:rPr lang="ru-RU" sz="2000" b="1" i="1" dirty="0" smtClean="0">
                <a:latin typeface="Georgia" pitchFamily="18" charset="0"/>
              </a:rPr>
              <a:t>погремушки</a:t>
            </a:r>
          </a:p>
          <a:p>
            <a:pPr>
              <a:buNone/>
            </a:pPr>
            <a:r>
              <a:rPr lang="ru-RU" sz="2000" b="1" i="1" dirty="0" smtClean="0">
                <a:latin typeface="Georgia" pitchFamily="18" charset="0"/>
              </a:rPr>
              <a:t>                                                                                                   </a:t>
            </a:r>
            <a:r>
              <a:rPr lang="ru-RU" sz="2000" b="1" i="1" dirty="0" err="1" smtClean="0">
                <a:latin typeface="Georgia" pitchFamily="18" charset="0"/>
              </a:rPr>
              <a:t>стучалки</a:t>
            </a:r>
            <a:endParaRPr lang="ru-RU" sz="2000" b="1" i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нит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928802"/>
            <a:ext cx="2839661" cy="3786214"/>
          </a:xfrm>
          <a:prstGeom prst="round2DiagRect">
            <a:avLst/>
          </a:prstGeom>
        </p:spPr>
      </p:pic>
      <p:pic>
        <p:nvPicPr>
          <p:cNvPr id="5" name="Рисунок 4" descr="погремушк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500306"/>
            <a:ext cx="2786082" cy="3714776"/>
          </a:xfrm>
          <a:prstGeom prst="round2DiagRect">
            <a:avLst/>
          </a:prstGeom>
        </p:spPr>
      </p:pic>
      <p:pic>
        <p:nvPicPr>
          <p:cNvPr id="6" name="Рисунок 5" descr="человечк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857496"/>
            <a:ext cx="2732504" cy="3643338"/>
          </a:xfrm>
          <a:prstGeom prst="round2Diag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Georgia" pitchFamily="18" charset="0"/>
              </a:rPr>
              <a:t>Литература: </a:t>
            </a:r>
            <a:r>
              <a:rPr lang="ru-RU" sz="2000" b="1" i="1" dirty="0" err="1" smtClean="0">
                <a:latin typeface="Georgia" pitchFamily="18" charset="0"/>
              </a:rPr>
              <a:t>интернет-источники</a:t>
            </a:r>
            <a:r>
              <a:rPr lang="ru-RU" sz="2000" b="1" dirty="0" smtClean="0">
                <a:latin typeface="Georgia" pitchFamily="18" charset="0"/>
              </a:rPr>
              <a:t/>
            </a:r>
            <a:br>
              <a:rPr lang="ru-RU" sz="20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>                        </a:t>
            </a:r>
          </a:p>
          <a:p>
            <a:pPr>
              <a:buNone/>
            </a:pPr>
            <a:r>
              <a:rPr lang="ru-RU" sz="2800" b="1" dirty="0" smtClean="0">
                <a:latin typeface="Georgia" pitchFamily="18" charset="0"/>
              </a:rPr>
              <a:t> Мероприятия:  </a:t>
            </a:r>
            <a:r>
              <a:rPr lang="ru-RU" sz="2000" b="1" i="1" dirty="0" smtClean="0">
                <a:latin typeface="Georgia" pitchFamily="18" charset="0"/>
              </a:rPr>
              <a:t>Использование  самодельных </a:t>
            </a:r>
            <a:br>
              <a:rPr lang="ru-RU" sz="2000" b="1" i="1" dirty="0" smtClean="0">
                <a:latin typeface="Georgia" pitchFamily="18" charset="0"/>
              </a:rPr>
            </a:br>
            <a:r>
              <a:rPr lang="ru-RU" sz="2000" b="1" i="1" dirty="0" smtClean="0">
                <a:latin typeface="Georgia" pitchFamily="18" charset="0"/>
              </a:rPr>
              <a:t>                                          музыкальных инструментов в </a:t>
            </a:r>
            <a:br>
              <a:rPr lang="ru-RU" sz="2000" b="1" i="1" dirty="0" smtClean="0">
                <a:latin typeface="Georgia" pitchFamily="18" charset="0"/>
              </a:rPr>
            </a:br>
            <a:r>
              <a:rPr lang="ru-RU" sz="2000" b="1" i="1" dirty="0" smtClean="0">
                <a:latin typeface="Georgia" pitchFamily="18" charset="0"/>
              </a:rPr>
              <a:t>                                          </a:t>
            </a:r>
            <a:r>
              <a:rPr lang="ru-RU" sz="2000" b="1" i="1" dirty="0" err="1" smtClean="0">
                <a:latin typeface="Georgia" pitchFamily="18" charset="0"/>
              </a:rPr>
              <a:t>непосредсвенно-образовательной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br>
              <a:rPr lang="ru-RU" sz="2000" b="1" i="1" dirty="0" smtClean="0">
                <a:latin typeface="Georgia" pitchFamily="18" charset="0"/>
              </a:rPr>
            </a:br>
            <a:r>
              <a:rPr lang="ru-RU" sz="2000" b="1" i="1" dirty="0" smtClean="0">
                <a:latin typeface="Georgia" pitchFamily="18" charset="0"/>
              </a:rPr>
              <a:t>                                          деятельности, в дидактических </a:t>
            </a:r>
            <a:br>
              <a:rPr lang="ru-RU" sz="2000" b="1" i="1" dirty="0" smtClean="0">
                <a:latin typeface="Georgia" pitchFamily="18" charset="0"/>
              </a:rPr>
            </a:br>
            <a:r>
              <a:rPr lang="ru-RU" sz="2000" b="1" i="1" dirty="0" smtClean="0">
                <a:latin typeface="Georgia" pitchFamily="18" charset="0"/>
              </a:rPr>
              <a:t>                                          игра</a:t>
            </a:r>
            <a:r>
              <a:rPr lang="ru-RU" sz="2000" b="1" dirty="0" smtClean="0">
                <a:latin typeface="Georgia" pitchFamily="18" charset="0"/>
              </a:rPr>
              <a:t>х.</a:t>
            </a:r>
            <a:endParaRPr lang="ru-RU" sz="2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СПАСИБО </a:t>
            </a:r>
            <a:b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ЗА</a:t>
            </a:r>
            <a:b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ВНИМАНИЕ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183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Admin</cp:lastModifiedBy>
  <cp:revision>10</cp:revision>
  <dcterms:created xsi:type="dcterms:W3CDTF">2015-05-27T07:00:25Z</dcterms:created>
  <dcterms:modified xsi:type="dcterms:W3CDTF">2015-05-27T12:07:27Z</dcterms:modified>
</cp:coreProperties>
</file>