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77" r:id="rId8"/>
    <p:sldId id="281" r:id="rId9"/>
    <p:sldId id="282" r:id="rId10"/>
    <p:sldId id="280" r:id="rId11"/>
    <p:sldId id="283" r:id="rId12"/>
    <p:sldId id="279" r:id="rId13"/>
    <p:sldId id="291" r:id="rId14"/>
    <p:sldId id="290" r:id="rId15"/>
    <p:sldId id="286" r:id="rId16"/>
    <p:sldId id="284" r:id="rId17"/>
    <p:sldId id="285" r:id="rId18"/>
    <p:sldId id="262" r:id="rId19"/>
    <p:sldId id="265" r:id="rId20"/>
    <p:sldId id="287" r:id="rId21"/>
    <p:sldId id="264" r:id="rId22"/>
    <p:sldId id="266" r:id="rId23"/>
    <p:sldId id="269" r:id="rId24"/>
    <p:sldId id="288" r:id="rId25"/>
    <p:sldId id="289" r:id="rId26"/>
    <p:sldId id="273" r:id="rId27"/>
    <p:sldId id="268" r:id="rId28"/>
    <p:sldId id="270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981"/>
    <a:srgbClr val="800000"/>
    <a:srgbClr val="782A12"/>
    <a:srgbClr val="584300"/>
    <a:srgbClr val="B08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772400" cy="1470025"/>
          </a:xfrm>
          <a:prstGeom prst="round2DiagRect">
            <a:avLst>
              <a:gd name="adj1" fmla="val 26386"/>
              <a:gd name="adj2" fmla="val 0"/>
            </a:avLst>
          </a:prstGeom>
          <a:noFill/>
          <a:ln w="28575">
            <a:solidFill>
              <a:srgbClr val="B08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ln w="19050">
                  <a:solidFill>
                    <a:srgbClr val="782A1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200" b="1" i="1" dirty="0" err="1" smtClean="0">
                <a:ln w="19050">
                  <a:solidFill>
                    <a:srgbClr val="782A1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Логоритмика</a:t>
            </a:r>
            <a:r>
              <a:rPr lang="ru-RU" sz="3200" b="1" i="1" dirty="0" smtClean="0">
                <a:ln w="19050">
                  <a:solidFill>
                    <a:srgbClr val="782A1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как средство преодоления речевых нарушений дошкольников»</a:t>
            </a:r>
            <a:endParaRPr lang="ru-RU" sz="3200" b="1" i="1" dirty="0">
              <a:ln w="19050">
                <a:solidFill>
                  <a:srgbClr val="782A1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7391400" cy="2286000"/>
          </a:xfrm>
          <a:prstGeom prst="round2DiagRect">
            <a:avLst>
              <a:gd name="adj1" fmla="val 31341"/>
              <a:gd name="adj2" fmla="val 0"/>
            </a:avLst>
          </a:prstGeom>
          <a:ln>
            <a:solidFill>
              <a:srgbClr val="B08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i="1" dirty="0" smtClean="0">
                <a:ln w="1905"/>
                <a:solidFill>
                  <a:srgbClr val="782A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</a:t>
            </a:r>
          </a:p>
          <a:p>
            <a:pPr algn="r"/>
            <a:r>
              <a:rPr lang="ru-RU" sz="2000" b="1" i="1" dirty="0" smtClean="0">
                <a:ln w="1905"/>
                <a:solidFill>
                  <a:srgbClr val="782A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Ульяновская Светлана Геннадьевна, </a:t>
            </a:r>
          </a:p>
          <a:p>
            <a:pPr algn="r"/>
            <a:r>
              <a:rPr lang="ru-RU" sz="2000" b="1" i="1" dirty="0" smtClean="0">
                <a:ln w="1905"/>
                <a:solidFill>
                  <a:srgbClr val="782A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учитель-логопед</a:t>
            </a: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82A1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000" b="1" i="1" dirty="0" smtClean="0">
                <a:ln w="1905"/>
                <a:solidFill>
                  <a:srgbClr val="782A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№14 п. Андреевское  </a:t>
            </a:r>
          </a:p>
          <a:p>
            <a:pPr algn="r"/>
            <a:endParaRPr lang="ru-RU" sz="2000" b="1" i="1" dirty="0" smtClean="0">
              <a:ln w="1905"/>
              <a:solidFill>
                <a:srgbClr val="782A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dirty="0" smtClean="0">
                <a:ln w="1905"/>
                <a:solidFill>
                  <a:srgbClr val="782A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2015г.</a:t>
            </a:r>
          </a:p>
        </p:txBody>
      </p:sp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38200"/>
            <a:ext cx="891540" cy="85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Упражнения по развитию силы голоса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smtClean="0">
                <a:solidFill>
                  <a:srgbClr val="280981"/>
                </a:solidFill>
              </a:rPr>
              <a:t>1. «Покачаем звук А» </a:t>
            </a:r>
            <a:r>
              <a:rPr lang="ru-RU" i="1" dirty="0" err="1" smtClean="0">
                <a:solidFill>
                  <a:srgbClr val="280981"/>
                </a:solidFill>
              </a:rPr>
              <a:t>а-а-а-а-а</a:t>
            </a:r>
            <a:endParaRPr lang="ru-RU" i="1" dirty="0" smtClean="0">
              <a:solidFill>
                <a:srgbClr val="28098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     2. «Бросим звук    О»  </a:t>
            </a:r>
            <a:r>
              <a:rPr lang="ru-RU" i="1" dirty="0" err="1" smtClean="0">
                <a:solidFill>
                  <a:srgbClr val="280981"/>
                </a:solidFill>
              </a:rPr>
              <a:t>о-о-о-о</a:t>
            </a:r>
            <a:endParaRPr lang="ru-RU" i="1" dirty="0" smtClean="0">
              <a:solidFill>
                <a:srgbClr val="28098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     3. «Поймаем звук  У»    </a:t>
            </a:r>
            <a:r>
              <a:rPr lang="ru-RU" i="1" dirty="0" err="1" smtClean="0">
                <a:solidFill>
                  <a:srgbClr val="280981"/>
                </a:solidFill>
              </a:rPr>
              <a:t>у-у-у-у</a:t>
            </a:r>
            <a:endParaRPr lang="ru-RU" i="1" dirty="0" smtClean="0">
              <a:solidFill>
                <a:srgbClr val="28098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     4. «Звук растет»              </a:t>
            </a:r>
            <a:r>
              <a:rPr lang="ru-RU" i="1" dirty="0" err="1" smtClean="0">
                <a:solidFill>
                  <a:srgbClr val="280981"/>
                </a:solidFill>
              </a:rPr>
              <a:t>с-с-с-с</a:t>
            </a:r>
            <a:endParaRPr lang="ru-RU" i="1" dirty="0" smtClean="0">
              <a:solidFill>
                <a:srgbClr val="28098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280981"/>
                </a:solidFill>
              </a:rPr>
              <a:t>      5. «Быстро-медленно»</a:t>
            </a:r>
          </a:p>
          <a:p>
            <a:pPr>
              <a:buNone/>
            </a:pPr>
            <a:r>
              <a:rPr lang="ru-RU" dirty="0" smtClean="0">
                <a:solidFill>
                  <a:srgbClr val="280981"/>
                </a:solidFill>
              </a:rPr>
              <a:t>      Я скажу слова медленно, тихо, а вы – громко и быстро: </a:t>
            </a:r>
            <a:r>
              <a:rPr lang="ru-RU" dirty="0" err="1" smtClean="0">
                <a:solidFill>
                  <a:srgbClr val="280981"/>
                </a:solidFill>
              </a:rPr>
              <a:t>Мммааалллииинннааа</a:t>
            </a:r>
            <a:r>
              <a:rPr lang="ru-RU" dirty="0" smtClean="0">
                <a:solidFill>
                  <a:srgbClr val="280981"/>
                </a:solidFill>
              </a:rPr>
              <a:t>, </a:t>
            </a:r>
            <a:r>
              <a:rPr lang="ru-RU" dirty="0" err="1" smtClean="0">
                <a:solidFill>
                  <a:srgbClr val="280981"/>
                </a:solidFill>
              </a:rPr>
              <a:t>ллииссаа</a:t>
            </a:r>
            <a:r>
              <a:rPr lang="ru-RU" dirty="0" smtClean="0">
                <a:solidFill>
                  <a:srgbClr val="280981"/>
                </a:solidFill>
              </a:rPr>
              <a:t>.</a:t>
            </a:r>
            <a:endParaRPr lang="ru-RU" i="1" dirty="0"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78581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Артикуляционная гимнастика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  использованием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музыкального сопровождения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280981"/>
                </a:solidFill>
              </a:rPr>
              <a:t>Упражнение «Улыбка»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Музыкальный материал: песня «Улыбка», музыка В. </a:t>
            </a:r>
            <a:r>
              <a:rPr lang="ru-RU" i="1" dirty="0" err="1" smtClean="0">
                <a:solidFill>
                  <a:srgbClr val="280981"/>
                </a:solidFill>
              </a:rPr>
              <a:t>Шаинского</a:t>
            </a:r>
            <a:r>
              <a:rPr lang="ru-RU" i="1" dirty="0" smtClean="0">
                <a:solidFill>
                  <a:srgbClr val="280981"/>
                </a:solidFill>
              </a:rPr>
              <a:t>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Цель: развитие артикуляционной моторики.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1-4 такты: «улыбка»- губы улыбаются, слегка обнажая зубы.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5-8 такты: «забор»- улыбнуться, показав сомкнутые зубы.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9-12 такты: «трубочка»- вытянуть губы вперед.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13-16 такты: «орешек»- узкий кончик языка попеременно упирается то в одну, то в другую щеку.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17-24 такты: «наказать непослушный язык», пошлепывая его губами 5-6 раз. Затем удерживать широкий язык в спокойном положении, рот открыт.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25-28 такты: «грибок»- рот открыт, прижать широкий язык к небу.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29-32 такты: «лошадка»- рот открыт, губы в улыбке. Цокать языком, растягивая подъязычную связку.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Автоматизация звуков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280981"/>
                </a:solidFill>
              </a:rPr>
              <a:t> Те или иные задания подбираются в зависимости от речевого дефекта.</a:t>
            </a:r>
            <a:br>
              <a:rPr lang="ru-RU" sz="2200" dirty="0" smtClean="0">
                <a:solidFill>
                  <a:srgbClr val="280981"/>
                </a:solidFill>
              </a:rPr>
            </a:br>
            <a:endParaRPr lang="ru-RU" sz="2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280981"/>
                </a:solidFill>
              </a:rPr>
              <a:t>Упражнение «Самолеты»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Музыкальный материал: «Вальс» А. Жилина.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280981"/>
                </a:solidFill>
              </a:rPr>
              <a:t>Цель: </a:t>
            </a:r>
            <a:r>
              <a:rPr lang="ru-RU" sz="2000" i="1" dirty="0" smtClean="0">
                <a:solidFill>
                  <a:srgbClr val="280981"/>
                </a:solidFill>
              </a:rPr>
              <a:t>автоматизация звуков «</a:t>
            </a:r>
            <a:r>
              <a:rPr lang="ru-RU" sz="2000" i="1" dirty="0" err="1" smtClean="0">
                <a:solidFill>
                  <a:srgbClr val="280981"/>
                </a:solidFill>
              </a:rPr>
              <a:t>р</a:t>
            </a:r>
            <a:r>
              <a:rPr lang="ru-RU" sz="2000" i="1" dirty="0" smtClean="0">
                <a:solidFill>
                  <a:srgbClr val="280981"/>
                </a:solidFill>
              </a:rPr>
              <a:t>» и «л».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Выполнение: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1-8 такты: дети изображают самолеты и «разогревают моторы». При этом стоят на месте, произнося звук «</a:t>
            </a:r>
            <a:r>
              <a:rPr lang="ru-RU" sz="2000" i="1" dirty="0" err="1" smtClean="0">
                <a:solidFill>
                  <a:srgbClr val="280981"/>
                </a:solidFill>
              </a:rPr>
              <a:t>р</a:t>
            </a:r>
            <a:r>
              <a:rPr lang="ru-RU" sz="2000" i="1" dirty="0" smtClean="0">
                <a:solidFill>
                  <a:srgbClr val="280981"/>
                </a:solidFill>
              </a:rPr>
              <a:t>».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1-8 такты (повторение) : дети «заводят пропеллеры» и с силой вращают руками, произнося «</a:t>
            </a:r>
            <a:r>
              <a:rPr lang="ru-RU" sz="2000" i="1" dirty="0" err="1" smtClean="0">
                <a:solidFill>
                  <a:srgbClr val="280981"/>
                </a:solidFill>
              </a:rPr>
              <a:t>р</a:t>
            </a:r>
            <a:r>
              <a:rPr lang="ru-RU" sz="2000" i="1" dirty="0" smtClean="0">
                <a:solidFill>
                  <a:srgbClr val="280981"/>
                </a:solidFill>
              </a:rPr>
              <a:t>».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9-16 такты: дети поднимают руки в стороны и под музыку бегут по кругу, произнося «л».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9-16 такты (повторение) : дети разворачиваются и бегут в противоположном направлении, произнося «л».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С окончанием музыки «полет» заканчивается.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Можно использовать разные варианты ритмического  прочтения песенки.</a:t>
            </a:r>
            <a:endParaRPr lang="ru-RU" sz="2000" dirty="0" smtClean="0"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713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rgbClr val="280981"/>
              </a:solidFill>
            </a:endParaRPr>
          </a:p>
          <a:p>
            <a:pPr algn="just"/>
            <a:r>
              <a:rPr lang="ru-RU" sz="2400" dirty="0" smtClean="0">
                <a:solidFill>
                  <a:srgbClr val="280981"/>
                </a:solidFill>
              </a:rPr>
              <a:t>Логопед </a:t>
            </a:r>
            <a:r>
              <a:rPr lang="ru-RU" sz="2400" dirty="0">
                <a:solidFill>
                  <a:srgbClr val="280981"/>
                </a:solidFill>
              </a:rPr>
              <a:t>предлагает каждому ребенку быть звуком </a:t>
            </a:r>
            <a:r>
              <a:rPr lang="ru-RU" sz="2400" dirty="0" smtClean="0">
                <a:solidFill>
                  <a:srgbClr val="280981"/>
                </a:solidFill>
              </a:rPr>
              <a:t>«С» </a:t>
            </a:r>
            <a:r>
              <a:rPr lang="ru-RU" sz="2400" dirty="0">
                <a:solidFill>
                  <a:srgbClr val="280981"/>
                </a:solidFill>
              </a:rPr>
              <a:t>и «получить подарок» - гласный звук {А, О, У, Ы, И). Далее, кидая ребенку мяч, он называет только гласный, а тот, возвращая мяч, называет слог со звуком С (СА, СО, СУ, СЫ).</a:t>
            </a:r>
          </a:p>
        </p:txBody>
      </p:sp>
      <p:pic>
        <p:nvPicPr>
          <p:cNvPr id="4098" name="Picture 2" descr="C:\Users\1234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496" y="2839053"/>
            <a:ext cx="2731008" cy="204825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86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8001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280981"/>
              </a:solidFill>
            </a:endParaRPr>
          </a:p>
          <a:p>
            <a:r>
              <a:rPr lang="ru-RU" sz="2400" i="1" dirty="0" smtClean="0">
                <a:solidFill>
                  <a:srgbClr val="280981"/>
                </a:solidFill>
              </a:rPr>
              <a:t>Сложите руки «чашечкой», «соберите» звук  «Р»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280981"/>
                </a:solidFill>
              </a:rPr>
              <a:t> Логопед произносит слова : комар, самовар, ракета, вертолет и т.д.</a:t>
            </a:r>
          </a:p>
          <a:p>
            <a:pPr>
              <a:buNone/>
            </a:pPr>
            <a:endParaRPr lang="ru-RU" sz="2400" i="1" dirty="0" smtClean="0">
              <a:solidFill>
                <a:srgbClr val="280981"/>
              </a:solidFill>
            </a:endParaRPr>
          </a:p>
        </p:txBody>
      </p:sp>
      <p:pic>
        <p:nvPicPr>
          <p:cNvPr id="5122" name="Picture 2" descr="C:\Users\1234\Desktop\Рисунок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3928" y="2839053"/>
            <a:ext cx="2676144" cy="204825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280981"/>
                </a:solidFill>
              </a:rPr>
              <a:t> </a:t>
            </a:r>
            <a:r>
              <a:rPr lang="ru-RU" sz="2400" i="1" dirty="0" smtClean="0">
                <a:solidFill>
                  <a:srgbClr val="280981"/>
                </a:solidFill>
              </a:rPr>
              <a:t>Логопед читает стихотворение.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280981"/>
                </a:solidFill>
              </a:rPr>
              <a:t> Когда дети услышат слова со звуком Л', они звонят в колокольчики: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280981"/>
                </a:solidFill>
              </a:rPr>
              <a:t>Падают, падают листья.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280981"/>
                </a:solidFill>
              </a:rPr>
              <a:t>В нашем саду листопад.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280981"/>
                </a:solidFill>
              </a:rPr>
              <a:t> Желтые, красные листья.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280981"/>
                </a:solidFill>
              </a:rPr>
              <a:t> По ветру вьются, летят</a:t>
            </a:r>
            <a:r>
              <a:rPr lang="ru-RU" sz="2200" i="1" dirty="0" smtClean="0">
                <a:solidFill>
                  <a:srgbClr val="280981"/>
                </a:solidFill>
              </a:rPr>
              <a:t>.</a:t>
            </a:r>
          </a:p>
          <a:p>
            <a:pPr>
              <a:buNone/>
            </a:pPr>
            <a:endParaRPr lang="ru-RU" i="1" dirty="0" smtClean="0">
              <a:solidFill>
                <a:srgbClr val="28098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280981"/>
                </a:solidFill>
              </a:rPr>
              <a:t>Песенки-</a:t>
            </a:r>
            <a:r>
              <a:rPr lang="ru-RU" b="1" dirty="0" err="1" smtClean="0">
                <a:solidFill>
                  <a:srgbClr val="280981"/>
                </a:solidFill>
              </a:rPr>
              <a:t>чистоговорки</a:t>
            </a:r>
            <a:endParaRPr lang="ru-RU" b="1" dirty="0" smtClean="0">
              <a:solidFill>
                <a:srgbClr val="28098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80981"/>
                </a:solidFill>
              </a:rPr>
              <a:t>«Караси»</a:t>
            </a:r>
            <a:endParaRPr lang="ru-RU" b="1" dirty="0">
              <a:solidFill>
                <a:srgbClr val="28098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71287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280981"/>
                </a:solidFill>
              </a:rPr>
              <a:t>Си-си-си, си-си-си  </a:t>
            </a:r>
            <a:r>
              <a:rPr lang="ru-RU" sz="2800" i="1" dirty="0">
                <a:solidFill>
                  <a:srgbClr val="280981"/>
                </a:solidFill>
              </a:rPr>
              <a:t>в водоеме </a:t>
            </a:r>
            <a:r>
              <a:rPr lang="ru-RU" sz="2800" i="1" dirty="0" smtClean="0">
                <a:solidFill>
                  <a:srgbClr val="280981"/>
                </a:solidFill>
              </a:rPr>
              <a:t>караси.</a:t>
            </a:r>
          </a:p>
          <a:p>
            <a:r>
              <a:rPr lang="ru-RU" sz="2800" i="1" dirty="0" err="1" smtClean="0">
                <a:solidFill>
                  <a:srgbClr val="280981"/>
                </a:solidFill>
              </a:rPr>
              <a:t>Ся-ся-ся</a:t>
            </a:r>
            <a:r>
              <a:rPr lang="ru-RU" sz="2800" i="1" dirty="0" smtClean="0">
                <a:solidFill>
                  <a:srgbClr val="280981"/>
                </a:solidFill>
              </a:rPr>
              <a:t>, </a:t>
            </a:r>
            <a:r>
              <a:rPr lang="ru-RU" sz="2800" i="1" dirty="0" err="1" smtClean="0">
                <a:solidFill>
                  <a:srgbClr val="280981"/>
                </a:solidFill>
              </a:rPr>
              <a:t>ся-ся-ся</a:t>
            </a:r>
            <a:r>
              <a:rPr lang="ru-RU" sz="2800" i="1" dirty="0" smtClean="0">
                <a:solidFill>
                  <a:srgbClr val="280981"/>
                </a:solidFill>
              </a:rPr>
              <a:t>   вот </a:t>
            </a:r>
            <a:r>
              <a:rPr lang="ru-RU" sz="2800" i="1" dirty="0">
                <a:solidFill>
                  <a:srgbClr val="280981"/>
                </a:solidFill>
              </a:rPr>
              <a:t>поймать бы карася!</a:t>
            </a:r>
          </a:p>
          <a:p>
            <a:r>
              <a:rPr lang="ru-RU" sz="2800" i="1" dirty="0" smtClean="0">
                <a:solidFill>
                  <a:srgbClr val="280981"/>
                </a:solidFill>
              </a:rPr>
              <a:t>се-се-се, се-се-се   карасей </a:t>
            </a:r>
            <a:r>
              <a:rPr lang="ru-RU" sz="2800" i="1" dirty="0">
                <a:solidFill>
                  <a:srgbClr val="280981"/>
                </a:solidFill>
              </a:rPr>
              <a:t>ловили все</a:t>
            </a:r>
            <a:r>
              <a:rPr lang="ru-RU" sz="2800" i="1" dirty="0" smtClean="0">
                <a:solidFill>
                  <a:srgbClr val="280981"/>
                </a:solidFill>
              </a:rPr>
              <a:t>.</a:t>
            </a:r>
            <a:r>
              <a:rPr lang="ru-RU" sz="2800" i="1" dirty="0">
                <a:solidFill>
                  <a:srgbClr val="280981"/>
                </a:solidFill>
              </a:rPr>
              <a:t/>
            </a:r>
            <a:br>
              <a:rPr lang="ru-RU" sz="2800" i="1" dirty="0">
                <a:solidFill>
                  <a:srgbClr val="280981"/>
                </a:solidFill>
              </a:rPr>
            </a:br>
            <a:r>
              <a:rPr lang="ru-RU" sz="2800" i="1" dirty="0" err="1" smtClean="0">
                <a:solidFill>
                  <a:srgbClr val="280981"/>
                </a:solidFill>
              </a:rPr>
              <a:t>Ся-ся-ся</a:t>
            </a:r>
            <a:r>
              <a:rPr lang="ru-RU" sz="2800" i="1" dirty="0" smtClean="0">
                <a:solidFill>
                  <a:srgbClr val="280981"/>
                </a:solidFill>
              </a:rPr>
              <a:t>, </a:t>
            </a:r>
            <a:r>
              <a:rPr lang="ru-RU" sz="2800" i="1" dirty="0" err="1" smtClean="0">
                <a:solidFill>
                  <a:srgbClr val="280981"/>
                </a:solidFill>
              </a:rPr>
              <a:t>ся-ся-ся</a:t>
            </a:r>
            <a:r>
              <a:rPr lang="ru-RU" sz="2800" i="1" dirty="0" smtClean="0">
                <a:solidFill>
                  <a:srgbClr val="280981"/>
                </a:solidFill>
              </a:rPr>
              <a:t>    не </a:t>
            </a:r>
            <a:r>
              <a:rPr lang="ru-RU" sz="2800" i="1" dirty="0">
                <a:solidFill>
                  <a:srgbClr val="280981"/>
                </a:solidFill>
              </a:rPr>
              <a:t>поймали карася.</a:t>
            </a:r>
            <a:br>
              <a:rPr lang="ru-RU" sz="2800" i="1" dirty="0">
                <a:solidFill>
                  <a:srgbClr val="280981"/>
                </a:solidFill>
              </a:rPr>
            </a:br>
            <a:endParaRPr lang="ru-RU" sz="2800" i="1" dirty="0" smtClean="0">
              <a:solidFill>
                <a:srgbClr val="280981"/>
              </a:solidFill>
            </a:endParaRPr>
          </a:p>
          <a:p>
            <a:endParaRPr lang="ru-RU" sz="2400" i="1" dirty="0">
              <a:solidFill>
                <a:srgbClr val="280981"/>
              </a:solidFill>
            </a:endParaRPr>
          </a:p>
          <a:p>
            <a:endParaRPr lang="ru-RU" sz="2400" i="1" dirty="0"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000" i="1" dirty="0" smtClean="0">
              <a:solidFill>
                <a:srgbClr val="280981"/>
              </a:solidFill>
            </a:endParaRPr>
          </a:p>
          <a:p>
            <a:r>
              <a:rPr lang="ru-RU" sz="8000" i="1" dirty="0" smtClean="0">
                <a:solidFill>
                  <a:srgbClr val="280981"/>
                </a:solidFill>
              </a:rPr>
              <a:t>Автоматизация звука в </a:t>
            </a:r>
            <a:r>
              <a:rPr lang="ru-RU" sz="8000" i="1" dirty="0" err="1" smtClean="0">
                <a:solidFill>
                  <a:srgbClr val="280981"/>
                </a:solidFill>
              </a:rPr>
              <a:t>чистоговорках</a:t>
            </a:r>
            <a:r>
              <a:rPr lang="ru-RU" sz="8000" i="1" dirty="0" smtClean="0">
                <a:solidFill>
                  <a:srgbClr val="280981"/>
                </a:solidFill>
              </a:rPr>
              <a:t> производится следующим образом: сначала разучивается речевой текст, затем подключается музыкальное сопровождение, и после этого разучиваются и подключаются движения. Примерный речевой материал:</a:t>
            </a:r>
          </a:p>
          <a:p>
            <a:r>
              <a:rPr lang="ru-RU" sz="8000" i="1" dirty="0">
                <a:solidFill>
                  <a:srgbClr val="280981"/>
                </a:solidFill>
              </a:rPr>
              <a:t>Стихи можно произносить речитативом, а можно петь под музыкальное </a:t>
            </a:r>
            <a:r>
              <a:rPr lang="ru-RU" sz="8000" i="1" dirty="0" smtClean="0">
                <a:solidFill>
                  <a:srgbClr val="280981"/>
                </a:solidFill>
              </a:rPr>
              <a:t>сопровождение:</a:t>
            </a:r>
          </a:p>
          <a:p>
            <a:r>
              <a:rPr lang="ru-RU" sz="8000" i="1" dirty="0" err="1" smtClean="0">
                <a:solidFill>
                  <a:srgbClr val="280981"/>
                </a:solidFill>
              </a:rPr>
              <a:t>Лы-лы-лы</a:t>
            </a:r>
            <a:r>
              <a:rPr lang="ru-RU" sz="8000" i="1" dirty="0">
                <a:solidFill>
                  <a:srgbClr val="280981"/>
                </a:solidFill>
              </a:rPr>
              <a:t>, </a:t>
            </a:r>
            <a:r>
              <a:rPr lang="ru-RU" sz="8000" i="1" dirty="0" err="1">
                <a:solidFill>
                  <a:srgbClr val="280981"/>
                </a:solidFill>
              </a:rPr>
              <a:t>лы-лы-лы</a:t>
            </a:r>
            <a:r>
              <a:rPr lang="ru-RU" sz="8000" i="1" dirty="0">
                <a:solidFill>
                  <a:srgbClr val="280981"/>
                </a:solidFill>
              </a:rPr>
              <a:t> -забивали мы </a:t>
            </a:r>
            <a:r>
              <a:rPr lang="ru-RU" sz="8000" i="1" dirty="0" smtClean="0">
                <a:solidFill>
                  <a:srgbClr val="280981"/>
                </a:solidFill>
              </a:rPr>
              <a:t>голы</a:t>
            </a:r>
          </a:p>
          <a:p>
            <a:pPr marL="0" indent="0">
              <a:buNone/>
            </a:pPr>
            <a:r>
              <a:rPr lang="ru-RU" sz="8000" i="1" dirty="0">
                <a:solidFill>
                  <a:srgbClr val="280981"/>
                </a:solidFill>
              </a:rPr>
              <a:t> </a:t>
            </a:r>
            <a:r>
              <a:rPr lang="ru-RU" sz="8000" i="1" dirty="0" smtClean="0">
                <a:solidFill>
                  <a:srgbClr val="280981"/>
                </a:solidFill>
              </a:rPr>
              <a:t>     Ла-ла-ла</a:t>
            </a:r>
            <a:r>
              <a:rPr lang="ru-RU" sz="8000" i="1" dirty="0">
                <a:solidFill>
                  <a:srgbClr val="280981"/>
                </a:solidFill>
              </a:rPr>
              <a:t>, ла-ла-ла - не заметили </a:t>
            </a:r>
            <a:r>
              <a:rPr lang="ru-RU" sz="8000" i="1" dirty="0" smtClean="0">
                <a:solidFill>
                  <a:srgbClr val="280981"/>
                </a:solidFill>
              </a:rPr>
              <a:t>стекла.</a:t>
            </a:r>
          </a:p>
          <a:p>
            <a:pPr marL="0" indent="0">
              <a:buNone/>
            </a:pPr>
            <a:r>
              <a:rPr lang="ru-RU" sz="8000" i="1" dirty="0">
                <a:solidFill>
                  <a:srgbClr val="280981"/>
                </a:solidFill>
              </a:rPr>
              <a:t> </a:t>
            </a:r>
            <a:r>
              <a:rPr lang="ru-RU" sz="8000" i="1" dirty="0" smtClean="0">
                <a:solidFill>
                  <a:srgbClr val="280981"/>
                </a:solidFill>
              </a:rPr>
              <a:t>     Лу-</a:t>
            </a:r>
            <a:r>
              <a:rPr lang="ru-RU" sz="8000" i="1" dirty="0" err="1" smtClean="0">
                <a:solidFill>
                  <a:srgbClr val="280981"/>
                </a:solidFill>
              </a:rPr>
              <a:t>лу</a:t>
            </a:r>
            <a:r>
              <a:rPr lang="ru-RU" sz="8000" i="1" dirty="0" smtClean="0">
                <a:solidFill>
                  <a:srgbClr val="280981"/>
                </a:solidFill>
              </a:rPr>
              <a:t>-</a:t>
            </a:r>
            <a:r>
              <a:rPr lang="ru-RU" sz="8000" i="1" dirty="0" err="1" smtClean="0">
                <a:solidFill>
                  <a:srgbClr val="280981"/>
                </a:solidFill>
              </a:rPr>
              <a:t>лу</a:t>
            </a:r>
            <a:r>
              <a:rPr lang="ru-RU" sz="8000" i="1" dirty="0">
                <a:solidFill>
                  <a:srgbClr val="280981"/>
                </a:solidFill>
              </a:rPr>
              <a:t>, </a:t>
            </a:r>
            <a:r>
              <a:rPr lang="ru-RU" sz="8000" i="1" dirty="0" err="1">
                <a:solidFill>
                  <a:srgbClr val="280981"/>
                </a:solidFill>
              </a:rPr>
              <a:t>лу-лу-лу</a:t>
            </a:r>
            <a:r>
              <a:rPr lang="ru-RU" sz="8000" i="1" dirty="0">
                <a:solidFill>
                  <a:srgbClr val="280981"/>
                </a:solidFill>
              </a:rPr>
              <a:t> - возле окон на </a:t>
            </a:r>
            <a:r>
              <a:rPr lang="ru-RU" sz="8000" i="1" dirty="0" smtClean="0">
                <a:solidFill>
                  <a:srgbClr val="280981"/>
                </a:solidFill>
              </a:rPr>
              <a:t>полу.</a:t>
            </a:r>
          </a:p>
          <a:p>
            <a:pPr marL="0" indent="0">
              <a:buNone/>
            </a:pPr>
            <a:r>
              <a:rPr lang="ru-RU" sz="8000" i="1" dirty="0">
                <a:solidFill>
                  <a:srgbClr val="280981"/>
                </a:solidFill>
              </a:rPr>
              <a:t> </a:t>
            </a:r>
            <a:r>
              <a:rPr lang="ru-RU" sz="8000" i="1" dirty="0" smtClean="0">
                <a:solidFill>
                  <a:srgbClr val="280981"/>
                </a:solidFill>
              </a:rPr>
              <a:t>     Лу-</a:t>
            </a:r>
            <a:r>
              <a:rPr lang="ru-RU" sz="8000" i="1" dirty="0" err="1" smtClean="0">
                <a:solidFill>
                  <a:srgbClr val="280981"/>
                </a:solidFill>
              </a:rPr>
              <a:t>лу</a:t>
            </a:r>
            <a:r>
              <a:rPr lang="ru-RU" sz="8000" i="1" dirty="0" smtClean="0">
                <a:solidFill>
                  <a:srgbClr val="280981"/>
                </a:solidFill>
              </a:rPr>
              <a:t>-</a:t>
            </a:r>
            <a:r>
              <a:rPr lang="ru-RU" sz="8000" i="1" dirty="0" err="1" smtClean="0">
                <a:solidFill>
                  <a:srgbClr val="280981"/>
                </a:solidFill>
              </a:rPr>
              <a:t>лу</a:t>
            </a:r>
            <a:r>
              <a:rPr lang="ru-RU" sz="8000" i="1" dirty="0">
                <a:solidFill>
                  <a:srgbClr val="280981"/>
                </a:solidFill>
              </a:rPr>
              <a:t>, </a:t>
            </a:r>
            <a:r>
              <a:rPr lang="ru-RU" sz="8000" i="1" dirty="0" err="1">
                <a:solidFill>
                  <a:srgbClr val="280981"/>
                </a:solidFill>
              </a:rPr>
              <a:t>лу-лу-лу</a:t>
            </a:r>
            <a:r>
              <a:rPr lang="ru-RU" sz="8000" i="1" dirty="0">
                <a:solidFill>
                  <a:srgbClr val="280981"/>
                </a:solidFill>
              </a:rPr>
              <a:t> - мы не били по стеклу. </a:t>
            </a:r>
            <a:br>
              <a:rPr lang="ru-RU" sz="8000" i="1" dirty="0">
                <a:solidFill>
                  <a:srgbClr val="280981"/>
                </a:solidFill>
              </a:rPr>
            </a:br>
            <a:endParaRPr lang="ru-RU" sz="8000" i="1" dirty="0" smtClean="0">
              <a:solidFill>
                <a:srgbClr val="280981"/>
              </a:solidFill>
            </a:endParaRPr>
          </a:p>
          <a:p>
            <a:r>
              <a:rPr lang="ru-RU" sz="8000" i="1" dirty="0" err="1" smtClean="0">
                <a:solidFill>
                  <a:srgbClr val="280981"/>
                </a:solidFill>
              </a:rPr>
              <a:t>ра-ра-ра</a:t>
            </a:r>
            <a:r>
              <a:rPr lang="ru-RU" sz="8000" i="1" dirty="0" smtClean="0">
                <a:solidFill>
                  <a:srgbClr val="280981"/>
                </a:solidFill>
              </a:rPr>
              <a:t> – нам домой уже пора  </a:t>
            </a:r>
            <a:br>
              <a:rPr lang="ru-RU" sz="8000" i="1" dirty="0" smtClean="0">
                <a:solidFill>
                  <a:srgbClr val="280981"/>
                </a:solidFill>
              </a:rPr>
            </a:br>
            <a:r>
              <a:rPr lang="ru-RU" sz="8000" i="1" dirty="0" err="1" smtClean="0">
                <a:solidFill>
                  <a:srgbClr val="280981"/>
                </a:solidFill>
              </a:rPr>
              <a:t>ла-ля-ла</a:t>
            </a:r>
            <a:r>
              <a:rPr lang="ru-RU" sz="8000" i="1" dirty="0" smtClean="0">
                <a:solidFill>
                  <a:srgbClr val="280981"/>
                </a:solidFill>
              </a:rPr>
              <a:t> – быстро крутится юла  </a:t>
            </a:r>
            <a:br>
              <a:rPr lang="ru-RU" sz="8000" i="1" dirty="0" smtClean="0">
                <a:solidFill>
                  <a:srgbClr val="280981"/>
                </a:solidFill>
              </a:rPr>
            </a:br>
            <a:r>
              <a:rPr lang="ru-RU" sz="8000" i="1" dirty="0" err="1" smtClean="0">
                <a:solidFill>
                  <a:srgbClr val="280981"/>
                </a:solidFill>
              </a:rPr>
              <a:t>фе-ве-фе</a:t>
            </a:r>
            <a:r>
              <a:rPr lang="ru-RU" sz="8000" i="1" dirty="0" smtClean="0">
                <a:solidFill>
                  <a:srgbClr val="280981"/>
                </a:solidFill>
              </a:rPr>
              <a:t> – посижу я на софе  </a:t>
            </a:r>
            <a:br>
              <a:rPr lang="ru-RU" sz="8000" i="1" dirty="0" smtClean="0">
                <a:solidFill>
                  <a:srgbClr val="280981"/>
                </a:solidFill>
              </a:rPr>
            </a:br>
            <a:r>
              <a:rPr lang="ru-RU" sz="8000" i="1" dirty="0" smtClean="0">
                <a:solidFill>
                  <a:srgbClr val="280981"/>
                </a:solidFill>
              </a:rPr>
              <a:t>кой-кой-кой – мы любуемся рекой</a:t>
            </a:r>
          </a:p>
          <a:p>
            <a:endParaRPr lang="ru-RU" sz="8000" i="1" dirty="0" smtClean="0">
              <a:solidFill>
                <a:srgbClr val="280981"/>
              </a:solidFill>
            </a:endParaRPr>
          </a:p>
          <a:p>
            <a:r>
              <a:rPr lang="ru-RU" sz="8000" i="1" dirty="0" smtClean="0">
                <a:solidFill>
                  <a:srgbClr val="280981"/>
                </a:solidFill>
              </a:rPr>
              <a:t>Тук да тук: </a:t>
            </a:r>
            <a:br>
              <a:rPr lang="ru-RU" sz="8000" i="1" dirty="0" smtClean="0">
                <a:solidFill>
                  <a:srgbClr val="280981"/>
                </a:solidFill>
              </a:rPr>
            </a:br>
            <a:r>
              <a:rPr lang="ru-RU" sz="8000" i="1" dirty="0" smtClean="0">
                <a:solidFill>
                  <a:srgbClr val="280981"/>
                </a:solidFill>
              </a:rPr>
              <a:t>Дятел сел на толстый сук. </a:t>
            </a:r>
            <a:br>
              <a:rPr lang="ru-RU" sz="8000" i="1" dirty="0" smtClean="0">
                <a:solidFill>
                  <a:srgbClr val="280981"/>
                </a:solidFill>
              </a:rPr>
            </a:br>
            <a:r>
              <a:rPr lang="ru-RU" sz="8000" i="1" dirty="0" smtClean="0">
                <a:solidFill>
                  <a:srgbClr val="280981"/>
                </a:solidFill>
              </a:rPr>
              <a:t>Тук да тук: </a:t>
            </a:r>
            <a:br>
              <a:rPr lang="ru-RU" sz="8000" i="1" dirty="0" smtClean="0">
                <a:solidFill>
                  <a:srgbClr val="280981"/>
                </a:solidFill>
              </a:rPr>
            </a:br>
            <a:r>
              <a:rPr lang="ru-RU" sz="8000" i="1" dirty="0" smtClean="0">
                <a:solidFill>
                  <a:srgbClr val="280981"/>
                </a:solidFill>
              </a:rPr>
              <a:t>Всем друзьям своим на юг.</a:t>
            </a:r>
          </a:p>
          <a:p>
            <a:endParaRPr lang="ru-RU" sz="8000" i="1" dirty="0" smtClean="0">
              <a:solidFill>
                <a:srgbClr val="28098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Работа по преодолению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нарушений слоговой структуры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280981"/>
                </a:solidFill>
              </a:rPr>
              <a:t>На подготовительном этапе </a:t>
            </a:r>
            <a:r>
              <a:rPr lang="ru-RU" sz="2000" i="1" dirty="0" smtClean="0">
                <a:solidFill>
                  <a:srgbClr val="280981"/>
                </a:solidFill>
              </a:rPr>
              <a:t>необходимо подвести детей к усвоению ритмической структуры слов родного языка. Работа включает различные способы воспроизведения ритма: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 - </a:t>
            </a:r>
            <a:r>
              <a:rPr lang="ru-RU" sz="2000" i="1" dirty="0" err="1" smtClean="0">
                <a:solidFill>
                  <a:srgbClr val="280981"/>
                </a:solidFill>
              </a:rPr>
              <a:t>отхлопывание</a:t>
            </a:r>
            <a:r>
              <a:rPr lang="ru-RU" sz="2000" i="1" dirty="0" smtClean="0">
                <a:solidFill>
                  <a:srgbClr val="280981"/>
                </a:solidFill>
              </a:rPr>
              <a:t> в ладоши,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- отстукивание мячом,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- сравнение ритмов и другие виды заданий.</a:t>
            </a:r>
          </a:p>
        </p:txBody>
      </p:sp>
      <p:pic>
        <p:nvPicPr>
          <p:cNvPr id="5" name="Рисунок 4" descr="C:\Users\User\AppData\Local\Microsoft\Windows\Temporary Internet Files\Content.Word\IMG_07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3819844" cy="29283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280981"/>
                </a:solidFill>
              </a:rPr>
              <a:t>Коррекционный этап ведётся с включением речевого анализатора, также слухового, зрительного и тактильного.</a:t>
            </a:r>
            <a:br>
              <a:rPr lang="ru-RU" sz="2000" b="1" i="1" dirty="0" smtClean="0">
                <a:solidFill>
                  <a:srgbClr val="280981"/>
                </a:solidFill>
              </a:rPr>
            </a:br>
            <a:r>
              <a:rPr lang="ru-RU" sz="2000" b="1" i="1" dirty="0" smtClean="0">
                <a:solidFill>
                  <a:srgbClr val="280981"/>
                </a:solidFill>
              </a:rPr>
              <a:t> Предлагаются следующие задания: </a:t>
            </a:r>
            <a:endParaRPr lang="ru-RU" sz="2000" b="1" i="1" dirty="0">
              <a:solidFill>
                <a:srgbClr val="28098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01605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280981"/>
                </a:solidFill>
              </a:rPr>
              <a:t>Упражнение с пальцами «</a:t>
            </a:r>
            <a:r>
              <a:rPr lang="ru-RU" sz="2000" b="1" i="1" dirty="0" smtClean="0">
                <a:solidFill>
                  <a:srgbClr val="280981"/>
                </a:solidFill>
              </a:rPr>
              <a:t>Пальчики здороваются» </a:t>
            </a:r>
            <a:r>
              <a:rPr lang="ru-RU" sz="2000" i="1" dirty="0" smtClean="0">
                <a:solidFill>
                  <a:srgbClr val="280981"/>
                </a:solidFill>
              </a:rPr>
              <a:t>(на каждое прикосновение пальцев руки с большим пальцем этой же руки произносится один слог: </a:t>
            </a:r>
            <a:r>
              <a:rPr lang="ru-RU" sz="2000" i="1" dirty="0" err="1" smtClean="0">
                <a:solidFill>
                  <a:srgbClr val="280981"/>
                </a:solidFill>
              </a:rPr>
              <a:t>ма-ши-на</a:t>
            </a:r>
            <a:r>
              <a:rPr lang="ru-RU" sz="2000" i="1" dirty="0" smtClean="0">
                <a:solidFill>
                  <a:srgbClr val="280981"/>
                </a:solidFill>
              </a:rPr>
              <a:t>, </a:t>
            </a:r>
            <a:r>
              <a:rPr lang="ru-RU" sz="2000" i="1" dirty="0" err="1" smtClean="0">
                <a:solidFill>
                  <a:srgbClr val="280981"/>
                </a:solidFill>
              </a:rPr>
              <a:t>са-мо-вар</a:t>
            </a:r>
            <a:r>
              <a:rPr lang="ru-RU" sz="2000" i="1" dirty="0" smtClean="0">
                <a:solidFill>
                  <a:srgbClr val="280981"/>
                </a:solidFill>
              </a:rPr>
              <a:t>); </a:t>
            </a:r>
          </a:p>
          <a:p>
            <a:r>
              <a:rPr lang="ru-RU" sz="2000" i="1" dirty="0" smtClean="0">
                <a:solidFill>
                  <a:srgbClr val="280981"/>
                </a:solidFill>
              </a:rPr>
              <a:t>Отстукивание слоговых цепочек путём соприкосновения большого и среднего или большого и указательного пальцев ведущей руки: </a:t>
            </a:r>
            <a:r>
              <a:rPr lang="ru-RU" sz="2000" i="1" dirty="0" err="1" smtClean="0">
                <a:solidFill>
                  <a:srgbClr val="280981"/>
                </a:solidFill>
              </a:rPr>
              <a:t>ве</a:t>
            </a:r>
            <a:r>
              <a:rPr lang="ru-RU" sz="2000" i="1" dirty="0" smtClean="0">
                <a:solidFill>
                  <a:srgbClr val="280981"/>
                </a:solidFill>
              </a:rPr>
              <a:t>-</a:t>
            </a:r>
            <a:r>
              <a:rPr lang="ru-RU" sz="2000" i="1" dirty="0" err="1" smtClean="0">
                <a:solidFill>
                  <a:srgbClr val="280981"/>
                </a:solidFill>
              </a:rPr>
              <a:t>ло</a:t>
            </a:r>
            <a:r>
              <a:rPr lang="ru-RU" sz="2000" i="1" dirty="0" smtClean="0">
                <a:solidFill>
                  <a:srgbClr val="280981"/>
                </a:solidFill>
              </a:rPr>
              <a:t>-си-</a:t>
            </a:r>
            <a:r>
              <a:rPr lang="ru-RU" sz="2000" i="1" dirty="0" err="1" smtClean="0">
                <a:solidFill>
                  <a:srgbClr val="280981"/>
                </a:solidFill>
              </a:rPr>
              <a:t>пед</a:t>
            </a:r>
            <a:r>
              <a:rPr lang="ru-RU" sz="2000" i="1" dirty="0" smtClean="0">
                <a:solidFill>
                  <a:srgbClr val="280981"/>
                </a:solidFill>
              </a:rPr>
              <a:t>;  </a:t>
            </a:r>
            <a:r>
              <a:rPr lang="ru-RU" sz="2000" i="1" dirty="0" err="1" smtClean="0">
                <a:solidFill>
                  <a:srgbClr val="280981"/>
                </a:solidFill>
              </a:rPr>
              <a:t>ря</a:t>
            </a:r>
            <a:r>
              <a:rPr lang="ru-RU" sz="2000" i="1" dirty="0" smtClean="0">
                <a:solidFill>
                  <a:srgbClr val="280981"/>
                </a:solidFill>
              </a:rPr>
              <a:t>-</a:t>
            </a:r>
            <a:r>
              <a:rPr lang="ru-RU" sz="2000" i="1" dirty="0" err="1" smtClean="0">
                <a:solidFill>
                  <a:srgbClr val="280981"/>
                </a:solidFill>
              </a:rPr>
              <a:t>би</a:t>
            </a:r>
            <a:r>
              <a:rPr lang="ru-RU" sz="2000" i="1" dirty="0" smtClean="0">
                <a:solidFill>
                  <a:srgbClr val="280981"/>
                </a:solidFill>
              </a:rPr>
              <a:t>-на;</a:t>
            </a:r>
          </a:p>
          <a:p>
            <a:endParaRPr lang="ru-RU" sz="2000" i="1" dirty="0" smtClean="0">
              <a:solidFill>
                <a:srgbClr val="280981"/>
              </a:solidFill>
            </a:endParaRPr>
          </a:p>
          <a:p>
            <a:endParaRPr lang="ru-RU" sz="2000" i="1" dirty="0" smtClean="0">
              <a:solidFill>
                <a:srgbClr val="280981"/>
              </a:solidFill>
            </a:endParaRPr>
          </a:p>
          <a:p>
            <a:endParaRPr lang="ru-RU" sz="2000" i="1" dirty="0" smtClean="0">
              <a:solidFill>
                <a:srgbClr val="280981"/>
              </a:solidFill>
            </a:endParaRPr>
          </a:p>
          <a:p>
            <a:r>
              <a:rPr lang="ru-RU" sz="2000" i="1" dirty="0" smtClean="0">
                <a:solidFill>
                  <a:srgbClr val="280981"/>
                </a:solidFill>
              </a:rPr>
              <a:t/>
            </a:r>
            <a:br>
              <a:rPr lang="ru-RU" sz="2000" i="1" dirty="0" smtClean="0">
                <a:solidFill>
                  <a:srgbClr val="280981"/>
                </a:solidFill>
              </a:rPr>
            </a:br>
            <a:endParaRPr lang="ru-RU" sz="2000" i="1" dirty="0" smtClean="0">
              <a:solidFill>
                <a:srgbClr val="280981"/>
              </a:solidFill>
            </a:endParaRPr>
          </a:p>
          <a:p>
            <a:pPr>
              <a:buNone/>
            </a:pPr>
            <a:r>
              <a:rPr lang="ru-RU" sz="1600" i="1" dirty="0" smtClean="0">
                <a:solidFill>
                  <a:srgbClr val="280981"/>
                </a:solidFill>
              </a:rPr>
              <a:t/>
            </a:r>
            <a:br>
              <a:rPr lang="ru-RU" sz="1600" i="1" dirty="0" smtClean="0">
                <a:solidFill>
                  <a:srgbClr val="280981"/>
                </a:solidFill>
              </a:rPr>
            </a:br>
            <a:endParaRPr lang="ru-RU" sz="1600" i="1" dirty="0">
              <a:solidFill>
                <a:srgbClr val="280981"/>
              </a:solidFill>
            </a:endParaRPr>
          </a:p>
        </p:txBody>
      </p:sp>
      <p:pic>
        <p:nvPicPr>
          <p:cNvPr id="6" name="Рисунок 5" descr="C:\Users\User\AppData\Local\Microsoft\Windows\Temporary Internet Files\Content.Word\IMG_0718.jpg"/>
          <p:cNvPicPr/>
          <p:nvPr/>
        </p:nvPicPr>
        <p:blipFill>
          <a:blip r:embed="rId2" cstate="print"/>
          <a:srcRect t="-9344" r="15887"/>
          <a:stretch>
            <a:fillRect/>
          </a:stretch>
        </p:blipFill>
        <p:spPr bwMode="auto">
          <a:xfrm>
            <a:off x="2857488" y="3140968"/>
            <a:ext cx="4162784" cy="33598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671">
            <a:off x="296929" y="5031315"/>
            <a:ext cx="1035472" cy="989305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ound2DiagRect">
            <a:avLst>
              <a:gd name="adj1" fmla="val 25834"/>
              <a:gd name="adj2" fmla="val 0"/>
            </a:avLst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>
                  <a:solidFill>
                    <a:srgbClr val="782A12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Логоритмика</a:t>
            </a:r>
            <a:endParaRPr lang="ru-RU" b="1" dirty="0">
              <a:ln>
                <a:solidFill>
                  <a:srgbClr val="782A12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671">
            <a:off x="8174097" y="431803"/>
            <a:ext cx="851107" cy="81316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ound2DiagRect">
            <a:avLst>
              <a:gd name="adj1" fmla="val 12879"/>
              <a:gd name="adj2" fmla="val 0"/>
            </a:avLst>
          </a:prstGeom>
          <a:solidFill>
            <a:schemeClr val="lt1">
              <a:alpha val="1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i="1" dirty="0" smtClean="0">
                <a:solidFill>
                  <a:srgbClr val="280981"/>
                </a:solidFill>
              </a:rPr>
              <a:t>Все, окружающее нас живет по законам ритма. Смена времен года, день и ночь, сердечный ритм и многое другое подчинено определенному ритму. Любые ритмические движения активизируют деятельность мозга человека. Поэтому с самого раннего детства рекомендуется развивать чувство ритма в доступной для дошкольников форме: ритмических упражнениях и играх.</a:t>
            </a:r>
            <a:endParaRPr lang="ru-RU" sz="2800" i="1" dirty="0" smtClean="0">
              <a:ln>
                <a:solidFill>
                  <a:srgbClr val="584300"/>
                </a:solidFill>
              </a:ln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411807"/>
          </a:xfrm>
        </p:spPr>
        <p:txBody>
          <a:bodyPr/>
          <a:lstStyle/>
          <a:p>
            <a:r>
              <a:rPr lang="ru-RU" sz="2400" i="1" dirty="0" smtClean="0">
                <a:solidFill>
                  <a:srgbClr val="280981"/>
                </a:solidFill>
              </a:rPr>
              <a:t>Запоминание и </a:t>
            </a:r>
            <a:r>
              <a:rPr lang="ru-RU" sz="2400" i="1" dirty="0" err="1" smtClean="0">
                <a:solidFill>
                  <a:srgbClr val="280981"/>
                </a:solidFill>
              </a:rPr>
              <a:t>пропевание</a:t>
            </a:r>
            <a:r>
              <a:rPr lang="ru-RU" sz="2400" i="1" dirty="0" smtClean="0">
                <a:solidFill>
                  <a:srgbClr val="280981"/>
                </a:solidFill>
              </a:rPr>
              <a:t> цепочек слогов под ритмичную музыку; </a:t>
            </a:r>
          </a:p>
          <a:p>
            <a:r>
              <a:rPr lang="ru-RU" sz="2400" i="1" dirty="0" smtClean="0">
                <a:solidFill>
                  <a:srgbClr val="280981"/>
                </a:solidFill>
              </a:rPr>
              <a:t>Слитное произнесение слов и дирижирование в такт проговариванию. При этом рука движется на каждый слог непрерывно и плавно: </a:t>
            </a:r>
            <a:r>
              <a:rPr lang="ru-RU" sz="2400" i="1" dirty="0" err="1" smtClean="0">
                <a:solidFill>
                  <a:srgbClr val="280981"/>
                </a:solidFill>
              </a:rPr>
              <a:t>ум-ни-ца</a:t>
            </a:r>
            <a:r>
              <a:rPr lang="ru-RU" sz="2400" i="1" dirty="0" smtClean="0">
                <a:solidFill>
                  <a:srgbClr val="280981"/>
                </a:solidFill>
              </a:rPr>
              <a:t>, </a:t>
            </a:r>
            <a:r>
              <a:rPr lang="ru-RU" sz="2400" i="1" dirty="0" err="1" smtClean="0">
                <a:solidFill>
                  <a:srgbClr val="280981"/>
                </a:solidFill>
              </a:rPr>
              <a:t>у-ли-ца</a:t>
            </a:r>
            <a:r>
              <a:rPr lang="ru-RU" sz="2400" i="1" dirty="0" smtClean="0">
                <a:solidFill>
                  <a:srgbClr val="280981"/>
                </a:solidFill>
              </a:rPr>
              <a:t>; </a:t>
            </a:r>
          </a:p>
          <a:p>
            <a:endParaRPr lang="ru-RU" dirty="0"/>
          </a:p>
        </p:txBody>
      </p:sp>
      <p:pic>
        <p:nvPicPr>
          <p:cNvPr id="1027" name="Picture 3" descr="C:\Users\1234\Desktop\Рисунок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28934"/>
            <a:ext cx="4354551" cy="327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626121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>
                <a:solidFill>
                  <a:srgbClr val="280981"/>
                </a:solidFill>
              </a:rPr>
              <a:t>Проговаривание или чтение слов различной слоговой структуры, делённых на слоги, с использованием ритмичной музыки и последующее проговаривание их в речевом материале: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280981"/>
                </a:solidFill>
              </a:rPr>
              <a:t>(</a:t>
            </a:r>
            <a:r>
              <a:rPr lang="ru-RU" i="1" dirty="0" smtClean="0">
                <a:solidFill>
                  <a:srgbClr val="280981"/>
                </a:solidFill>
              </a:rPr>
              <a:t>ли-си-</a:t>
            </a:r>
            <a:r>
              <a:rPr lang="ru-RU" i="1" dirty="0" err="1" smtClean="0">
                <a:solidFill>
                  <a:srgbClr val="280981"/>
                </a:solidFill>
              </a:rPr>
              <a:t>ца</a:t>
            </a:r>
            <a:r>
              <a:rPr lang="ru-RU" i="1" dirty="0" smtClean="0">
                <a:solidFill>
                  <a:srgbClr val="280981"/>
                </a:solidFill>
              </a:rPr>
              <a:t>, си-ни-</a:t>
            </a:r>
            <a:r>
              <a:rPr lang="ru-RU" i="1" dirty="0" err="1" smtClean="0">
                <a:solidFill>
                  <a:srgbClr val="280981"/>
                </a:solidFill>
              </a:rPr>
              <a:t>ца</a:t>
            </a:r>
            <a:r>
              <a:rPr lang="ru-RU" i="1" dirty="0" smtClean="0">
                <a:solidFill>
                  <a:srgbClr val="280981"/>
                </a:solidFill>
              </a:rPr>
              <a:t>, </a:t>
            </a:r>
            <a:r>
              <a:rPr lang="ru-RU" i="1" dirty="0" err="1" smtClean="0">
                <a:solidFill>
                  <a:srgbClr val="280981"/>
                </a:solidFill>
              </a:rPr>
              <a:t>ма</a:t>
            </a:r>
            <a:r>
              <a:rPr lang="ru-RU" i="1" dirty="0" smtClean="0">
                <a:solidFill>
                  <a:srgbClr val="280981"/>
                </a:solidFill>
              </a:rPr>
              <a:t>-ши-не; </a:t>
            </a:r>
            <a:r>
              <a:rPr lang="ru-RU" i="1" dirty="0" err="1" smtClean="0">
                <a:solidFill>
                  <a:srgbClr val="280981"/>
                </a:solidFill>
              </a:rPr>
              <a:t>жи</a:t>
            </a:r>
            <a:r>
              <a:rPr lang="ru-RU" i="1" dirty="0" smtClean="0">
                <a:solidFill>
                  <a:srgbClr val="280981"/>
                </a:solidFill>
              </a:rPr>
              <a:t>-во-</a:t>
            </a:r>
            <a:r>
              <a:rPr lang="ru-RU" i="1" dirty="0" err="1" smtClean="0">
                <a:solidFill>
                  <a:srgbClr val="280981"/>
                </a:solidFill>
              </a:rPr>
              <a:t>ти</a:t>
            </a:r>
            <a:r>
              <a:rPr lang="ru-RU" i="1" dirty="0" smtClean="0">
                <a:solidFill>
                  <a:srgbClr val="280981"/>
                </a:solidFill>
              </a:rPr>
              <a:t>-</a:t>
            </a:r>
            <a:r>
              <a:rPr lang="ru-RU" i="1" dirty="0" err="1" smtClean="0">
                <a:solidFill>
                  <a:srgbClr val="280981"/>
                </a:solidFill>
              </a:rPr>
              <a:t>ки</a:t>
            </a:r>
            <a:r>
              <a:rPr lang="ru-RU" i="1" dirty="0" smtClean="0">
                <a:solidFill>
                  <a:srgbClr val="280981"/>
                </a:solidFill>
              </a:rPr>
              <a:t>, и-</a:t>
            </a:r>
            <a:r>
              <a:rPr lang="ru-RU" i="1" dirty="0" err="1" smtClean="0">
                <a:solidFill>
                  <a:srgbClr val="280981"/>
                </a:solidFill>
              </a:rPr>
              <a:t>го</a:t>
            </a:r>
            <a:r>
              <a:rPr lang="ru-RU" i="1" dirty="0" smtClean="0">
                <a:solidFill>
                  <a:srgbClr val="280981"/>
                </a:solidFill>
              </a:rPr>
              <a:t>-</a:t>
            </a:r>
            <a:r>
              <a:rPr lang="ru-RU" i="1" dirty="0" err="1" smtClean="0">
                <a:solidFill>
                  <a:srgbClr val="280981"/>
                </a:solidFill>
              </a:rPr>
              <a:t>лоч</a:t>
            </a:r>
            <a:r>
              <a:rPr lang="ru-RU" i="1" dirty="0" smtClean="0">
                <a:solidFill>
                  <a:srgbClr val="280981"/>
                </a:solidFill>
              </a:rPr>
              <a:t>-ка, но-со-</a:t>
            </a:r>
            <a:r>
              <a:rPr lang="ru-RU" i="1" dirty="0" err="1" smtClean="0">
                <a:solidFill>
                  <a:srgbClr val="280981"/>
                </a:solidFill>
              </a:rPr>
              <a:t>ро</a:t>
            </a:r>
            <a:r>
              <a:rPr lang="ru-RU" i="1" dirty="0" smtClean="0">
                <a:solidFill>
                  <a:srgbClr val="280981"/>
                </a:solidFill>
              </a:rPr>
              <a:t>-</a:t>
            </a:r>
            <a:r>
              <a:rPr lang="ru-RU" i="1" dirty="0" err="1" smtClean="0">
                <a:solidFill>
                  <a:srgbClr val="280981"/>
                </a:solidFill>
              </a:rPr>
              <a:t>ги</a:t>
            </a:r>
            <a:r>
              <a:rPr lang="ru-RU" i="1" dirty="0">
                <a:solidFill>
                  <a:srgbClr val="280981"/>
                </a:solidFill>
              </a:rPr>
              <a:t>)</a:t>
            </a:r>
            <a:endParaRPr lang="ru-RU" i="1" dirty="0" smtClean="0">
              <a:solidFill>
                <a:srgbClr val="280981"/>
              </a:solidFill>
            </a:endParaRPr>
          </a:p>
          <a:p>
            <a:r>
              <a:rPr lang="ru-RU" i="1" dirty="0" smtClean="0">
                <a:solidFill>
                  <a:srgbClr val="280981"/>
                </a:solidFill>
              </a:rPr>
              <a:t>Часто к озеру напиться   Ходит рыжая ... (лисица)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На даче в лесу жили разные птицы: сороки, стрижи, воробьи и … (синицы)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Прицепившись к задней шине мишка едет на … (машине)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А рядом </a:t>
            </a:r>
            <a:r>
              <a:rPr lang="ru-RU" i="1" dirty="0" err="1" smtClean="0">
                <a:solidFill>
                  <a:srgbClr val="280981"/>
                </a:solidFill>
              </a:rPr>
              <a:t>бегемотики</a:t>
            </a:r>
            <a:r>
              <a:rPr lang="ru-RU" i="1" dirty="0" smtClean="0">
                <a:solidFill>
                  <a:srgbClr val="280981"/>
                </a:solidFill>
              </a:rPr>
              <a:t> схватились за … (животики)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Ёлка, ёлка, ёлочка - колкая … (иголочка)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И рыщут по дороге слоны и … (носороги)</a:t>
            </a:r>
          </a:p>
          <a:p>
            <a:endParaRPr lang="ru-RU" i="1" dirty="0" smtClean="0">
              <a:solidFill>
                <a:srgbClr val="280981"/>
              </a:solidFill>
            </a:endParaRPr>
          </a:p>
          <a:p>
            <a:r>
              <a:rPr lang="ru-RU" i="1" dirty="0" smtClean="0">
                <a:solidFill>
                  <a:srgbClr val="280981"/>
                </a:solidFill>
              </a:rPr>
              <a:t>Использование </a:t>
            </a:r>
            <a:r>
              <a:rPr lang="ru-RU" b="1" i="1" dirty="0" smtClean="0">
                <a:solidFill>
                  <a:srgbClr val="280981"/>
                </a:solidFill>
              </a:rPr>
              <a:t>«Кнопок» </a:t>
            </a:r>
            <a:r>
              <a:rPr lang="ru-RU" i="1" dirty="0" smtClean="0">
                <a:solidFill>
                  <a:srgbClr val="280981"/>
                </a:solidFill>
              </a:rPr>
              <a:t>- опор для самостоятельного деления слова на слоги и проговаривания. «Кнопки» расположены под картинкой. Дети прикасаются к опорам и одновременно проговаривают слово по слогам. </a:t>
            </a:r>
            <a:br>
              <a:rPr lang="ru-RU" i="1" dirty="0" smtClean="0">
                <a:solidFill>
                  <a:srgbClr val="280981"/>
                </a:solidFill>
              </a:rPr>
            </a:br>
            <a:endParaRPr lang="ru-RU" i="1" dirty="0" smtClean="0">
              <a:solidFill>
                <a:srgbClr val="280981"/>
              </a:solidFill>
            </a:endParaRPr>
          </a:p>
          <a:p>
            <a:r>
              <a:rPr lang="ru-RU" i="1" dirty="0" smtClean="0">
                <a:solidFill>
                  <a:srgbClr val="280981"/>
                </a:solidFill>
              </a:rPr>
              <a:t>Игра </a:t>
            </a:r>
            <a:r>
              <a:rPr lang="ru-RU" b="1" i="1" dirty="0" smtClean="0">
                <a:solidFill>
                  <a:srgbClr val="280981"/>
                </a:solidFill>
              </a:rPr>
              <a:t>«Займи своё место».</a:t>
            </a:r>
            <a:r>
              <a:rPr lang="ru-RU" i="1" dirty="0" smtClean="0">
                <a:solidFill>
                  <a:srgbClr val="280981"/>
                </a:solidFill>
              </a:rPr>
              <a:t> </a:t>
            </a:r>
            <a:br>
              <a:rPr lang="ru-RU" i="1" dirty="0" smtClean="0">
                <a:solidFill>
                  <a:srgbClr val="280981"/>
                </a:solidFill>
              </a:rPr>
            </a:br>
            <a:r>
              <a:rPr lang="ru-RU" i="1" dirty="0" smtClean="0">
                <a:solidFill>
                  <a:srgbClr val="280981"/>
                </a:solidFill>
              </a:rPr>
              <a:t>Дети делают круг. Звучит медленная музыка: ходьба по кругу, темп меняется на быстрый. Каждый старается занять место возле кружка Тот, кому не достался кружок, проговаривает  слово в центре. Игру «Займи своё место» полезно повторять несколько раз. </a:t>
            </a:r>
            <a:br>
              <a:rPr lang="ru-RU" i="1" dirty="0" smtClean="0">
                <a:solidFill>
                  <a:srgbClr val="280981"/>
                </a:solidFill>
              </a:rPr>
            </a:br>
            <a:endParaRPr lang="ru-RU" i="1" dirty="0" smtClean="0">
              <a:solidFill>
                <a:srgbClr val="28098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Работа над ударением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34182" cy="530579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280981"/>
                </a:solidFill>
              </a:rPr>
              <a:t>Дети с ОНР не могут правильно выделить ударный слог. С помощью элементов логоритмики </a:t>
            </a:r>
            <a:r>
              <a:rPr lang="ru-RU" sz="2000" b="1" i="1" u="sng" dirty="0" smtClean="0">
                <a:solidFill>
                  <a:srgbClr val="280981"/>
                </a:solidFill>
              </a:rPr>
              <a:t>работа над ударением </a:t>
            </a:r>
            <a:r>
              <a:rPr lang="ru-RU" sz="2000" i="1" dirty="0" smtClean="0">
                <a:solidFill>
                  <a:srgbClr val="280981"/>
                </a:solidFill>
              </a:rPr>
              <a:t>упрощается. Сначала тренируемся выделять, то есть произносить более громко и длительно, ударную гласную из ряда звуков. Затем выделяем ударный слог из ряда слогов. После этого тренируемся в выделении ударения в словах и предложениях.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А</a:t>
            </a:r>
            <a:r>
              <a:rPr lang="ru-RU" sz="2000" i="1" dirty="0" smtClean="0">
                <a:solidFill>
                  <a:srgbClr val="280981"/>
                </a:solidFill>
              </a:rPr>
              <a:t>АА АА</a:t>
            </a:r>
            <a:r>
              <a:rPr lang="ru-RU" sz="2000" i="1" dirty="0" smtClean="0">
                <a:solidFill>
                  <a:srgbClr val="FF0000"/>
                </a:solidFill>
              </a:rPr>
              <a:t>А</a:t>
            </a:r>
            <a:r>
              <a:rPr lang="ru-RU" sz="2000" i="1" dirty="0" smtClean="0">
                <a:solidFill>
                  <a:srgbClr val="280981"/>
                </a:solidFill>
              </a:rPr>
              <a:t> А</a:t>
            </a:r>
            <a:r>
              <a:rPr lang="ru-RU" sz="2000" i="1" dirty="0" smtClean="0">
                <a:solidFill>
                  <a:srgbClr val="FF0000"/>
                </a:solidFill>
              </a:rPr>
              <a:t>А</a:t>
            </a:r>
            <a:r>
              <a:rPr lang="ru-RU" sz="2000" i="1" dirty="0" smtClean="0">
                <a:solidFill>
                  <a:srgbClr val="280981"/>
                </a:solidFill>
              </a:rPr>
              <a:t>А;   ЛА- –</a:t>
            </a:r>
            <a:r>
              <a:rPr lang="ru-RU" sz="2000" i="1" dirty="0" smtClean="0">
                <a:solidFill>
                  <a:srgbClr val="FF0000"/>
                </a:solidFill>
              </a:rPr>
              <a:t>ЛО</a:t>
            </a:r>
            <a:r>
              <a:rPr lang="ru-RU" sz="2000" i="1" dirty="0" smtClean="0">
                <a:solidFill>
                  <a:srgbClr val="280981"/>
                </a:solidFill>
              </a:rPr>
              <a:t>; </a:t>
            </a:r>
            <a:r>
              <a:rPr lang="ru-RU" sz="2000" i="1" dirty="0" smtClean="0">
                <a:solidFill>
                  <a:srgbClr val="FF0000"/>
                </a:solidFill>
              </a:rPr>
              <a:t>ба</a:t>
            </a:r>
            <a:r>
              <a:rPr lang="ru-RU" sz="2000" i="1" dirty="0" smtClean="0">
                <a:solidFill>
                  <a:srgbClr val="280981"/>
                </a:solidFill>
              </a:rPr>
              <a:t>бочка;  Мама пришла. Я бегу, бегу, бегу. </a:t>
            </a:r>
            <a:br>
              <a:rPr lang="ru-RU" sz="2000" i="1" dirty="0" smtClean="0">
                <a:solidFill>
                  <a:srgbClr val="280981"/>
                </a:solidFill>
              </a:rPr>
            </a:br>
            <a:r>
              <a:rPr lang="ru-RU" sz="2000" i="1" dirty="0" smtClean="0">
                <a:solidFill>
                  <a:srgbClr val="280981"/>
                </a:solidFill>
              </a:rPr>
              <a:t>(На ударном слоге наклонить голову, стукнуть молоточком). </a:t>
            </a:r>
            <a:br>
              <a:rPr lang="ru-RU" sz="2000" i="1" dirty="0" smtClean="0">
                <a:solidFill>
                  <a:srgbClr val="280981"/>
                </a:solidFill>
              </a:rPr>
            </a:br>
            <a:r>
              <a:rPr lang="ru-RU" sz="2000" i="1" dirty="0" smtClean="0">
                <a:solidFill>
                  <a:srgbClr val="280981"/>
                </a:solidFill>
              </a:rPr>
              <a:t>Упражнения выполняются с отхлопываниями. </a:t>
            </a:r>
          </a:p>
          <a:p>
            <a:r>
              <a:rPr lang="ru-RU" sz="2000" i="1" dirty="0" smtClean="0">
                <a:solidFill>
                  <a:srgbClr val="280981"/>
                </a:solidFill>
              </a:rPr>
              <a:t>Можно воспроизвести ритм стихотворения, играя с мячом.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280981"/>
                </a:solidFill>
              </a:rPr>
              <a:t>       Мой весёлый звонкий мяч. </a:t>
            </a:r>
            <a:br>
              <a:rPr lang="ru-RU" sz="2000" i="1" dirty="0" smtClean="0">
                <a:solidFill>
                  <a:srgbClr val="280981"/>
                </a:solidFill>
              </a:rPr>
            </a:br>
            <a:r>
              <a:rPr lang="ru-RU" sz="2000" i="1" dirty="0" smtClean="0">
                <a:solidFill>
                  <a:srgbClr val="280981"/>
                </a:solidFill>
              </a:rPr>
              <a:t>Ты куда помчался вскачь? </a:t>
            </a:r>
            <a:br>
              <a:rPr lang="ru-RU" sz="2000" i="1" dirty="0" smtClean="0">
                <a:solidFill>
                  <a:srgbClr val="280981"/>
                </a:solidFill>
              </a:rPr>
            </a:br>
            <a:r>
              <a:rPr lang="ru-RU" sz="2000" i="1" dirty="0" smtClean="0">
                <a:solidFill>
                  <a:srgbClr val="280981"/>
                </a:solidFill>
              </a:rPr>
              <a:t>Жёлтый, красный, </a:t>
            </a:r>
            <a:r>
              <a:rPr lang="ru-RU" sz="2000" i="1" dirty="0" err="1" smtClean="0">
                <a:solidFill>
                  <a:srgbClr val="280981"/>
                </a:solidFill>
              </a:rPr>
              <a:t>голубой</a:t>
            </a:r>
            <a:r>
              <a:rPr lang="ru-RU" sz="2000" i="1" dirty="0" smtClean="0">
                <a:solidFill>
                  <a:srgbClr val="280981"/>
                </a:solidFill>
              </a:rPr>
              <a:t>, </a:t>
            </a:r>
            <a:br>
              <a:rPr lang="ru-RU" sz="2000" i="1" dirty="0" smtClean="0">
                <a:solidFill>
                  <a:srgbClr val="280981"/>
                </a:solidFill>
              </a:rPr>
            </a:br>
            <a:r>
              <a:rPr lang="ru-RU" sz="2000" i="1" dirty="0" smtClean="0">
                <a:solidFill>
                  <a:srgbClr val="280981"/>
                </a:solidFill>
              </a:rPr>
              <a:t>Не угнаться за тобой. (С. Маршак)</a:t>
            </a:r>
          </a:p>
          <a:p>
            <a:endParaRPr lang="ru-RU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192626" cy="239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Элементы логоритмики на динамических паузах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2149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0981"/>
                </a:solidFill>
              </a:rPr>
              <a:t>«Цветок» </a:t>
            </a:r>
          </a:p>
          <a:p>
            <a:pPr>
              <a:buNone/>
            </a:pPr>
            <a:r>
              <a:rPr lang="ru-RU" sz="2800" dirty="0" smtClean="0">
                <a:solidFill>
                  <a:srgbClr val="280981"/>
                </a:solidFill>
              </a:rPr>
              <a:t>Солнце поднимается - Цветочек распускается! </a:t>
            </a:r>
          </a:p>
          <a:p>
            <a:pPr>
              <a:buNone/>
            </a:pPr>
            <a:r>
              <a:rPr lang="ru-RU" sz="2800" dirty="0" smtClean="0">
                <a:solidFill>
                  <a:srgbClr val="280981"/>
                </a:solidFill>
              </a:rPr>
              <a:t>Солнышко садится - Цветочек спать ложится.</a:t>
            </a:r>
          </a:p>
          <a:p>
            <a:pPr>
              <a:buNone/>
            </a:pPr>
            <a:endParaRPr lang="ru-RU" dirty="0" smtClean="0">
              <a:solidFill>
                <a:srgbClr val="28098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AppData\Local\Microsoft\Windows\Temporary Internet Files\Content.Word\IMG_07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00372"/>
            <a:ext cx="4286280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416506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280981"/>
                </a:solidFill>
              </a:rPr>
              <a:t>«Ветер».</a:t>
            </a:r>
            <a:endParaRPr lang="ru-RU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Ветер по лесу летал –ф-ф-ф, ф-ф-</a:t>
            </a:r>
            <a:r>
              <a:rPr lang="ru-RU" dirty="0" err="1" smtClean="0">
                <a:solidFill>
                  <a:srgbClr val="280981"/>
                </a:solidFill>
              </a:rPr>
              <a:t>ф.</a:t>
            </a:r>
            <a:r>
              <a:rPr lang="ru-RU" i="1" dirty="0" err="1" smtClean="0">
                <a:solidFill>
                  <a:srgbClr val="280981"/>
                </a:solidFill>
              </a:rPr>
              <a:t>Качать</a:t>
            </a:r>
            <a:r>
              <a:rPr lang="ru-RU" i="1" dirty="0" smtClean="0">
                <a:solidFill>
                  <a:srgbClr val="280981"/>
                </a:solidFill>
              </a:rPr>
              <a:t> поднятыми вверх руками.</a:t>
            </a:r>
            <a:endParaRPr lang="ru-RU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И с деревьями играл </a:t>
            </a:r>
            <a:r>
              <a:rPr lang="ru-RU" dirty="0">
                <a:solidFill>
                  <a:srgbClr val="280981"/>
                </a:solidFill>
              </a:rPr>
              <a:t>-</a:t>
            </a:r>
            <a:r>
              <a:rPr lang="ru-RU" dirty="0" smtClean="0">
                <a:solidFill>
                  <a:srgbClr val="280981"/>
                </a:solidFill>
              </a:rPr>
              <a:t> ф-ф-ф, ф-ф-ф.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Ветви сильно раскачались </a:t>
            </a:r>
            <a:r>
              <a:rPr lang="ru-RU" dirty="0">
                <a:solidFill>
                  <a:srgbClr val="280981"/>
                </a:solidFill>
              </a:rPr>
              <a:t>-</a:t>
            </a:r>
            <a:r>
              <a:rPr lang="ru-RU" dirty="0" smtClean="0">
                <a:solidFill>
                  <a:srgbClr val="280981"/>
                </a:solidFill>
              </a:rPr>
              <a:t> ух, ух!           </a:t>
            </a:r>
            <a:r>
              <a:rPr lang="ru-RU" i="1" dirty="0" smtClean="0">
                <a:solidFill>
                  <a:srgbClr val="280981"/>
                </a:solidFill>
              </a:rPr>
              <a:t>Сильно качать руками.</a:t>
            </a:r>
            <a:endParaRPr lang="ru-RU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И листочки испугались – ш… ш…                    </a:t>
            </a:r>
            <a:r>
              <a:rPr lang="ru-RU" i="1" dirty="0" smtClean="0">
                <a:solidFill>
                  <a:srgbClr val="280981"/>
                </a:solidFill>
              </a:rPr>
              <a:t>Взмахивать кистями рук.</a:t>
            </a:r>
            <a:endParaRPr lang="ru-RU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Задрожали, задрожали –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         ш-ш-ш, ш-ш-ш.                     </a:t>
            </a:r>
            <a:r>
              <a:rPr lang="ru-RU" i="1" dirty="0" smtClean="0">
                <a:solidFill>
                  <a:srgbClr val="280981"/>
                </a:solidFill>
              </a:rPr>
              <a:t>Быстро взмахивать кистями рук.</a:t>
            </a:r>
            <a:endParaRPr lang="ru-RU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80981"/>
                </a:solidFill>
              </a:rPr>
              <a:t>Оторвались и упали – ах!              </a:t>
            </a:r>
            <a:r>
              <a:rPr lang="ru-RU" i="1" dirty="0" smtClean="0">
                <a:solidFill>
                  <a:srgbClr val="280981"/>
                </a:solidFill>
              </a:rPr>
              <a:t>Плавно опускать руки.        </a:t>
            </a:r>
            <a:endParaRPr lang="ru-RU" dirty="0" smtClean="0">
              <a:solidFill>
                <a:srgbClr val="28098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Пальчиковые игры -песенки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280981"/>
                </a:solidFill>
              </a:rPr>
              <a:t>«Овощная песенка»</a:t>
            </a:r>
            <a:endParaRPr lang="ru-RU" sz="1300" i="1" dirty="0">
              <a:solidFill>
                <a:srgbClr val="280981"/>
              </a:solidFill>
            </a:endParaRPr>
          </a:p>
        </p:txBody>
      </p:sp>
      <p:pic>
        <p:nvPicPr>
          <p:cNvPr id="4" name="Содержимое 3" descr="C:\Users\User\AppData\Local\Microsoft\Windows\Temporary Internet Files\Content.Word\IMG_07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2880320" cy="2079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2879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Упражнения на координацию речи с движением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280981"/>
                </a:solidFill>
              </a:rPr>
              <a:t>1. «Щетки»</a:t>
            </a:r>
            <a:endParaRPr lang="ru-RU" sz="2400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80981"/>
                </a:solidFill>
              </a:rPr>
              <a:t>Этой щеткой чищу зубы. (имитация чистки зубов)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280981"/>
                </a:solidFill>
              </a:rPr>
              <a:t>Этой щеткой башмаки. (Наклоны вниз)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280981"/>
                </a:solidFill>
              </a:rPr>
              <a:t> Этой щеткой свои </a:t>
            </a:r>
            <a:r>
              <a:rPr lang="ru-RU" sz="2400" dirty="0">
                <a:solidFill>
                  <a:srgbClr val="280981"/>
                </a:solidFill>
              </a:rPr>
              <a:t>брюки</a:t>
            </a:r>
            <a:r>
              <a:rPr lang="ru-RU" sz="2400" dirty="0" smtClean="0">
                <a:solidFill>
                  <a:srgbClr val="28098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280981"/>
                </a:solidFill>
              </a:rPr>
              <a:t> </a:t>
            </a:r>
            <a:r>
              <a:rPr lang="ru-RU" sz="2400" dirty="0">
                <a:solidFill>
                  <a:srgbClr val="280981"/>
                </a:solidFill>
              </a:rPr>
              <a:t>Эти щётки все нужны</a:t>
            </a:r>
            <a:r>
              <a:rPr lang="ru-RU" sz="2400" dirty="0" smtClean="0">
                <a:solidFill>
                  <a:srgbClr val="280981"/>
                </a:solidFill>
              </a:rPr>
              <a:t>.(Наклоны в стороны)</a:t>
            </a:r>
          </a:p>
          <a:p>
            <a:pPr marL="0" indent="0">
              <a:buNone/>
            </a:pPr>
            <a:endParaRPr lang="ru-RU" sz="2400" dirty="0" smtClean="0">
              <a:solidFill>
                <a:srgbClr val="28098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80981"/>
                </a:solidFill>
              </a:rPr>
              <a:t>2. </a:t>
            </a:r>
            <a:r>
              <a:rPr lang="ru-RU" sz="2400" b="1" dirty="0" smtClean="0">
                <a:solidFill>
                  <a:srgbClr val="280981"/>
                </a:solidFill>
              </a:rPr>
              <a:t>«Ваза»</a:t>
            </a:r>
          </a:p>
          <a:p>
            <a:r>
              <a:rPr lang="ru-RU" sz="2400" dirty="0" smtClean="0">
                <a:solidFill>
                  <a:srgbClr val="280981"/>
                </a:solidFill>
              </a:rPr>
              <a:t>Можно сорок тысяч раз уронить железный таз.</a:t>
            </a:r>
          </a:p>
          <a:p>
            <a:pPr>
              <a:buNone/>
            </a:pPr>
            <a:r>
              <a:rPr lang="ru-RU" sz="2400" dirty="0" smtClean="0">
                <a:solidFill>
                  <a:srgbClr val="280981"/>
                </a:solidFill>
              </a:rPr>
              <a:t>      А фарфоровую вазу уронить нельзя ни разу.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При использовании элементов логоритмики необходимо учитывать следующие рекомендации</a:t>
            </a:r>
            <a:r>
              <a:rPr lang="ru-RU" sz="3100" dirty="0" smtClean="0"/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6002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280981"/>
                </a:solidFill>
              </a:rPr>
              <a:t>равномерно распределять вдох и выдох; </a:t>
            </a:r>
            <a:br>
              <a:rPr lang="ru-RU" sz="2400" i="1" dirty="0" smtClean="0">
                <a:solidFill>
                  <a:srgbClr val="280981"/>
                </a:solidFill>
              </a:rPr>
            </a:br>
            <a:endParaRPr lang="ru-RU" sz="2400" i="1" dirty="0" smtClean="0">
              <a:solidFill>
                <a:srgbClr val="28098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280981"/>
                </a:solidFill>
              </a:rPr>
              <a:t>выполнять упражнения с чёткой артикуляцией; </a:t>
            </a:r>
            <a:br>
              <a:rPr lang="ru-RU" sz="2400" i="1" dirty="0" smtClean="0">
                <a:solidFill>
                  <a:srgbClr val="280981"/>
                </a:solidFill>
              </a:rPr>
            </a:br>
            <a:endParaRPr lang="ru-RU" sz="2400" i="1" dirty="0" smtClean="0">
              <a:solidFill>
                <a:srgbClr val="28098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280981"/>
                </a:solidFill>
              </a:rPr>
              <a:t>соблюдать умеренный и медленный темп; </a:t>
            </a:r>
            <a:br>
              <a:rPr lang="ru-RU" sz="2400" i="1" dirty="0" smtClean="0">
                <a:solidFill>
                  <a:srgbClr val="280981"/>
                </a:solidFill>
              </a:rPr>
            </a:br>
            <a:endParaRPr lang="ru-RU" sz="2400" i="1" dirty="0" smtClean="0">
              <a:solidFill>
                <a:srgbClr val="28098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280981"/>
                </a:solidFill>
              </a:rPr>
              <a:t>синхронизировать произношение и движение; </a:t>
            </a:r>
            <a:br>
              <a:rPr lang="ru-RU" sz="2400" i="1" dirty="0" smtClean="0">
                <a:solidFill>
                  <a:srgbClr val="280981"/>
                </a:solidFill>
              </a:rPr>
            </a:br>
            <a:endParaRPr lang="ru-RU" sz="2400" i="1" dirty="0" smtClean="0">
              <a:solidFill>
                <a:srgbClr val="28098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280981"/>
                </a:solidFill>
              </a:rPr>
              <a:t>упражнения сочетать со словесным объяснением; </a:t>
            </a:r>
            <a:br>
              <a:rPr lang="ru-RU" sz="2400" i="1" dirty="0" smtClean="0">
                <a:solidFill>
                  <a:srgbClr val="280981"/>
                </a:solidFill>
              </a:rPr>
            </a:br>
            <a:r>
              <a:rPr lang="ru-RU" sz="2400" i="1" dirty="0" smtClean="0">
                <a:solidFill>
                  <a:srgbClr val="280981"/>
                </a:solidFill>
              </a:rPr>
              <a:t>материал подавать наглядно поэтапно. </a:t>
            </a:r>
            <a:endParaRPr lang="ru-RU" sz="2400" i="1" dirty="0"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rgbClr val="280981"/>
                </a:solidFill>
              </a:rPr>
              <a:t>Все упражнения проводятся по подражанию. Речевой материал предварительно не выучивается. И при неоднократном повторении дети запоминают стихотворения и движения. В зависимости от  лексической темы, выбранной для изучения, подбираются соответствующие  упражнения. 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Таким образом, использование логоритмических упражнений помогают целенаправленно воздействовать на развитие речи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Желаю вам удачи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и творческих успехов,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уважаемые коллеги!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671">
            <a:off x="296929" y="5031315"/>
            <a:ext cx="1035472" cy="989305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ound2DiagRect">
            <a:avLst>
              <a:gd name="adj1" fmla="val 25834"/>
              <a:gd name="adj2" fmla="val 0"/>
            </a:avLst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>
                  <a:solidFill>
                    <a:srgbClr val="782A12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Логоритмика</a:t>
            </a:r>
            <a:endParaRPr lang="ru-RU" b="1" dirty="0">
              <a:ln>
                <a:solidFill>
                  <a:srgbClr val="782A12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671">
            <a:off x="8174097" y="431803"/>
            <a:ext cx="851107" cy="81316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ound2DiagRect">
            <a:avLst>
              <a:gd name="adj1" fmla="val 12879"/>
              <a:gd name="adj2" fmla="val 0"/>
            </a:avLst>
          </a:prstGeom>
          <a:solidFill>
            <a:schemeClr val="lt1">
              <a:alpha val="1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280981"/>
                </a:solidFill>
              </a:rPr>
              <a:t>Логопедическая ритмика </a:t>
            </a:r>
            <a:r>
              <a:rPr lang="ru-RU" i="1" dirty="0" smtClean="0">
                <a:solidFill>
                  <a:srgbClr val="280981"/>
                </a:solidFill>
              </a:rPr>
              <a:t>-это упражнения на координацию слова с движением. </a:t>
            </a:r>
          </a:p>
          <a:p>
            <a:r>
              <a:rPr lang="ru-RU" b="1" i="1" dirty="0" smtClean="0">
                <a:solidFill>
                  <a:srgbClr val="280981"/>
                </a:solidFill>
              </a:rPr>
              <a:t>Логопедическая ритмика </a:t>
            </a:r>
            <a:r>
              <a:rPr lang="ru-RU" i="1" dirty="0" smtClean="0">
                <a:solidFill>
                  <a:srgbClr val="280981"/>
                </a:solidFill>
              </a:rPr>
              <a:t>– это вид активной терапии движениями. Она основана на взаимосвязи слова, музыки и движения.</a:t>
            </a:r>
          </a:p>
          <a:p>
            <a:pPr>
              <a:buBlip>
                <a:blip r:embed="rId2"/>
              </a:buBlip>
            </a:pPr>
            <a:r>
              <a:rPr lang="ru-RU" i="1" dirty="0" smtClean="0">
                <a:solidFill>
                  <a:srgbClr val="280981"/>
                </a:solidFill>
              </a:rPr>
              <a:t>Она связывает воедино слово (звук), музыку и движения.</a:t>
            </a:r>
            <a:endParaRPr lang="ru-RU" i="1" dirty="0">
              <a:ln>
                <a:solidFill>
                  <a:srgbClr val="584300"/>
                </a:solidFill>
              </a:ln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  <a:prstGeom prst="round2Diag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800000"/>
                </a:solidFill>
              </a:rPr>
              <a:t>Цель</a:t>
            </a:r>
            <a:r>
              <a:rPr lang="ru-RU" sz="2000" b="1" i="1" dirty="0" smtClean="0">
                <a:solidFill>
                  <a:srgbClr val="280981"/>
                </a:solidFill>
              </a:rPr>
              <a:t> </a:t>
            </a:r>
            <a:r>
              <a:rPr lang="ru-RU" sz="2000" i="1" dirty="0" smtClean="0">
                <a:solidFill>
                  <a:srgbClr val="280981"/>
                </a:solidFill>
              </a:rPr>
              <a:t>- </a:t>
            </a:r>
            <a:r>
              <a:rPr lang="ru-RU" sz="2700" i="1" dirty="0" smtClean="0">
                <a:solidFill>
                  <a:srgbClr val="280981"/>
                </a:solidFill>
              </a:rPr>
              <a:t>логоритмических занятий - преодоление речевого, моторного, двигательного, фонематического нарушения путем развития, воспитания и коррекции двигательной сферы в сочетании со словом и музыкой или </a:t>
            </a:r>
            <a:r>
              <a:rPr lang="ru-RU" sz="2700" dirty="0" smtClean="0"/>
              <a:t> </a:t>
            </a:r>
            <a:r>
              <a:rPr lang="ru-RU" sz="2700" i="1" dirty="0" smtClean="0">
                <a:solidFill>
                  <a:srgbClr val="280981"/>
                </a:solidFill>
              </a:rPr>
              <a:t> развитие речи, посредством движения.</a:t>
            </a:r>
            <a:r>
              <a:rPr lang="ru-RU" sz="2700" dirty="0" smtClean="0"/>
              <a:t> </a:t>
            </a:r>
            <a:endParaRPr lang="ru-RU" sz="2700" b="1" i="1" dirty="0">
              <a:ln>
                <a:solidFill>
                  <a:srgbClr val="782A12"/>
                </a:solidFill>
              </a:ln>
              <a:solidFill>
                <a:srgbClr val="2809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429684" cy="4286280"/>
          </a:xfrm>
          <a:prstGeom prst="round2DiagRect">
            <a:avLst>
              <a:gd name="adj1" fmla="val 12037"/>
              <a:gd name="adj2" fmla="val 0"/>
            </a:avLst>
          </a:prstGeom>
          <a:solidFill>
            <a:schemeClr val="lt1">
              <a:alpha val="3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80000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280981"/>
                </a:solidFill>
              </a:rPr>
              <a:t> </a:t>
            </a:r>
            <a:r>
              <a:rPr lang="ru-RU" i="1" dirty="0" smtClean="0">
                <a:solidFill>
                  <a:srgbClr val="280981"/>
                </a:solidFill>
              </a:rPr>
              <a:t>развитие общей, мелкой и артикуляционной моторики с помощью логоритмических  игр, пальчиковой, артикуляционной гимнастики, логопедических  </a:t>
            </a:r>
            <a:r>
              <a:rPr lang="ru-RU" i="1" dirty="0" err="1" smtClean="0">
                <a:solidFill>
                  <a:srgbClr val="280981"/>
                </a:solidFill>
              </a:rPr>
              <a:t>попевок</a:t>
            </a:r>
            <a:r>
              <a:rPr lang="ru-RU" i="1" dirty="0" smtClean="0">
                <a:solidFill>
                  <a:srgbClr val="280981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коррекция и совершенствование звуковой стороны речи;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 выработка четких координированных движений во взаимосвязи с речью;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 развитие фонематического слуха, просодических компонентов речи (высота, сила, тембр голоса).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преодоление нарушений слоговой структуры; </a:t>
            </a:r>
          </a:p>
          <a:p>
            <a:r>
              <a:rPr lang="ru-RU" i="1" dirty="0" smtClean="0">
                <a:solidFill>
                  <a:srgbClr val="280981"/>
                </a:solidFill>
              </a:rPr>
              <a:t>формирование правильного дыхания (умение делать глубокий вдох и длительный выдох).</a:t>
            </a:r>
            <a:endParaRPr lang="ru-RU" i="1" dirty="0">
              <a:ln>
                <a:solidFill>
                  <a:srgbClr val="782A12"/>
                </a:solidFill>
              </a:ln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73183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</a:rPr>
              <a:t>Направления работы:</a:t>
            </a:r>
            <a:br>
              <a:rPr lang="ru-RU" sz="3200" b="1" i="1" dirty="0" smtClean="0">
                <a:solidFill>
                  <a:srgbClr val="800000"/>
                </a:solidFill>
              </a:rPr>
            </a:b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286676" cy="50641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280981"/>
                </a:solidFill>
              </a:rPr>
              <a:t>•  </a:t>
            </a:r>
            <a:r>
              <a:rPr lang="ru-RU" i="1" dirty="0" smtClean="0">
                <a:solidFill>
                  <a:srgbClr val="280981"/>
                </a:solidFill>
              </a:rPr>
              <a:t>развитие неречевых процессов: слухового внимания и памяти, пространственных представлений, мелкой и общей моторики, координации движений, мимики, развитие произвольного внимания.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•  коррекция речевых нарушений: развитие правильного дыхания, формирование фонематического слуха, коррекция   звукопроизношения, грамматики и связной речи.</a:t>
            </a:r>
          </a:p>
          <a:p>
            <a:pPr>
              <a:buNone/>
            </a:pPr>
            <a:r>
              <a:rPr lang="ru-RU" i="1" dirty="0" smtClean="0">
                <a:solidFill>
                  <a:srgbClr val="280981"/>
                </a:solidFill>
              </a:rPr>
              <a:t>      </a:t>
            </a:r>
            <a:r>
              <a:rPr lang="ru-RU" b="1" i="1" dirty="0" smtClean="0">
                <a:solidFill>
                  <a:srgbClr val="280981"/>
                </a:solidFill>
              </a:rPr>
              <a:t>К методическим приемам относятся</a:t>
            </a:r>
            <a:r>
              <a:rPr lang="ru-RU" i="1" dirty="0" smtClean="0">
                <a:solidFill>
                  <a:srgbClr val="280981"/>
                </a:solidFill>
              </a:rPr>
              <a:t>: показ  упражнений, совместное выполнение движений, словесная инструкция, пояснение с конкретным показом движения.</a:t>
            </a:r>
          </a:p>
          <a:p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4" name="Содержимое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671">
            <a:off x="118797" y="2336804"/>
            <a:ext cx="851107" cy="813160"/>
          </a:xfrm>
          <a:prstGeom prst="rect">
            <a:avLst/>
          </a:prstGeom>
        </p:spPr>
      </p:pic>
      <p:pic>
        <p:nvPicPr>
          <p:cNvPr id="5" name="Содержимое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671">
            <a:off x="7807301" y="384840"/>
            <a:ext cx="1160663" cy="118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280981"/>
                </a:solidFill>
              </a:rPr>
              <a:t/>
            </a:r>
            <a:br>
              <a:rPr lang="ru-RU" sz="2400" i="1" dirty="0" smtClean="0">
                <a:solidFill>
                  <a:srgbClr val="280981"/>
                </a:solidFill>
              </a:rPr>
            </a:br>
            <a:r>
              <a:rPr lang="ru-RU" sz="2400" i="1" dirty="0" smtClean="0">
                <a:solidFill>
                  <a:srgbClr val="280981"/>
                </a:solidFill>
              </a:rPr>
              <a:t/>
            </a:r>
            <a:br>
              <a:rPr lang="ru-RU" sz="2400" i="1" dirty="0" smtClean="0">
                <a:solidFill>
                  <a:srgbClr val="280981"/>
                </a:solidFill>
              </a:rPr>
            </a:br>
            <a:r>
              <a:rPr lang="ru-RU" sz="2400" i="1" dirty="0" smtClean="0">
                <a:solidFill>
                  <a:srgbClr val="280981"/>
                </a:solidFill>
              </a:rPr>
              <a:t>В своей логопедической практике я использую упражнения на координацию речи с движением с музыкальным сопровождением и без него, а так же с наглядными опорами и без них. </a:t>
            </a:r>
            <a:endParaRPr lang="ru-RU" sz="2400" i="1" dirty="0">
              <a:solidFill>
                <a:srgbClr val="280981"/>
              </a:solidFill>
            </a:endParaRPr>
          </a:p>
        </p:txBody>
      </p:sp>
      <p:pic>
        <p:nvPicPr>
          <p:cNvPr id="1027" name="Picture 3" descr="C:\Users\1234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3490332" cy="262053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Коррекция звукопроизношения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21497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b="1" i="1" dirty="0" smtClean="0">
                <a:solidFill>
                  <a:srgbClr val="280981"/>
                </a:solidFill>
              </a:rPr>
              <a:t>Упражнения на развитие дыхания </a:t>
            </a:r>
            <a:endParaRPr lang="ru-RU" sz="2600" i="1" dirty="0" smtClean="0">
              <a:solidFill>
                <a:srgbClr val="280981"/>
              </a:solidFill>
            </a:endParaRPr>
          </a:p>
          <a:p>
            <a:endParaRPr lang="ru-RU" sz="2000" i="1" dirty="0" smtClean="0"/>
          </a:p>
          <a:p>
            <a:r>
              <a:rPr lang="ru-RU" sz="2300" b="1" i="1" dirty="0" smtClean="0">
                <a:solidFill>
                  <a:srgbClr val="280981"/>
                </a:solidFill>
              </a:rPr>
              <a:t>"Мой воздушный шарик"</a:t>
            </a:r>
            <a:endParaRPr lang="ru-RU" sz="2300" i="1" dirty="0" smtClean="0">
              <a:solidFill>
                <a:srgbClr val="280981"/>
              </a:solidFill>
            </a:endParaRPr>
          </a:p>
          <a:p>
            <a:r>
              <a:rPr lang="ru-RU" sz="2300" b="1" i="1" dirty="0" smtClean="0">
                <a:solidFill>
                  <a:srgbClr val="280981"/>
                </a:solidFill>
              </a:rPr>
              <a:t>Цель:</a:t>
            </a:r>
            <a:r>
              <a:rPr lang="ru-RU" sz="2300" i="1" dirty="0" smtClean="0">
                <a:solidFill>
                  <a:srgbClr val="280981"/>
                </a:solidFill>
              </a:rPr>
              <a:t> выработать более глубокий вдох, сильный длительный выдох; активизировать мышцы губ.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b="1" i="1" dirty="0" smtClean="0">
                <a:solidFill>
                  <a:srgbClr val="280981"/>
                </a:solidFill>
              </a:rPr>
              <a:t>Оборудование:</a:t>
            </a:r>
            <a:r>
              <a:rPr lang="ru-RU" sz="2300" i="1" dirty="0" smtClean="0">
                <a:solidFill>
                  <a:srgbClr val="280981"/>
                </a:solidFill>
              </a:rPr>
              <a:t> воздушные шары.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Дети должны надуть воздушные шары, набирая воздух через нос и медленно выдыхая его через рот.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endParaRPr lang="ru-RU" sz="2300" i="1" dirty="0" smtClean="0">
              <a:solidFill>
                <a:srgbClr val="280981"/>
              </a:solidFill>
            </a:endParaRPr>
          </a:p>
          <a:p>
            <a:r>
              <a:rPr lang="ru-RU" sz="2300" i="1" dirty="0" smtClean="0">
                <a:solidFill>
                  <a:srgbClr val="280981"/>
                </a:solidFill>
              </a:rPr>
              <a:t>Педагог сопровождает действия детей проговариванием или </a:t>
            </a:r>
            <a:r>
              <a:rPr lang="ru-RU" sz="2300" i="1" dirty="0" err="1" smtClean="0">
                <a:solidFill>
                  <a:srgbClr val="280981"/>
                </a:solidFill>
              </a:rPr>
              <a:t>пропеванием</a:t>
            </a:r>
            <a:r>
              <a:rPr lang="ru-RU" sz="2300" i="1" dirty="0" smtClean="0">
                <a:solidFill>
                  <a:srgbClr val="280981"/>
                </a:solidFill>
              </a:rPr>
              <a:t>:</a:t>
            </a:r>
          </a:p>
          <a:p>
            <a:r>
              <a:rPr lang="ru-RU" sz="2300" i="1" dirty="0" smtClean="0">
                <a:solidFill>
                  <a:srgbClr val="280981"/>
                </a:solidFill>
              </a:rPr>
              <a:t>Вариант 1.</a:t>
            </a:r>
          </a:p>
          <a:p>
            <a:r>
              <a:rPr lang="ru-RU" sz="2300" i="1" dirty="0" smtClean="0">
                <a:solidFill>
                  <a:srgbClr val="280981"/>
                </a:solidFill>
              </a:rPr>
              <a:t>Мой воздушный шарик, раз, два, три.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Легкий, как комарик, посмотри.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Носом я вдыхаю, не спешу,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За своим дыханием слежу.</a:t>
            </a:r>
          </a:p>
          <a:p>
            <a:endParaRPr lang="ru-RU" sz="2300" i="1" dirty="0" smtClean="0">
              <a:solidFill>
                <a:srgbClr val="280981"/>
              </a:solidFill>
            </a:endParaRPr>
          </a:p>
          <a:p>
            <a:r>
              <a:rPr lang="ru-RU" sz="2300" i="1" dirty="0" smtClean="0">
                <a:solidFill>
                  <a:srgbClr val="280981"/>
                </a:solidFill>
              </a:rPr>
              <a:t>Вариант 2.</a:t>
            </a:r>
          </a:p>
          <a:p>
            <a:r>
              <a:rPr lang="ru-RU" sz="2300" i="1" dirty="0" smtClean="0">
                <a:solidFill>
                  <a:srgbClr val="280981"/>
                </a:solidFill>
              </a:rPr>
              <a:t>Каждый день я в шарик дую,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Над дыханием колдую.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Шарик я надуть стремлюсь</a:t>
            </a:r>
            <a:br>
              <a:rPr lang="ru-RU" sz="2300" i="1" dirty="0" smtClean="0">
                <a:solidFill>
                  <a:srgbClr val="280981"/>
                </a:solidFill>
              </a:rPr>
            </a:br>
            <a:r>
              <a:rPr lang="ru-RU" sz="2300" i="1" dirty="0" smtClean="0">
                <a:solidFill>
                  <a:srgbClr val="280981"/>
                </a:solidFill>
              </a:rPr>
              <a:t>И сильнее становлюсь.</a:t>
            </a:r>
          </a:p>
          <a:p>
            <a:endParaRPr lang="ru-RU" sz="2000" dirty="0">
              <a:solidFill>
                <a:srgbClr val="280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43966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</a:t>
            </a:r>
            <a:r>
              <a:rPr lang="ru-RU" sz="3100" b="1" i="1" dirty="0" smtClean="0">
                <a:solidFill>
                  <a:srgbClr val="280981"/>
                </a:solidFill>
              </a:rPr>
              <a:t>Задачи</a:t>
            </a:r>
            <a:r>
              <a:rPr lang="ru-RU" sz="3100" i="1" dirty="0" smtClean="0">
                <a:solidFill>
                  <a:srgbClr val="280981"/>
                </a:solidFill>
              </a:rPr>
              <a:t>: согласовывать движения с музыкой, меняя их в зависимости от смены характера музыки дети(стоят, гуляют, пляшут, поднимают руки и др.); слушают, узнают знакомую музыку и двигаются в характере этой музыки.</a:t>
            </a:r>
            <a:br>
              <a:rPr lang="ru-RU" sz="3100" i="1" dirty="0" smtClean="0">
                <a:solidFill>
                  <a:srgbClr val="280981"/>
                </a:solidFill>
              </a:rPr>
            </a:br>
            <a:endParaRPr lang="ru-RU" i="1" dirty="0">
              <a:solidFill>
                <a:srgbClr val="28098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072362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Игры для развития слухового внимания</a:t>
            </a:r>
            <a:endParaRPr lang="ru-RU" dirty="0"/>
          </a:p>
        </p:txBody>
      </p:sp>
      <p:pic>
        <p:nvPicPr>
          <p:cNvPr id="2050" name="Picture 2" descr="C:\Users\1234\Desktop\И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2730500" cy="200501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>
                <a:solidFill>
                  <a:srgbClr val="FF0000"/>
                </a:solidFill>
              </a:rPr>
              <a:t>Игра на развитие фонематического восприятия.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115328" cy="4911741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280981"/>
                </a:solidFill>
              </a:rPr>
              <a:t>Дети (шмели и жуки) под спокойную мелодию идут по кругу, затем мелодия меняется и «насекомые» летят на полянку. По сигналу педагога «шмели» ложатся на спины и быстро машут лапками, а «жуки» продолжают летать вокруг лежащих шмелей, затем они меняются местами. Смена команд повторяется несколько раз. Под возобновляющуюся музыку </a:t>
            </a:r>
            <a:r>
              <a:rPr lang="ru-RU" sz="2000" b="1" i="1" dirty="0" smtClean="0">
                <a:solidFill>
                  <a:srgbClr val="280981"/>
                </a:solidFill>
              </a:rPr>
              <a:t>«насекомые» </a:t>
            </a:r>
            <a:r>
              <a:rPr lang="ru-RU" sz="2000" i="1" dirty="0" smtClean="0">
                <a:solidFill>
                  <a:srgbClr val="280981"/>
                </a:solidFill>
              </a:rPr>
              <a:t>улетают с полянки.</a:t>
            </a:r>
          </a:p>
          <a:p>
            <a:endParaRPr lang="ru-RU" dirty="0"/>
          </a:p>
        </p:txBody>
      </p:sp>
      <p:pic>
        <p:nvPicPr>
          <p:cNvPr id="3074" name="Picture 2" descr="C:\Users\1234\Desktop\Рисунок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714752"/>
            <a:ext cx="2663825" cy="204787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1335</Words>
  <Application>Microsoft Office PowerPoint</Application>
  <PresentationFormat>Экран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«Логоритмика как средство преодоления речевых нарушений дошкольников»</vt:lpstr>
      <vt:lpstr>Логоритмика</vt:lpstr>
      <vt:lpstr>Логоритмика</vt:lpstr>
      <vt:lpstr>Цель - логоритмических занятий - преодоление речевого, моторного, двигательного, фонематического нарушения путем развития, воспитания и коррекции двигательной сферы в сочетании со словом и музыкой или   развитие речи, посредством движения. </vt:lpstr>
      <vt:lpstr>Направления работы: </vt:lpstr>
      <vt:lpstr>  В своей логопедической практике я использую упражнения на координацию речи с движением с музыкальным сопровождением и без него, а так же с наглядными опорами и без них. </vt:lpstr>
      <vt:lpstr>Коррекция звукопроизношения</vt:lpstr>
      <vt:lpstr>              Задачи: согласовывать движения с музыкой, меняя их в зависимости от смены характера музыки дети(стоят, гуляют, пляшут, поднимают руки и др.); слушают, узнают знакомую музыку и двигаются в характере этой музыки. </vt:lpstr>
      <vt:lpstr> Игра на развитие фонематического восприятия. </vt:lpstr>
      <vt:lpstr>Упражнения по развитию силы голоса </vt:lpstr>
      <vt:lpstr>Артикуляционная гимнастика  с  использованием музыкального сопровождения</vt:lpstr>
      <vt:lpstr>Автоматизация звуков  Те или иные задания подбираются в зависимости от речевого дефекта. </vt:lpstr>
      <vt:lpstr>   </vt:lpstr>
      <vt:lpstr>Слайд 14</vt:lpstr>
      <vt:lpstr>Слайд 15</vt:lpstr>
      <vt:lpstr>Слайд 16</vt:lpstr>
      <vt:lpstr>Слайд 17</vt:lpstr>
      <vt:lpstr>Работа по преодолению  нарушений слоговой структуры.</vt:lpstr>
      <vt:lpstr>Коррекционный этап ведётся с включением речевого анализатора, также слухового, зрительного и тактильного.  Предлагаются следующие задания: </vt:lpstr>
      <vt:lpstr>Слайд 20</vt:lpstr>
      <vt:lpstr>Слайд 21</vt:lpstr>
      <vt:lpstr>Работа над ударением</vt:lpstr>
      <vt:lpstr>Элементы логоритмики на динамических паузах</vt:lpstr>
      <vt:lpstr>Слайд 24</vt:lpstr>
      <vt:lpstr>Пальчиковые игры -песенки «Овощная песенка»</vt:lpstr>
      <vt:lpstr>Слайд 26</vt:lpstr>
      <vt:lpstr>   При использовании элементов логоритмики необходимо учитывать следующие рекомендации:   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1234</cp:lastModifiedBy>
  <cp:revision>119</cp:revision>
  <dcterms:created xsi:type="dcterms:W3CDTF">2014-07-30T08:55:05Z</dcterms:created>
  <dcterms:modified xsi:type="dcterms:W3CDTF">2015-07-03T14:19:08Z</dcterms:modified>
</cp:coreProperties>
</file>