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265" r:id="rId3"/>
    <p:sldId id="283" r:id="rId4"/>
    <p:sldId id="258" r:id="rId5"/>
    <p:sldId id="261" r:id="rId6"/>
    <p:sldId id="262" r:id="rId7"/>
    <p:sldId id="280" r:id="rId8"/>
    <p:sldId id="284" r:id="rId9"/>
    <p:sldId id="285" r:id="rId10"/>
    <p:sldId id="286" r:id="rId11"/>
    <p:sldId id="257" r:id="rId12"/>
    <p:sldId id="293" r:id="rId13"/>
    <p:sldId id="307" r:id="rId14"/>
    <p:sldId id="294" r:id="rId15"/>
    <p:sldId id="295" r:id="rId16"/>
    <p:sldId id="290" r:id="rId17"/>
    <p:sldId id="291" r:id="rId18"/>
    <p:sldId id="298" r:id="rId19"/>
    <p:sldId id="297" r:id="rId20"/>
    <p:sldId id="26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0066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AD1C-4042-4859-9ADE-49CEE2EBC791}" type="datetimeFigureOut">
              <a:rPr lang="ru-RU" smtClean="0"/>
              <a:pPr/>
              <a:t>30.05.2015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350E-5347-4E24-9199-BE135199B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AD1C-4042-4859-9ADE-49CEE2EBC791}" type="datetimeFigureOut">
              <a:rPr lang="ru-RU" smtClean="0"/>
              <a:pPr/>
              <a:t>30.05.2015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350E-5347-4E24-9199-BE135199B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AD1C-4042-4859-9ADE-49CEE2EBC791}" type="datetimeFigureOut">
              <a:rPr lang="ru-RU" smtClean="0"/>
              <a:pPr/>
              <a:t>30.05.2015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350E-5347-4E24-9199-BE135199B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AD1C-4042-4859-9ADE-49CEE2EBC791}" type="datetimeFigureOut">
              <a:rPr lang="ru-RU" smtClean="0"/>
              <a:pPr/>
              <a:t>30.05.2015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350E-5347-4E24-9199-BE135199B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AD1C-4042-4859-9ADE-49CEE2EBC791}" type="datetimeFigureOut">
              <a:rPr lang="ru-RU" smtClean="0"/>
              <a:pPr/>
              <a:t>30.05.2015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350E-5347-4E24-9199-BE135199B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AD1C-4042-4859-9ADE-49CEE2EBC791}" type="datetimeFigureOut">
              <a:rPr lang="ru-RU" smtClean="0"/>
              <a:pPr/>
              <a:t>30.05.2015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350E-5347-4E24-9199-BE135199B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AD1C-4042-4859-9ADE-49CEE2EBC791}" type="datetimeFigureOut">
              <a:rPr lang="ru-RU" smtClean="0"/>
              <a:pPr/>
              <a:t>30.05.2015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350E-5347-4E24-9199-BE135199B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AD1C-4042-4859-9ADE-49CEE2EBC791}" type="datetimeFigureOut">
              <a:rPr lang="ru-RU" smtClean="0"/>
              <a:pPr/>
              <a:t>30.05.2015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350E-5347-4E24-9199-BE135199B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AD1C-4042-4859-9ADE-49CEE2EBC791}" type="datetimeFigureOut">
              <a:rPr lang="ru-RU" smtClean="0"/>
              <a:pPr/>
              <a:t>30.05.2015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350E-5347-4E24-9199-BE135199B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AD1C-4042-4859-9ADE-49CEE2EBC791}" type="datetimeFigureOut">
              <a:rPr lang="ru-RU" smtClean="0"/>
              <a:pPr/>
              <a:t>30.05.2015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350E-5347-4E24-9199-BE135199B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FAD1C-4042-4859-9ADE-49CEE2EBC791}" type="datetimeFigureOut">
              <a:rPr lang="ru-RU" smtClean="0"/>
              <a:pPr/>
              <a:t>30.05.2015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350E-5347-4E24-9199-BE135199B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FAD1C-4042-4859-9ADE-49CEE2EBC791}" type="datetimeFigureOut">
              <a:rPr lang="ru-RU" smtClean="0"/>
              <a:pPr/>
              <a:t>30.05.2015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1350E-5347-4E24-9199-BE135199B9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gi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7544" y="620688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2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    </a:t>
            </a:r>
            <a:r>
              <a:rPr lang="ru-RU" sz="24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    </a:t>
            </a:r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Тема</a:t>
            </a:r>
            <a:r>
              <a:rPr lang="ru-RU" sz="2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: </a:t>
            </a:r>
            <a:r>
              <a:rPr lang="ru-RU" sz="2000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«Растительный и животный мир  «</a:t>
            </a:r>
            <a:r>
              <a:rPr lang="ru-RU" sz="2000" b="1" i="1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Югры</a:t>
            </a:r>
            <a:r>
              <a:rPr lang="ru-RU" sz="2000" b="1" i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»</a:t>
            </a:r>
            <a:endParaRPr lang="ru-RU" sz="2000" b="1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1508" name="Picture 4" descr="http://on7hills.ru/wp-content/gallery/sights/sights-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068960"/>
            <a:ext cx="4754385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5536" y="404664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Дикая роза со съедобными плодами.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4" name="Рисунок 3" descr="шиповн.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3568" y="4221088"/>
            <a:ext cx="3053783" cy="2027744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pic>
        <p:nvPicPr>
          <p:cNvPr id="5" name="Рисунок 4" descr="шиповник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3568" y="1340768"/>
            <a:ext cx="3096344" cy="2316066"/>
          </a:xfrm>
          <a:prstGeom prst="rect">
            <a:avLst/>
          </a:prstGeom>
          <a:ln w="28575"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259632" y="3789040"/>
            <a:ext cx="1420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Шиповник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355976" y="404664"/>
            <a:ext cx="44170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Название это растение получило за огромное количество  мелких листьев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8" name="Рисунок 7" descr="тысячелистн.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572000" y="1484784"/>
            <a:ext cx="3672408" cy="4549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436096" y="6093296"/>
            <a:ext cx="19127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Тысячелистник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picture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148064" y="1052735"/>
            <a:ext cx="2880320" cy="25602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83568" y="260648"/>
            <a:ext cx="784887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Богат и разнообразен животный мир нашего края.</a:t>
            </a:r>
            <a:endParaRPr kumimoji="0" lang="ru-RU" sz="5400" b="1" i="1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Georgia" pitchFamily="18" charset="0"/>
            </a:endParaRPr>
          </a:p>
        </p:txBody>
      </p:sp>
      <p:pic>
        <p:nvPicPr>
          <p:cNvPr id="8" name="Picture 4" descr="Картинка 19 из 12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11560" y="1196752"/>
            <a:ext cx="3479895" cy="26642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 descr="P100047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46615" y="3789040"/>
            <a:ext cx="3693807" cy="2592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8b001c8e9b2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67545" y="4067690"/>
            <a:ext cx="3384376" cy="25382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ласк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764704"/>
            <a:ext cx="2808312" cy="2398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475656" y="332656"/>
            <a:ext cx="1418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Горностай  </a:t>
            </a:r>
            <a:endParaRPr lang="ru-RU" sz="2000" b="1" dirty="0"/>
          </a:p>
        </p:txBody>
      </p:sp>
      <p:pic>
        <p:nvPicPr>
          <p:cNvPr id="5" name="Рисунок 4" descr="песец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372200" y="836712"/>
            <a:ext cx="2376264" cy="2365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732240" y="332656"/>
            <a:ext cx="915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Песец </a:t>
            </a:r>
            <a:endParaRPr lang="ru-RU" sz="2000" b="1" dirty="0"/>
          </a:p>
        </p:txBody>
      </p:sp>
      <p:pic>
        <p:nvPicPr>
          <p:cNvPr id="7" name="Рисунок 6" descr="соболь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95535" y="4293096"/>
            <a:ext cx="2948031" cy="2123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331640" y="3789040"/>
            <a:ext cx="1047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Соболь </a:t>
            </a:r>
            <a:endParaRPr lang="ru-RU" sz="2000" b="1" dirty="0"/>
          </a:p>
        </p:txBody>
      </p:sp>
      <p:pic>
        <p:nvPicPr>
          <p:cNvPr id="9" name="Рисунок 8" descr="россомаха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364091" y="4293096"/>
            <a:ext cx="3367722" cy="2193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6588224" y="3717032"/>
            <a:ext cx="14190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/>
              <a:t>Россомаха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  <p:pic>
        <p:nvPicPr>
          <p:cNvPr id="12" name="Рисунок 11" descr="marten3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275856" y="1700808"/>
            <a:ext cx="2939280" cy="2376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4139952" y="1124744"/>
            <a:ext cx="9299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Норка </a:t>
            </a:r>
            <a:endParaRPr lang="ru-RU" sz="20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82588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В тихой заводи речной он   построил дом весной,</a:t>
            </a:r>
          </a:p>
          <a:p>
            <a:pPr indent="382588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Без пилы, без топора дом построен у  … 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6" y="1484784"/>
            <a:ext cx="1250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бобра 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" name="Picture 3" descr="Картинка 1 из 14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572000" y="1916832"/>
            <a:ext cx="4230051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Картинка 12 из 14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53461" y="3068960"/>
            <a:ext cx="4088349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43808" y="332656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Птицы </a:t>
            </a:r>
            <a:r>
              <a:rPr lang="ru-RU" sz="3200" b="1" i="1" dirty="0" err="1" smtClean="0">
                <a:solidFill>
                  <a:srgbClr val="002060"/>
                </a:solidFill>
                <a:latin typeface="Georgia" pitchFamily="18" charset="0"/>
              </a:rPr>
              <a:t>Югры</a:t>
            </a:r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sz="32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" name="Рисунок 5" descr="24983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1560" y="1124744"/>
            <a:ext cx="1834530" cy="18345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stukachog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948264" y="1052736"/>
            <a:ext cx="1512168" cy="2117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камышовка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228184" y="4437112"/>
            <a:ext cx="2339752" cy="1647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Sova_-zorkie-glaza-ego_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11560" y="3861048"/>
            <a:ext cx="1876433" cy="2251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глухарь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3203848" y="1556792"/>
            <a:ext cx="2994273" cy="1762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тетерев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2987824" y="3933056"/>
            <a:ext cx="2663577" cy="2144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899592" y="620688"/>
            <a:ext cx="1394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Снегирь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95936" y="1052736"/>
            <a:ext cx="1354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Глухарь 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64288" y="548680"/>
            <a:ext cx="1059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Дятел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115616" y="3356992"/>
            <a:ext cx="8947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Сова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444208" y="3861048"/>
            <a:ext cx="19255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latin typeface="Georgia" pitchFamily="18" charset="0"/>
              </a:rPr>
              <a:t>Камышовка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779912" y="3429000"/>
            <a:ext cx="1316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Тетерев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512" y="332656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Птицы, занесённые в 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Красную книгу ХМАО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" name="Рисунок 5" descr="краснозобая казарка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51520" y="1268760"/>
            <a:ext cx="3500303" cy="30243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67544" y="4869160"/>
            <a:ext cx="31261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Краснозобая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казарка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12" name="Picture 10" descr="300px-Red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283968" y="3933056"/>
            <a:ext cx="3672210" cy="24924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3779912" y="1124744"/>
            <a:ext cx="51125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Птица семейства утиных. Мелкий по размеру гусь весом около 1 </a:t>
            </a:r>
            <a:r>
              <a:rPr lang="ru-RU" sz="2000" i="1" dirty="0" smtClean="0">
                <a:latin typeface="Georgia" pitchFamily="18" charset="0"/>
              </a:rPr>
              <a:t>кг</a:t>
            </a:r>
            <a:r>
              <a:rPr lang="ru-RU" sz="2000" dirty="0" smtClean="0">
                <a:latin typeface="Georgia" pitchFamily="18" charset="0"/>
              </a:rPr>
              <a:t>. Основой питания служит травянистая растительность: зелёные части, побеги, всходы, луковицы, клубни, корневища и семена. Голос — отрывистый звонкий гогот или короткое, резкое и несколько хриплое «</a:t>
            </a:r>
            <a:r>
              <a:rPr lang="ru-RU" sz="2000" dirty="0" err="1" smtClean="0">
                <a:latin typeface="Georgia" pitchFamily="18" charset="0"/>
              </a:rPr>
              <a:t>чак-вой</a:t>
            </a:r>
            <a:r>
              <a:rPr lang="ru-RU" sz="2000" dirty="0" smtClean="0">
                <a:latin typeface="Georgia" pitchFamily="18" charset="0"/>
              </a:rPr>
              <a:t>». </a:t>
            </a:r>
            <a:endParaRPr lang="ru-RU" sz="2000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стерх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5576" y="1052736"/>
            <a:ext cx="3672409" cy="5056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131840" y="404664"/>
            <a:ext cx="2291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Журавль 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стерх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 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1268760"/>
            <a:ext cx="35283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00066"/>
                </a:solidFill>
                <a:latin typeface="Georgia" pitchFamily="18" charset="0"/>
              </a:rPr>
              <a:t>Птица семейства журавлиных. Крупный, белый с чёрными концами крыльев, лоб и ноги красные, клюв коричневато-красный или красный.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00066"/>
                </a:solidFill>
                <a:latin typeface="Georgia" pitchFamily="18" charset="0"/>
              </a:rPr>
              <a:t>На территории округа встречается редко и по большей части во время миграций.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solidFill>
                  <a:srgbClr val="000066"/>
                </a:solidFill>
                <a:latin typeface="Georgia" pitchFamily="18" charset="0"/>
              </a:rPr>
              <a:t> К местам гнездовий </a:t>
            </a:r>
            <a:r>
              <a:rPr lang="ru-RU" sz="2400" dirty="0" err="1" smtClean="0">
                <a:solidFill>
                  <a:srgbClr val="000066"/>
                </a:solidFill>
                <a:latin typeface="Georgia" pitchFamily="18" charset="0"/>
              </a:rPr>
              <a:t>стерхи</a:t>
            </a:r>
            <a:r>
              <a:rPr lang="ru-RU" sz="2400" dirty="0" smtClean="0">
                <a:solidFill>
                  <a:srgbClr val="000066"/>
                </a:solidFill>
                <a:latin typeface="Georgia" pitchFamily="18" charset="0"/>
              </a:rPr>
              <a:t> прилетают в мае. </a:t>
            </a:r>
            <a:endParaRPr lang="ru-RU" sz="2400" dirty="0">
              <a:solidFill>
                <a:srgbClr val="000066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сокол сапсан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771800" y="404663"/>
            <a:ext cx="4156740" cy="3190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39552" y="548680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Сокол сапсан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3645024"/>
            <a:ext cx="7488832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81000" algn="just"/>
            <a:r>
              <a:rPr lang="ru-RU" sz="2000" dirty="0" smtClean="0">
                <a:solidFill>
                  <a:srgbClr val="000066"/>
                </a:solidFill>
                <a:latin typeface="Georgia" pitchFamily="18" charset="0"/>
              </a:rPr>
              <a:t>Птица рода соколов.  Длина тела до 50</a:t>
            </a:r>
            <a:r>
              <a:rPr lang="ru-RU" sz="2000" i="1" dirty="0" smtClean="0">
                <a:solidFill>
                  <a:srgbClr val="000066"/>
                </a:solidFill>
                <a:latin typeface="Georgia" pitchFamily="18" charset="0"/>
              </a:rPr>
              <a:t> см</a:t>
            </a:r>
            <a:r>
              <a:rPr lang="ru-RU" sz="2000" dirty="0" smtClean="0">
                <a:solidFill>
                  <a:srgbClr val="000066"/>
                </a:solidFill>
                <a:latin typeface="Georgia" pitchFamily="18" charset="0"/>
              </a:rPr>
              <a:t>. Крылья в размахе 90—110</a:t>
            </a:r>
            <a:r>
              <a:rPr lang="ru-RU" sz="2000" i="1" dirty="0" smtClean="0">
                <a:solidFill>
                  <a:srgbClr val="000066"/>
                </a:solidFill>
                <a:latin typeface="Georgia" pitchFamily="18" charset="0"/>
              </a:rPr>
              <a:t> см</a:t>
            </a:r>
            <a:r>
              <a:rPr lang="ru-RU" sz="2000" dirty="0" smtClean="0">
                <a:solidFill>
                  <a:srgbClr val="000066"/>
                </a:solidFill>
                <a:latin typeface="Georgia" pitchFamily="18" charset="0"/>
              </a:rPr>
              <a:t>. Гнёзда устраивает на скалах, деревьях, на земле и изредка на строениях — колокольнях, вышках, занимает гнёзда ворон и различных хищных птиц. Кормится сапсан птицами. Пищу добывает как на земле, так и в воздухе, проявляя необычайную силу и стремительность полёта, развивая во время пикирования рекордную скорость — более 300</a:t>
            </a:r>
            <a:r>
              <a:rPr lang="ru-RU" sz="2000" i="1" dirty="0" smtClean="0">
                <a:solidFill>
                  <a:srgbClr val="000066"/>
                </a:solidFill>
                <a:latin typeface="Georgia" pitchFamily="18" charset="0"/>
              </a:rPr>
              <a:t> км</a:t>
            </a:r>
            <a:r>
              <a:rPr lang="ru-RU" sz="2000" dirty="0" smtClean="0">
                <a:solidFill>
                  <a:srgbClr val="000066"/>
                </a:solidFill>
                <a:latin typeface="Georgia" pitchFamily="18" charset="0"/>
              </a:rPr>
              <a:t>/</a:t>
            </a:r>
            <a:r>
              <a:rPr lang="ru-RU" sz="2000" i="1" dirty="0" smtClean="0">
                <a:solidFill>
                  <a:srgbClr val="000066"/>
                </a:solidFill>
                <a:latin typeface="Georgia" pitchFamily="18" charset="0"/>
              </a:rPr>
              <a:t>час</a:t>
            </a:r>
            <a:r>
              <a:rPr lang="ru-RU" sz="2000" dirty="0" smtClean="0">
                <a:solidFill>
                  <a:srgbClr val="000066"/>
                </a:solidFill>
                <a:latin typeface="Georgia" pitchFamily="18" charset="0"/>
              </a:rPr>
              <a:t>. </a:t>
            </a:r>
          </a:p>
          <a:p>
            <a:pPr indent="381000" algn="just"/>
            <a:endParaRPr lang="ru-RU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3528" y="1268760"/>
            <a:ext cx="280831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Э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ту ягоду называют "северным виноградом"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23528" y="4149080"/>
            <a:ext cx="21602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</a:rPr>
              <a:t>Ее называют лежебокой, царицей болот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Georgia" pitchFamily="18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5508104" y="1268760"/>
            <a:ext cx="338437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Плоды этого растения имеют багряный цвет, за что и получило свое название (на старославянском языке слово "</a:t>
            </a:r>
            <a:r>
              <a:rPr kumimoji="0" lang="ru-RU" sz="2000" b="0" i="0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брусн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" означало багряный цвет);</a:t>
            </a:r>
            <a:endParaRPr kumimoji="0" lang="ru-RU" sz="4400" b="0" i="0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59832" y="476672"/>
            <a:ext cx="3401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Узнайте растение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11" name="Рисунок 10" descr="blueberries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699791" y="1052736"/>
            <a:ext cx="2555033" cy="2503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клюкв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339752" y="3933056"/>
            <a:ext cx="2855319" cy="21459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08_brusnika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436096" y="3645024"/>
            <a:ext cx="3231128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899592" y="2420888"/>
            <a:ext cx="1492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голубика</a:t>
            </a: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71600" y="5589240"/>
            <a:ext cx="12442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клюква</a:t>
            </a: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72200" y="6021288"/>
            <a:ext cx="15135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брусника</a:t>
            </a:r>
            <a:endParaRPr lang="ru-RU" sz="20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17412" grpId="0"/>
      <p:bldP spid="17414" grpId="0"/>
      <p:bldP spid="10" grpId="0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03848" y="548680"/>
            <a:ext cx="29049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Узнайте птицу</a:t>
            </a:r>
            <a:endParaRPr lang="ru-RU" sz="2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196752"/>
            <a:ext cx="73448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Крупный родственник курицы. Живет в хвойных и смешанных лесах. Летом склевывает на земле ягоды, цветы, листья, насекомых – и все бегом.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7" name="Picture 9" descr="post-6773-1163190993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395765">
            <a:off x="780270" y="2763702"/>
            <a:ext cx="1871663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771800" y="2420888"/>
            <a:ext cx="8194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latin typeface="Georgia" pitchFamily="18" charset="0"/>
              </a:rPr>
              <a:t>,,</a:t>
            </a:r>
            <a:endParaRPr lang="ru-RU" sz="7200" b="1" dirty="0">
              <a:latin typeface="Georgia" pitchFamily="18" charset="0"/>
            </a:endParaRPr>
          </a:p>
        </p:txBody>
      </p:sp>
      <p:pic>
        <p:nvPicPr>
          <p:cNvPr id="9" name="Picture 11" descr="9864426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2780927"/>
            <a:ext cx="1440160" cy="1208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444208" y="2708920"/>
            <a:ext cx="203934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990033"/>
                </a:solidFill>
                <a:latin typeface="Georgia" pitchFamily="18" charset="0"/>
              </a:rPr>
              <a:t>АРЬ</a:t>
            </a:r>
            <a:endParaRPr lang="ru-RU" sz="6600" b="1" dirty="0">
              <a:solidFill>
                <a:srgbClr val="990033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2564904"/>
            <a:ext cx="48763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latin typeface="Georgia" pitchFamily="18" charset="0"/>
              </a:rPr>
              <a:t>,</a:t>
            </a:r>
            <a:endParaRPr lang="ru-RU" sz="7200" b="1" dirty="0">
              <a:latin typeface="Georgia" pitchFamily="18" charset="0"/>
            </a:endParaRPr>
          </a:p>
        </p:txBody>
      </p:sp>
      <p:pic>
        <p:nvPicPr>
          <p:cNvPr id="12" name="Picture 14" descr="525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27784" y="4149080"/>
            <a:ext cx="3529708" cy="23598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915816" y="0"/>
            <a:ext cx="36724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Растительный и животный мир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Югры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47" descr="post-2561-1195748694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2364028"/>
            <a:ext cx="459051" cy="779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7" descr="post-2561-1195748694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57225" y="2500306"/>
            <a:ext cx="416966" cy="707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7" descr="post-2561-1195748694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2428868"/>
            <a:ext cx="433586" cy="73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7" descr="post-2561-1195748694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689" y="3143247"/>
            <a:ext cx="433586" cy="73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7" descr="post-2561-1195748694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899" y="3214686"/>
            <a:ext cx="391500" cy="664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Ягодка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6200000">
            <a:off x="6298171" y="3399389"/>
            <a:ext cx="232265" cy="398460"/>
          </a:xfrm>
          <a:prstGeom prst="rect">
            <a:avLst/>
          </a:prstGeom>
          <a:noFill/>
        </p:spPr>
      </p:pic>
      <p:pic>
        <p:nvPicPr>
          <p:cNvPr id="13" name="Picture 6" descr="Ягодка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6200000">
            <a:off x="4439598" y="3683956"/>
            <a:ext cx="285752" cy="490219"/>
          </a:xfrm>
          <a:prstGeom prst="rect">
            <a:avLst/>
          </a:prstGeom>
          <a:noFill/>
        </p:spPr>
      </p:pic>
      <p:pic>
        <p:nvPicPr>
          <p:cNvPr id="14" name="Picture 6" descr="Ягодка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6200000">
            <a:off x="7888944" y="3541080"/>
            <a:ext cx="285752" cy="490219"/>
          </a:xfrm>
          <a:prstGeom prst="rect">
            <a:avLst/>
          </a:prstGeom>
          <a:noFill/>
        </p:spPr>
      </p:pic>
      <p:pic>
        <p:nvPicPr>
          <p:cNvPr id="15" name="Picture 6" descr="Ягодка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6200000">
            <a:off x="1940453" y="3828017"/>
            <a:ext cx="232265" cy="398460"/>
          </a:xfrm>
          <a:prstGeom prst="rect">
            <a:avLst/>
          </a:prstGeom>
          <a:noFill/>
        </p:spPr>
      </p:pic>
      <p:grpSp>
        <p:nvGrpSpPr>
          <p:cNvPr id="16" name="Group 8"/>
          <p:cNvGrpSpPr>
            <a:grpSpLocks/>
          </p:cNvGrpSpPr>
          <p:nvPr/>
        </p:nvGrpSpPr>
        <p:grpSpPr bwMode="auto">
          <a:xfrm>
            <a:off x="1500166" y="3286124"/>
            <a:ext cx="285752" cy="214314"/>
            <a:chOff x="2154" y="1752"/>
            <a:chExt cx="751" cy="634"/>
          </a:xfrm>
        </p:grpSpPr>
        <p:pic>
          <p:nvPicPr>
            <p:cNvPr id="17" name="Picture 9" descr="Рисунок2"/>
            <p:cNvPicPr>
              <a:picLocks noChangeAspect="1" noChangeArrowheads="1"/>
            </p:cNvPicPr>
            <p:nvPr/>
          </p:nvPicPr>
          <p:blipFill>
            <a:blip r:embed="rId9" cstate="screen">
              <a:clrChange>
                <a:clrFrom>
                  <a:srgbClr val="E1F3E1"/>
                </a:clrFrom>
                <a:clrTo>
                  <a:srgbClr val="E1F3E1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54" y="1752"/>
              <a:ext cx="606" cy="634"/>
            </a:xfrm>
            <a:prstGeom prst="rect">
              <a:avLst/>
            </a:prstGeom>
            <a:noFill/>
          </p:spPr>
        </p:pic>
        <p:pic>
          <p:nvPicPr>
            <p:cNvPr id="18" name="Picture 10" descr="Рисунок2"/>
            <p:cNvPicPr>
              <a:picLocks noChangeAspect="1" noChangeArrowheads="1"/>
            </p:cNvPicPr>
            <p:nvPr/>
          </p:nvPicPr>
          <p:blipFill>
            <a:blip r:embed="rId10" cstate="screen">
              <a:clrChange>
                <a:clrFrom>
                  <a:srgbClr val="E1F3E1"/>
                </a:clrFrom>
                <a:clrTo>
                  <a:srgbClr val="E1F3E1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72" y="1933"/>
              <a:ext cx="433" cy="453"/>
            </a:xfrm>
            <a:prstGeom prst="rect">
              <a:avLst/>
            </a:prstGeom>
            <a:noFill/>
          </p:spPr>
        </p:pic>
      </p:grpSp>
      <p:pic>
        <p:nvPicPr>
          <p:cNvPr id="19" name="Picture 3" descr="D:\Мои док_На_D\ирина николаевна\материалы для оформления слайдов\клипарты\Деревья\Безымянный.bmp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500306"/>
            <a:ext cx="42862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 descr="D:\Мои док_На_D\ирина николаевна\материалы для оформления слайдов\клипарты\Деревья\Безымянный.bmp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2428868"/>
            <a:ext cx="42862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 descr="D:\Мои док_На_D\ирина николаевна\материалы для оформления слайдов\клипарты\Деревья\Безымянный.bmp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643182"/>
            <a:ext cx="42862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 descr="E:\анимашки\Анимашки2\3758.gif"/>
          <p:cNvPicPr>
            <a:picLocks noChangeAspect="1" noChangeArrowheads="1" noCrop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 rot="19691569">
            <a:off x="2931261" y="4045505"/>
            <a:ext cx="312500" cy="312500"/>
          </a:xfrm>
          <a:prstGeom prst="rect">
            <a:avLst/>
          </a:prstGeom>
          <a:noFill/>
        </p:spPr>
      </p:pic>
      <p:pic>
        <p:nvPicPr>
          <p:cNvPr id="25" name="Picture 2" descr="E:\анимашки\Анимашки2\3758.gif"/>
          <p:cNvPicPr>
            <a:picLocks noChangeAspect="1" noChangeArrowheads="1" noCrop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 rot="1618226">
            <a:off x="5701246" y="4772560"/>
            <a:ext cx="334572" cy="334572"/>
          </a:xfrm>
          <a:prstGeom prst="rect">
            <a:avLst/>
          </a:prstGeom>
          <a:noFill/>
        </p:spPr>
      </p:pic>
      <p:pic>
        <p:nvPicPr>
          <p:cNvPr id="23" name="Рисунок 22" descr="2цветы.gif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124076" y="4071943"/>
            <a:ext cx="375989" cy="357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699792" y="476672"/>
            <a:ext cx="561662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Наш округ - седой богатырь</a:t>
            </a:r>
            <a:b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Свой дух возродил величаво,</a:t>
            </a:r>
            <a:b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Опора России - Урал и Сибирь!</a:t>
            </a:r>
            <a:b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Гордимся </a:t>
            </a:r>
            <a:r>
              <a:rPr kumimoji="0" lang="ru-RU" sz="2400" i="0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Югрою</a:t>
            </a:r>
            <a: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по праву.</a:t>
            </a:r>
            <a:endParaRPr kumimoji="0" lang="ru-RU" sz="2400" i="0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Югра</a:t>
            </a:r>
            <a: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- ты прекрасный наш дом, </a:t>
            </a:r>
            <a:b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Здесь ценят всегда человека,</a:t>
            </a:r>
            <a:b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И нашим упорством, и нашим трудом</a:t>
            </a:r>
            <a:b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Тебе процветать век от века!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8080"/>
                </a:solidFill>
                <a:latin typeface="Georgia" pitchFamily="18" charset="0"/>
                <a:cs typeface="Arial" pitchFamily="34" charset="0"/>
              </a:rPr>
              <a:t>			      </a:t>
            </a:r>
            <a:r>
              <a:rPr lang="ru-RU" sz="2400" i="1" dirty="0" smtClean="0">
                <a:solidFill>
                  <a:srgbClr val="7030A0"/>
                </a:solidFill>
                <a:latin typeface="Georgia" pitchFamily="18" charset="0"/>
              </a:rPr>
              <a:t>А.А. Радченко. </a:t>
            </a:r>
            <a:endParaRPr kumimoji="0" lang="ru-RU" sz="2400" b="1" i="1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Georgia" pitchFamily="18" charset="0"/>
            </a:endParaRPr>
          </a:p>
        </p:txBody>
      </p:sp>
      <p:pic>
        <p:nvPicPr>
          <p:cNvPr id="4" name="Рисунок 3" descr="hantim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7544" y="332656"/>
            <a:ext cx="1355139" cy="1584176"/>
          </a:xfrm>
          <a:prstGeom prst="rect">
            <a:avLst/>
          </a:prstGeom>
        </p:spPr>
      </p:pic>
      <p:pic>
        <p:nvPicPr>
          <p:cNvPr id="6" name="Picture 2" descr="Картинка 20 из 1887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2060848"/>
            <a:ext cx="2152784" cy="1618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4bbc57e9f9eabfe63d11c83202e7adbc_big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7544" y="3861048"/>
            <a:ext cx="3817755" cy="2611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Картинка 16 из 848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76056" y="3879106"/>
            <a:ext cx="3435871" cy="2574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51520" y="332656"/>
            <a:ext cx="58326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Соединив леса и горы, </a:t>
            </a:r>
            <a:b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Озёра, реки и луга, </a:t>
            </a:r>
            <a:b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Раскинулась в своих просторах </a:t>
            </a:r>
            <a:b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Ханты-мансийская земля!</a:t>
            </a:r>
            <a:b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Все о тебе стихи слагают, </a:t>
            </a:r>
            <a:b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Они летят во все края. </a:t>
            </a:r>
            <a:b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Ты всей земле теперь известна, </a:t>
            </a:r>
            <a:b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400" b="1" i="1" dirty="0" err="1" smtClean="0">
                <a:solidFill>
                  <a:srgbClr val="002060"/>
                </a:solidFill>
                <a:latin typeface="Georgia" pitchFamily="18" charset="0"/>
              </a:rPr>
              <a:t>Ханты-Мансийская</a:t>
            </a:r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 земля!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3" name="Рисунок 12" descr="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99992" y="3573016"/>
            <a:ext cx="4203355" cy="2940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19927474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3528" y="3501008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795" y="980728"/>
            <a:ext cx="3389780" cy="22479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857356" y="357166"/>
            <a:ext cx="70009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660033"/>
                </a:solidFill>
                <a:latin typeface="Georgia" pitchFamily="18" charset="0"/>
              </a:rPr>
              <a:t>Ханты-Мансийский автономный округ </a:t>
            </a:r>
            <a:r>
              <a:rPr lang="ru-RU" sz="2400" b="1" i="1" dirty="0" err="1" smtClean="0">
                <a:solidFill>
                  <a:srgbClr val="660033"/>
                </a:solidFill>
                <a:latin typeface="Georgia" pitchFamily="18" charset="0"/>
              </a:rPr>
              <a:t>Югра</a:t>
            </a:r>
            <a:r>
              <a:rPr lang="ru-RU" sz="2400" b="1" i="1" dirty="0" smtClean="0">
                <a:solidFill>
                  <a:srgbClr val="660033"/>
                </a:solidFill>
                <a:latin typeface="Georgia" pitchFamily="18" charset="0"/>
              </a:rPr>
              <a:t> </a:t>
            </a:r>
            <a:r>
              <a:rPr lang="ru-RU" sz="2400" dirty="0" smtClean="0">
                <a:solidFill>
                  <a:srgbClr val="000066"/>
                </a:solidFill>
                <a:latin typeface="Georgia" pitchFamily="18" charset="0"/>
              </a:rPr>
              <a:t>– это удивительный  край лесов, рек, озёр и болот. На пути к Северному Ледовитому океану его пересекают две великие реки Сибири – Обь и Иртыш. По берегам рек и озёр тянутся к небу густые хвойные леса – зелёные «лёгкие»  Земли.</a:t>
            </a:r>
            <a:endParaRPr lang="ru-RU" sz="2400" dirty="0">
              <a:solidFill>
                <a:srgbClr val="000066"/>
              </a:solidFill>
              <a:latin typeface="Georgia" pitchFamily="18" charset="0"/>
            </a:endParaRPr>
          </a:p>
        </p:txBody>
      </p:sp>
      <p:pic>
        <p:nvPicPr>
          <p:cNvPr id="7" name="Рисунок 6" descr="hantim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357166"/>
            <a:ext cx="1222192" cy="1428760"/>
          </a:xfrm>
          <a:prstGeom prst="rect">
            <a:avLst/>
          </a:prstGeom>
        </p:spPr>
      </p:pic>
      <p:pic>
        <p:nvPicPr>
          <p:cNvPr id="8" name="Picture 2" descr="G:\Наш край\Кога\природа\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>
            <a:off x="4716016" y="3392996"/>
            <a:ext cx="4067944" cy="3050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96953"/>
            <a:ext cx="3291037" cy="2632830"/>
          </a:xfrm>
          <a:prstGeom prst="rect">
            <a:avLst/>
          </a:prstGeom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ель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23528" y="1052736"/>
            <a:ext cx="2736304" cy="38884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pixt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84168" y="1052736"/>
            <a:ext cx="2736304" cy="39858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Рисунок 16" descr="sosna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275856" y="3068960"/>
            <a:ext cx="2592288" cy="3024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4139952" y="2636912"/>
            <a:ext cx="814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Сосна </a:t>
            </a:r>
            <a:endParaRPr lang="ru-RU" b="1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1403648" y="620688"/>
            <a:ext cx="6267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Ель </a:t>
            </a:r>
            <a:endParaRPr lang="ru-RU" sz="2000" b="1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7020272" y="548680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Пихта </a:t>
            </a:r>
            <a:endParaRPr lang="ru-RU" sz="2000" b="1" i="1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едр.jpg"/>
          <p:cNvPicPr>
            <a:picLocks noChangeAspect="1"/>
          </p:cNvPicPr>
          <p:nvPr/>
        </p:nvPicPr>
        <p:blipFill>
          <a:blip r:embed="rId3" cstate="screen"/>
          <a:srcRect r="-948"/>
          <a:stretch>
            <a:fillRect/>
          </a:stretch>
        </p:blipFill>
        <p:spPr>
          <a:xfrm>
            <a:off x="467544" y="1311176"/>
            <a:ext cx="3600400" cy="50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листвен..gif"/>
          <p:cNvPicPr>
            <a:picLocks noChangeAspect="1"/>
          </p:cNvPicPr>
          <p:nvPr/>
        </p:nvPicPr>
        <p:blipFill>
          <a:blip r:embed="rId4" cstate="screen"/>
          <a:srcRect r="-116"/>
          <a:stretch>
            <a:fillRect/>
          </a:stretch>
        </p:blipFill>
        <p:spPr>
          <a:xfrm>
            <a:off x="4644008" y="1340768"/>
            <a:ext cx="3798922" cy="50558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 rot="10800000" flipV="1">
            <a:off x="539552" y="-46166"/>
            <a:ext cx="3600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Самое высокое дерево нашего края – кедр. Он живет до 856 лет.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60032" y="260648"/>
            <a:ext cx="38164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Самое прочное дерево – лиственница, живет до 900 лет</a:t>
            </a:r>
            <a:endParaRPr lang="ru-RU" sz="2000" b="1" i="1" dirty="0"/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548680"/>
            <a:ext cx="403244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Я, красавица – </a:t>
            </a:r>
            <a:r>
              <a:rPr lang="ru-RU" sz="2000" i="1" dirty="0" smtClean="0">
                <a:solidFill>
                  <a:srgbClr val="002060"/>
                </a:solidFill>
                <a:latin typeface="Georgia" pitchFamily="18" charset="0"/>
              </a:rPr>
              <a:t>черника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. </a:t>
            </a:r>
            <a:b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Обойди весь белый свет, </a:t>
            </a:r>
            <a:b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Но полезней и целебней ягоды, </a:t>
            </a:r>
            <a:b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Конечно, нет. </a:t>
            </a:r>
            <a:b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Ароматные компоты, </a:t>
            </a:r>
            <a:b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Конфеты, соки, пироги, </a:t>
            </a:r>
            <a:b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Кисели, сироп, варенье </a:t>
            </a:r>
            <a:b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Без сомненья ели вы.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51a799a20afa894a1ffb9979c2273c9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6200000">
            <a:off x="1097614" y="2798930"/>
            <a:ext cx="2520280" cy="37804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076056" y="1124744"/>
            <a:ext cx="3600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Я– ягода-хамелеон, </a:t>
            </a:r>
            <a:b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Мной вся усыпана дорожка, </a:t>
            </a:r>
            <a:b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Вы, конечно, догадались, </a:t>
            </a:r>
            <a:b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Что зовут меня  </a:t>
            </a:r>
            <a:r>
              <a:rPr lang="ru-RU" sz="2000" i="1" dirty="0" smtClean="0">
                <a:solidFill>
                  <a:srgbClr val="002060"/>
                </a:solidFill>
                <a:latin typeface="Georgia" pitchFamily="18" charset="0"/>
              </a:rPr>
              <a:t>морошка</a:t>
            </a:r>
            <a:r>
              <a:rPr lang="ru-RU" sz="2000" dirty="0" smtClean="0">
                <a:solidFill>
                  <a:srgbClr val="002060"/>
                </a:solidFill>
                <a:latin typeface="Georgia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8" name="Рисунок 7" descr="морошка.bmp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6056" y="2708920"/>
            <a:ext cx="3433207" cy="25806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водяник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836712"/>
            <a:ext cx="3938720" cy="2952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475656" y="33265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Водяника 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5" name="Рисунок 4" descr="клюкв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8024" y="836712"/>
            <a:ext cx="3816424" cy="28682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012160" y="332656"/>
            <a:ext cx="1577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Клюква 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7" name="Рисунок 6" descr="княженика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771800" y="3933056"/>
            <a:ext cx="3261725" cy="24462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347864" y="3429000"/>
            <a:ext cx="2250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Княженика</a:t>
            </a:r>
            <a:r>
              <a:rPr lang="ru-RU" sz="2400" b="1" i="1" dirty="0" smtClean="0">
                <a:latin typeface="Georgia" pitchFamily="18" charset="0"/>
              </a:rPr>
              <a:t> </a:t>
            </a:r>
            <a:endParaRPr lang="ru-RU" sz="24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99592" y="404664"/>
            <a:ext cx="76338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Georgia" pitchFamily="18" charset="0"/>
              </a:rPr>
              <a:t>Лекарственные растения </a:t>
            </a:r>
            <a:r>
              <a:rPr lang="ru-RU" sz="3200" b="1" i="1" dirty="0" err="1" smtClean="0">
                <a:solidFill>
                  <a:srgbClr val="002060"/>
                </a:solidFill>
                <a:latin typeface="Georgia" pitchFamily="18" charset="0"/>
              </a:rPr>
              <a:t>Югры</a:t>
            </a:r>
            <a:endParaRPr lang="ru-RU" sz="32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052736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Хвойный кустарник, который называют «сибирский кипарис».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5" name="Рисунок 4" descr="можжев.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3568" y="2132856"/>
            <a:ext cx="2952329" cy="2016224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 descr="можжевельник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971600" y="4653136"/>
            <a:ext cx="2851849" cy="1795090"/>
          </a:xfrm>
          <a:prstGeom prst="rect">
            <a:avLst/>
          </a:prstGeom>
          <a:ln w="19050">
            <a:solidFill>
              <a:srgbClr val="7030A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899592" y="4221088"/>
            <a:ext cx="2055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Можжевельник 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04048" y="1052736"/>
            <a:ext cx="374441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Georgia" pitchFamily="18" charset="0"/>
              </a:rPr>
              <a:t>Своим названием это растение зверей убивает.</a:t>
            </a:r>
          </a:p>
          <a:p>
            <a:endParaRPr lang="ru-RU" dirty="0"/>
          </a:p>
        </p:txBody>
      </p:sp>
      <p:pic>
        <p:nvPicPr>
          <p:cNvPr id="9" name="Рисунок 8" descr="зверобой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932040" y="1900676"/>
            <a:ext cx="2016224" cy="2525699"/>
          </a:xfrm>
          <a:prstGeom prst="rect">
            <a:avLst/>
          </a:prstGeom>
        </p:spPr>
      </p:pic>
      <p:pic>
        <p:nvPicPr>
          <p:cNvPr id="10" name="Рисунок 9" descr="зверобой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860032" y="4653136"/>
            <a:ext cx="2851234" cy="18622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36296" y="2924944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Зверобой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346</Words>
  <Application>Microsoft Office PowerPoint</Application>
  <PresentationFormat>Экран (4:3)</PresentationFormat>
  <Paragraphs>65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Georgia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comp18</dc:creator>
  <cp:lastModifiedBy>Фидан Сайфуллин</cp:lastModifiedBy>
  <cp:revision>95</cp:revision>
  <dcterms:created xsi:type="dcterms:W3CDTF">2010-12-02T06:29:29Z</dcterms:created>
  <dcterms:modified xsi:type="dcterms:W3CDTF">2015-05-30T10:19:28Z</dcterms:modified>
</cp:coreProperties>
</file>