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929CBA2-4B32-440C-8EC7-BC50AE638218}" type="datetimeFigureOut">
              <a:rPr lang="ru-RU" smtClean="0"/>
              <a:t>30.11.2014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C7FB8B-8898-4FA7-98CD-385DF7E38A6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29CBA2-4B32-440C-8EC7-BC50AE638218}" type="datetimeFigureOut">
              <a:rPr lang="ru-RU" smtClean="0"/>
              <a:t>30.11.2014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C7FB8B-8898-4FA7-98CD-385DF7E38A6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929CBA2-4B32-440C-8EC7-BC50AE638218}" type="datetimeFigureOut">
              <a:rPr lang="ru-RU" smtClean="0"/>
              <a:t>30.11.2014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C7FB8B-8898-4FA7-98CD-385DF7E38A6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29CBA2-4B32-440C-8EC7-BC50AE638218}" type="datetimeFigureOut">
              <a:rPr lang="ru-RU" smtClean="0"/>
              <a:t>30.11.2014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C7FB8B-8898-4FA7-98CD-385DF7E38A6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29CBA2-4B32-440C-8EC7-BC50AE638218}" type="datetimeFigureOut">
              <a:rPr lang="ru-RU" smtClean="0"/>
              <a:t>30.11.2014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4C7FB8B-8898-4FA7-98CD-385DF7E38A6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929CBA2-4B32-440C-8EC7-BC50AE638218}" type="datetimeFigureOut">
              <a:rPr lang="ru-RU" smtClean="0"/>
              <a:t>30.11.2014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C7FB8B-8898-4FA7-98CD-385DF7E38A6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929CBA2-4B32-440C-8EC7-BC50AE638218}" type="datetimeFigureOut">
              <a:rPr lang="ru-RU" smtClean="0"/>
              <a:t>30.11.2014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4C7FB8B-8898-4FA7-98CD-385DF7E38A6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929CBA2-4B32-440C-8EC7-BC50AE638218}" type="datetimeFigureOut">
              <a:rPr lang="ru-RU" smtClean="0"/>
              <a:t>30.11.2014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4C7FB8B-8898-4FA7-98CD-385DF7E38A6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929CBA2-4B32-440C-8EC7-BC50AE638218}" type="datetimeFigureOut">
              <a:rPr lang="ru-RU" smtClean="0"/>
              <a:t>30.11.2014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4C7FB8B-8898-4FA7-98CD-385DF7E38A6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929CBA2-4B32-440C-8EC7-BC50AE638218}" type="datetimeFigureOut">
              <a:rPr lang="ru-RU" smtClean="0"/>
              <a:t>30.11.2014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C7FB8B-8898-4FA7-98CD-385DF7E38A6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29CBA2-4B32-440C-8EC7-BC50AE638218}" type="datetimeFigureOut">
              <a:rPr lang="ru-RU" smtClean="0"/>
              <a:t>30.11.2014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4C7FB8B-8898-4FA7-98CD-385DF7E38A6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929CBA2-4B32-440C-8EC7-BC50AE638218}" type="datetimeFigureOut">
              <a:rPr lang="ru-RU" smtClean="0"/>
              <a:t>30.11.2014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C7FB8B-8898-4FA7-98CD-385DF7E38A6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2"/>
            <a:ext cx="7772400" cy="396043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ru-RU" dirty="0">
                <a:latin typeface="Times New Roman" pitchFamily="18" charset="0"/>
                <a:cs typeface="Times New Roman" pitchFamily="18" charset="0"/>
              </a:rPr>
              <a:t>Модель организации работы инструктора по физической культуре в адаптационный период с детьми младшего дошкольного возраста</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27584" y="4797152"/>
            <a:ext cx="7344816" cy="1728192"/>
          </a:xfrm>
          <a:effectLst>
            <a:outerShdw blurRad="50800" dist="38100" dir="8100000" algn="tr" rotWithShape="0">
              <a:prstClr val="black">
                <a:alpha val="40000"/>
              </a:prstClr>
            </a:outerShdw>
          </a:effectLst>
        </p:spPr>
        <p:txBody>
          <a:bodyPr>
            <a:noAutofit/>
          </a:bodyPr>
          <a:lstStyle/>
          <a:p>
            <a:r>
              <a:rPr lang="ru-RU" dirty="0" smtClean="0">
                <a:solidFill>
                  <a:srgbClr val="FF0000"/>
                </a:solidFill>
              </a:rPr>
              <a:t>Презентацию подготовила</a:t>
            </a:r>
          </a:p>
          <a:p>
            <a:r>
              <a:rPr lang="ru-RU" dirty="0" smtClean="0">
                <a:solidFill>
                  <a:srgbClr val="FF0000"/>
                </a:solidFill>
              </a:rPr>
              <a:t>Инструктор по </a:t>
            </a:r>
            <a:r>
              <a:rPr lang="ru-RU" dirty="0" err="1" smtClean="0">
                <a:solidFill>
                  <a:srgbClr val="FF0000"/>
                </a:solidFill>
              </a:rPr>
              <a:t>физ.воспитанию</a:t>
            </a:r>
            <a:endParaRPr lang="ru-RU" dirty="0" smtClean="0">
              <a:solidFill>
                <a:srgbClr val="FF0000"/>
              </a:solidFill>
            </a:endParaRPr>
          </a:p>
          <a:p>
            <a:r>
              <a:rPr lang="ru-RU" dirty="0" smtClean="0">
                <a:solidFill>
                  <a:srgbClr val="FF0000"/>
                </a:solidFill>
              </a:rPr>
              <a:t>Макарьева Анна Алексеевна</a:t>
            </a:r>
            <a:endParaRPr lang="ru-RU" dirty="0">
              <a:solidFill>
                <a:srgbClr val="FF0000"/>
              </a:solidFill>
            </a:endParaRPr>
          </a:p>
        </p:txBody>
      </p:sp>
    </p:spTree>
    <p:extLst>
      <p:ext uri="{BB962C8B-B14F-4D97-AF65-F5344CB8AC3E}">
        <p14:creationId xmlns:p14="http://schemas.microsoft.com/office/powerpoint/2010/main" val="136688350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3573016"/>
            <a:ext cx="8280920" cy="2553146"/>
          </a:xfrm>
        </p:spPr>
        <p:txBody>
          <a:bodyPr/>
          <a:lstStyle/>
          <a:p>
            <a:endParaRPr lang="ru-RU" dirty="0"/>
          </a:p>
        </p:txBody>
      </p:sp>
      <p:sp>
        <p:nvSpPr>
          <p:cNvPr id="3" name="Заголовок 2"/>
          <p:cNvSpPr>
            <a:spLocks noGrp="1"/>
          </p:cNvSpPr>
          <p:nvPr>
            <p:ph type="title"/>
          </p:nvPr>
        </p:nvSpPr>
        <p:spPr>
          <a:xfrm>
            <a:off x="457200" y="338328"/>
            <a:ext cx="8435280" cy="2802640"/>
          </a:xfrm>
        </p:spPr>
        <p:txBody>
          <a:bodyPr>
            <a:noAutofit/>
          </a:bodyPr>
          <a:lstStyle/>
          <a:p>
            <a:pPr marL="12700" marR="12700" indent="190500" algn="l">
              <a:lnSpc>
                <a:spcPct val="115000"/>
              </a:lnSpc>
              <a:spcAft>
                <a:spcPts val="0"/>
              </a:spcAft>
            </a:pP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t>
            </a:r>
            <a:br>
              <a:rPr lang="ru-RU" sz="1600" dirty="0" smtClean="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С поступлением ребенка в дошкольное учреждение в его жизни происходит множество изменений: строгий режим дня, отсутствие родителей, новые требования к поведению, постоянный контакт со сверстниками, новое помещение, другой стиль общения. Все эти изменения обрушиваются на ребенка сразу, создавая для него стрессовую ситуацию. Поэтому, отсутствие специально организованной адаптационной поддержки может привести к невротическим реакциям, таким как капризы, страхи, отказ от </a:t>
            </a:r>
            <a:r>
              <a:rPr lang="ru-RU" sz="1600" dirty="0" err="1" smtClean="0">
                <a:solidFill>
                  <a:srgbClr val="000000"/>
                </a:solidFill>
                <a:latin typeface="Times New Roman"/>
                <a:ea typeface="Times New Roman"/>
                <a:cs typeface="Times New Roman"/>
              </a:rPr>
              <a:t>еды,частые</a:t>
            </a:r>
            <a:r>
              <a:rPr lang="ru-RU" sz="1600" dirty="0" smtClean="0">
                <a:solidFill>
                  <a:srgbClr val="000000"/>
                </a:solidFill>
                <a:latin typeface="Times New Roman"/>
                <a:ea typeface="Times New Roman"/>
                <a:cs typeface="Times New Roman"/>
              </a:rPr>
              <a:t> болезни и т.д.</a:t>
            </a:r>
            <a:r>
              <a:rPr lang="ru-RU" sz="1600" dirty="0" smtClean="0">
                <a:latin typeface="Calibri"/>
                <a:ea typeface="Calibri"/>
                <a:cs typeface="Times New Roman"/>
              </a:rPr>
              <a:t/>
            </a:r>
            <a:br>
              <a:rPr lang="ru-RU" sz="1600" dirty="0" smtClean="0">
                <a:latin typeface="Calibri"/>
                <a:ea typeface="Calibri"/>
                <a:cs typeface="Times New Roman"/>
              </a:rPr>
            </a:br>
            <a:r>
              <a:rPr lang="ru-RU" sz="1600" dirty="0" smtClean="0">
                <a:solidFill>
                  <a:srgbClr val="000000"/>
                </a:solidFill>
                <a:latin typeface="Times New Roman"/>
                <a:ea typeface="Times New Roman"/>
                <a:cs typeface="Times New Roman"/>
              </a:rPr>
              <a:t>Как построить взаимодействие с детьми в адаптационный период, какие использовать технологии, чтобы заинтересовать детей теми видами оздоровительной деятельности, которые в дальнейшем будут сопровождать их в детском саду: закаливающие мероприятия, физкультурные занятия всех типов и т. п.?</a:t>
            </a:r>
            <a:r>
              <a:rPr lang="ru-RU" sz="1600" dirty="0" smtClean="0">
                <a:latin typeface="Calibri"/>
                <a:ea typeface="Calibri"/>
                <a:cs typeface="Times New Roman"/>
              </a:rPr>
              <a:t/>
            </a:r>
            <a:br>
              <a:rPr lang="ru-RU" sz="1600" dirty="0" smtClean="0">
                <a:latin typeface="Calibri"/>
                <a:ea typeface="Calibri"/>
                <a:cs typeface="Times New Roman"/>
              </a:rPr>
            </a:br>
            <a:r>
              <a:rPr lang="ru-RU" sz="1600" dirty="0" smtClean="0">
                <a:latin typeface="Calibri"/>
                <a:ea typeface="Calibri"/>
                <a:cs typeface="Times New Roman"/>
              </a:rPr>
              <a:t>	</a:t>
            </a:r>
            <a:r>
              <a:rPr lang="ru-RU" sz="1600" dirty="0" smtClean="0">
                <a:solidFill>
                  <a:srgbClr val="000000"/>
                </a:solidFill>
                <a:latin typeface="Times New Roman"/>
                <a:ea typeface="Times New Roman"/>
                <a:cs typeface="Times New Roman"/>
              </a:rPr>
              <a:t>Систему </a:t>
            </a:r>
            <a:r>
              <a:rPr lang="ru-RU" sz="1600" dirty="0" err="1" smtClean="0">
                <a:solidFill>
                  <a:srgbClr val="000000"/>
                </a:solidFill>
                <a:latin typeface="Times New Roman"/>
                <a:ea typeface="Times New Roman"/>
                <a:cs typeface="Times New Roman"/>
              </a:rPr>
              <a:t>физкультурно</a:t>
            </a:r>
            <a:r>
              <a:rPr lang="ru-RU" sz="1600" dirty="0" smtClean="0">
                <a:solidFill>
                  <a:srgbClr val="000000"/>
                </a:solidFill>
                <a:latin typeface="Times New Roman"/>
                <a:ea typeface="Times New Roman"/>
                <a:cs typeface="Times New Roman"/>
              </a:rPr>
              <a:t> - оздоровительной работы в период адаптации традиционно можно представить как педагогическое взаимодействие всех участников образовательного процесса: детей, воспитателей и специалистов ДОУ, родителей воспитанников.</a:t>
            </a: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Физкультурно-оздоровительная методика адаптации детей к дошкольному образовательному учреждению включает в себя пять основных форм физкультурно-оздоровительной </a:t>
            </a:r>
            <a:r>
              <a:rPr lang="ru-RU" sz="1600" dirty="0" smtClean="0">
                <a:solidFill>
                  <a:srgbClr val="000000"/>
                </a:solidFill>
                <a:latin typeface="Times New Roman"/>
                <a:ea typeface="Times New Roman"/>
                <a:cs typeface="Times New Roman"/>
              </a:rPr>
              <a:t>работы.</a:t>
            </a: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effectLst>
                  <a:outerShdw blurRad="38100" dist="38100" dir="2700000" algn="tl">
                    <a:srgbClr val="000000">
                      <a:alpha val="43137"/>
                    </a:srgbClr>
                  </a:outerShdw>
                </a:effectLst>
                <a:latin typeface="Times New Roman"/>
                <a:ea typeface="Times New Roman"/>
                <a:cs typeface="Times New Roman"/>
              </a:rPr>
              <a:t>-индивидуальные коррекционные </a:t>
            </a:r>
            <a: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t>игры,</a:t>
            </a:r>
            <a:b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br>
            <a: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t>-подвижные игры,</a:t>
            </a:r>
            <a:b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br>
            <a: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t>-физкультурное занятие,</a:t>
            </a:r>
            <a:b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br>
            <a: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t>-утренняя гимнастика,</a:t>
            </a:r>
            <a:b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br>
            <a: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t>-гимнастика после сна, закаливающие процедуры.</a:t>
            </a:r>
            <a:br>
              <a:rPr lang="ru-RU" sz="1600" dirty="0">
                <a:solidFill>
                  <a:srgbClr val="000000"/>
                </a:solidFill>
                <a:effectLst>
                  <a:outerShdw blurRad="38100" dist="38100" dir="2700000" algn="tl">
                    <a:srgbClr val="000000">
                      <a:alpha val="43137"/>
                    </a:srgbClr>
                  </a:outerShdw>
                </a:effectLst>
                <a:latin typeface="Times New Roman"/>
                <a:ea typeface="Times New Roman"/>
                <a:cs typeface="Times New Roman"/>
              </a:rPr>
            </a:br>
            <a:r>
              <a:rPr lang="ru-RU" sz="1200" dirty="0" smtClean="0">
                <a:latin typeface="Calibri"/>
                <a:ea typeface="Calibri"/>
                <a:cs typeface="Times New Roman"/>
              </a:rPr>
              <a:t/>
            </a:r>
            <a:br>
              <a:rPr lang="ru-RU" sz="1200" dirty="0" smtClean="0">
                <a:latin typeface="Calibri"/>
                <a:ea typeface="Calibri"/>
                <a:cs typeface="Times New Roman"/>
              </a:rPr>
            </a:br>
            <a:endParaRPr lang="ru-RU" sz="1600" dirty="0"/>
          </a:p>
        </p:txBody>
      </p:sp>
    </p:spTree>
    <p:extLst>
      <p:ext uri="{BB962C8B-B14F-4D97-AF65-F5344CB8AC3E}">
        <p14:creationId xmlns:p14="http://schemas.microsoft.com/office/powerpoint/2010/main" val="15144933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744" y="1700807"/>
            <a:ext cx="4752528" cy="4536505"/>
          </a:xfrm>
        </p:spPr>
      </p:pic>
      <p:sp>
        <p:nvSpPr>
          <p:cNvPr id="3" name="Заголовок 2"/>
          <p:cNvSpPr>
            <a:spLocks noGrp="1"/>
          </p:cNvSpPr>
          <p:nvPr>
            <p:ph type="title"/>
          </p:nvPr>
        </p:nvSpPr>
        <p:spPr>
          <a:xfrm>
            <a:off x="251520" y="188640"/>
            <a:ext cx="8712968" cy="6480720"/>
          </a:xfrm>
        </p:spPr>
        <p:txBody>
          <a:bodyPr>
            <a:normAutofit/>
          </a:bodyPr>
          <a:lstStyle/>
          <a:p>
            <a:pPr algn="l"/>
            <a:r>
              <a:rPr lang="ru-RU" sz="1600" dirty="0" smtClean="0">
                <a:solidFill>
                  <a:schemeClr val="tx1"/>
                </a:solidFill>
              </a:rPr>
              <a:t>Основным </a:t>
            </a:r>
            <a:r>
              <a:rPr lang="ru-RU" sz="1600" dirty="0">
                <a:solidFill>
                  <a:schemeClr val="tx1"/>
                </a:solidFill>
              </a:rPr>
              <a:t>мотивом для выполнения детьми физических упражнений является совместная подвижная игра со взрослым. Подвижные игры являются важным средством физического воспитания детей. Они привлекают малышей своей эмоциональностью, разнообразием сюжетов и двигательных заданий. Игры, проведенные на свежем воздухе, способствуют закаливанию и оздоровлению, развитию внимания, памяти, воображения, формируют личностные качества. </a:t>
            </a:r>
            <a:br>
              <a:rPr lang="ru-RU" sz="1600" dirty="0">
                <a:solidFill>
                  <a:schemeClr val="tx1"/>
                </a:solidFill>
              </a:rPr>
            </a:br>
            <a:r>
              <a:rPr lang="ru-RU" sz="1600" dirty="0" smtClean="0">
                <a:solidFill>
                  <a:schemeClr val="tx1"/>
                </a:solidFill>
              </a:rPr>
              <a:t>	</a:t>
            </a:r>
            <a:r>
              <a:rPr lang="ru-RU" sz="1600" b="1" u="sng" dirty="0" smtClean="0">
                <a:solidFill>
                  <a:schemeClr val="tx1"/>
                </a:solidFill>
              </a:rPr>
              <a:t>Основная </a:t>
            </a:r>
            <a:r>
              <a:rPr lang="ru-RU" sz="1600" b="1" u="sng" dirty="0">
                <a:solidFill>
                  <a:schemeClr val="tx1"/>
                </a:solidFill>
              </a:rPr>
              <a:t>задача игр в период адаптации - формирование эмоционального контакта, доверия детей к воспитателю.</a:t>
            </a:r>
            <a:r>
              <a:rPr lang="ru-RU" sz="1600" dirty="0">
                <a:solidFill>
                  <a:schemeClr val="tx1"/>
                </a:solidFill>
              </a:rPr>
              <a:t> Ребенок должен увидеть в воспитателе доброго, всегда готового прийти на помощь человека (как мама) и интересного партнера в игре. Эмоциональное общение возникает на основе совместных действий, сопровождаемых улыбкой, ласковой интонацией, проявлением заботы к каждому малышу.</a:t>
            </a:r>
            <a:br>
              <a:rPr lang="ru-RU" sz="1600" dirty="0">
                <a:solidFill>
                  <a:schemeClr val="tx1"/>
                </a:solidFill>
              </a:rPr>
            </a:br>
            <a:r>
              <a:rPr lang="ru-RU" sz="1600" dirty="0">
                <a:solidFill>
                  <a:schemeClr val="tx1"/>
                </a:solidFill>
              </a:rPr>
              <a:t>Самостоятельные действия с игрушками и физкультурным оборудование также является средством физической культуры. Разнообразные формы творческой активности с детьми можно организовать и на физкультурных сюжетно-игровых занятиях, которые строятся на простых жизненных ситуациях, сюжетах сказок и литературных произведений, известных детям, а также на играх-драматизациях.</a:t>
            </a:r>
            <a:br>
              <a:rPr lang="ru-RU" sz="1600" dirty="0">
                <a:solidFill>
                  <a:schemeClr val="tx1"/>
                </a:solidFill>
              </a:rPr>
            </a:br>
            <a:r>
              <a:rPr lang="ru-RU" sz="1600" u="sng" dirty="0">
                <a:solidFill>
                  <a:schemeClr val="tx1"/>
                </a:solidFill>
                <a:effectLst>
                  <a:outerShdw blurRad="38100" dist="38100" dir="2700000" algn="tl">
                    <a:srgbClr val="000000">
                      <a:alpha val="43137"/>
                    </a:srgbClr>
                  </a:outerShdw>
                </a:effectLst>
              </a:rPr>
              <a:t>     Введение в игровую деятельность двигательного характера</a:t>
            </a:r>
            <a:br>
              <a:rPr lang="ru-RU" sz="1600" u="sng" dirty="0">
                <a:solidFill>
                  <a:schemeClr val="tx1"/>
                </a:solidFill>
                <a:effectLst>
                  <a:outerShdw blurRad="38100" dist="38100" dir="2700000" algn="tl">
                    <a:srgbClr val="000000">
                      <a:alpha val="43137"/>
                    </a:srgbClr>
                  </a:outerShdw>
                </a:effectLst>
              </a:rPr>
            </a:br>
            <a:r>
              <a:rPr lang="ru-RU" sz="1600" dirty="0">
                <a:solidFill>
                  <a:schemeClr val="tx1"/>
                </a:solidFill>
              </a:rPr>
              <a:t>Только если ребенок играет, он незаметно для себя, без принуждения выполняет все необходимые требования и совершенствуется в двигательном развитии. В первые дни адаптации занятия с детьми проходят в групповом помещении, привычная обстановка раскрепощает детей. Однако необходимо учесть, что площадь игровой зоны в группе достаточно мала, поэтому в первое время желательно проводить игры-забавы, малоподвижные игры, пальчиковую гимнастику с целью развлечь детей, переключить их внимание на двигательную деятельность. Можно использовать </a:t>
            </a:r>
            <a:r>
              <a:rPr lang="ru-RU" sz="1600" dirty="0" err="1">
                <a:solidFill>
                  <a:schemeClr val="tx1"/>
                </a:solidFill>
              </a:rPr>
              <a:t>потешки</a:t>
            </a:r>
            <a:r>
              <a:rPr lang="ru-RU" sz="1600" dirty="0">
                <a:solidFill>
                  <a:schemeClr val="tx1"/>
                </a:solidFill>
              </a:rPr>
              <a:t>.</a:t>
            </a:r>
            <a:br>
              <a:rPr lang="ru-RU" sz="1600" dirty="0">
                <a:solidFill>
                  <a:schemeClr val="tx1"/>
                </a:solidFill>
              </a:rPr>
            </a:br>
            <a:r>
              <a:rPr lang="ru-RU" sz="1600" dirty="0">
                <a:solidFill>
                  <a:schemeClr val="tx1"/>
                </a:solidFill>
              </a:rPr>
              <a:t/>
            </a:r>
            <a:br>
              <a:rPr lang="ru-RU" sz="1600" dirty="0">
                <a:solidFill>
                  <a:schemeClr val="tx1"/>
                </a:solidFill>
              </a:rPr>
            </a:br>
            <a:endParaRPr lang="ru-RU" sz="1600" dirty="0">
              <a:solidFill>
                <a:schemeClr val="tx1"/>
              </a:solidFill>
            </a:endParaRPr>
          </a:p>
        </p:txBody>
      </p:sp>
    </p:spTree>
    <p:extLst>
      <p:ext uri="{BB962C8B-B14F-4D97-AF65-F5344CB8AC3E}">
        <p14:creationId xmlns:p14="http://schemas.microsoft.com/office/powerpoint/2010/main" val="156016257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251520" y="260648"/>
            <a:ext cx="8640960" cy="6480720"/>
          </a:xfrm>
        </p:spPr>
        <p:txBody>
          <a:bodyPr>
            <a:normAutofit lnSpcReduction="10000"/>
          </a:bodyPr>
          <a:lstStyle/>
          <a:p>
            <a:r>
              <a:rPr lang="ru-RU" b="1" i="1" dirty="0">
                <a:solidFill>
                  <a:schemeClr val="tx1"/>
                </a:solidFill>
              </a:rPr>
              <a:t>«Игра с пояском»</a:t>
            </a:r>
            <a:endParaRPr lang="ru-RU" dirty="0">
              <a:solidFill>
                <a:schemeClr val="tx1"/>
              </a:solidFill>
            </a:endParaRPr>
          </a:p>
          <a:p>
            <a:r>
              <a:rPr lang="ru-RU" dirty="0">
                <a:solidFill>
                  <a:schemeClr val="tx1"/>
                </a:solidFill>
              </a:rPr>
              <a:t>Вот наш Вова идет,</a:t>
            </a:r>
          </a:p>
          <a:p>
            <a:r>
              <a:rPr lang="ru-RU" dirty="0" err="1">
                <a:solidFill>
                  <a:schemeClr val="tx1"/>
                </a:solidFill>
              </a:rPr>
              <a:t>Поясочек</a:t>
            </a:r>
            <a:r>
              <a:rPr lang="ru-RU" dirty="0">
                <a:solidFill>
                  <a:schemeClr val="tx1"/>
                </a:solidFill>
              </a:rPr>
              <a:t> несет.</a:t>
            </a:r>
          </a:p>
          <a:p>
            <a:r>
              <a:rPr lang="ru-RU" dirty="0">
                <a:solidFill>
                  <a:schemeClr val="tx1"/>
                </a:solidFill>
              </a:rPr>
              <a:t>Кому дать, кому дать,</a:t>
            </a:r>
          </a:p>
          <a:p>
            <a:r>
              <a:rPr lang="ru-RU" dirty="0">
                <a:solidFill>
                  <a:schemeClr val="tx1"/>
                </a:solidFill>
              </a:rPr>
              <a:t>Кому </a:t>
            </a:r>
            <a:r>
              <a:rPr lang="ru-RU" dirty="0" err="1">
                <a:solidFill>
                  <a:schemeClr val="tx1"/>
                </a:solidFill>
              </a:rPr>
              <a:t>поясочек</a:t>
            </a:r>
            <a:r>
              <a:rPr lang="ru-RU" dirty="0">
                <a:solidFill>
                  <a:schemeClr val="tx1"/>
                </a:solidFill>
              </a:rPr>
              <a:t> передать?</a:t>
            </a:r>
          </a:p>
          <a:p>
            <a:r>
              <a:rPr lang="ru-RU" i="1" dirty="0">
                <a:solidFill>
                  <a:schemeClr val="tx1"/>
                </a:solidFill>
              </a:rPr>
              <a:t>Поясок передается следующему ребенку.</a:t>
            </a:r>
            <a:endParaRPr lang="ru-RU" dirty="0">
              <a:solidFill>
                <a:schemeClr val="tx1"/>
              </a:solidFill>
            </a:endParaRPr>
          </a:p>
          <a:p>
            <a:r>
              <a:rPr lang="ru-RU" b="1" i="1" dirty="0">
                <a:solidFill>
                  <a:schemeClr val="tx1"/>
                </a:solidFill>
              </a:rPr>
              <a:t>«Ножки, ножки»</a:t>
            </a:r>
            <a:endParaRPr lang="ru-RU" dirty="0">
              <a:solidFill>
                <a:schemeClr val="tx1"/>
              </a:solidFill>
            </a:endParaRPr>
          </a:p>
          <a:p>
            <a:r>
              <a:rPr lang="ru-RU" dirty="0">
                <a:solidFill>
                  <a:schemeClr val="tx1"/>
                </a:solidFill>
              </a:rPr>
              <a:t>Ножки, ножки, где. вы были?</a:t>
            </a:r>
          </a:p>
          <a:p>
            <a:r>
              <a:rPr lang="ru-RU" i="1" dirty="0">
                <a:solidFill>
                  <a:schemeClr val="tx1"/>
                </a:solidFill>
              </a:rPr>
              <a:t>Дети разводят руки в стороны.</a:t>
            </a:r>
            <a:endParaRPr lang="ru-RU" dirty="0">
              <a:solidFill>
                <a:schemeClr val="tx1"/>
              </a:solidFill>
            </a:endParaRPr>
          </a:p>
          <a:p>
            <a:r>
              <a:rPr lang="ru-RU" dirty="0">
                <a:solidFill>
                  <a:schemeClr val="tx1"/>
                </a:solidFill>
              </a:rPr>
              <a:t>За грибами в лес ходили.</a:t>
            </a:r>
          </a:p>
          <a:p>
            <a:r>
              <a:rPr lang="ru-RU" i="1" dirty="0">
                <a:solidFill>
                  <a:schemeClr val="tx1"/>
                </a:solidFill>
              </a:rPr>
              <a:t>Шагают.</a:t>
            </a:r>
            <a:endParaRPr lang="ru-RU" dirty="0">
              <a:solidFill>
                <a:schemeClr val="tx1"/>
              </a:solidFill>
            </a:endParaRPr>
          </a:p>
          <a:p>
            <a:r>
              <a:rPr lang="ru-RU" dirty="0">
                <a:solidFill>
                  <a:schemeClr val="tx1"/>
                </a:solidFill>
              </a:rPr>
              <a:t>А вы, ручки, помогали?</a:t>
            </a:r>
          </a:p>
          <a:p>
            <a:r>
              <a:rPr lang="ru-RU" i="1" dirty="0">
                <a:solidFill>
                  <a:schemeClr val="tx1"/>
                </a:solidFill>
              </a:rPr>
              <a:t>Сгибают руки в локтях, поднимают вверх, поворачивают кисти.</a:t>
            </a:r>
            <a:endParaRPr lang="ru-RU" dirty="0">
              <a:solidFill>
                <a:schemeClr val="tx1"/>
              </a:solidFill>
            </a:endParaRPr>
          </a:p>
          <a:p>
            <a:r>
              <a:rPr lang="ru-RU" dirty="0">
                <a:solidFill>
                  <a:schemeClr val="tx1"/>
                </a:solidFill>
              </a:rPr>
              <a:t>Мы грибочки собирали.</a:t>
            </a:r>
          </a:p>
          <a:p>
            <a:r>
              <a:rPr lang="ru-RU" i="1" dirty="0">
                <a:solidFill>
                  <a:schemeClr val="tx1"/>
                </a:solidFill>
              </a:rPr>
              <a:t>Приседают.</a:t>
            </a:r>
            <a:endParaRPr lang="ru-RU" dirty="0">
              <a:solidFill>
                <a:schemeClr val="tx1"/>
              </a:solidFill>
            </a:endParaRPr>
          </a:p>
          <a:p>
            <a:r>
              <a:rPr lang="ru-RU" dirty="0">
                <a:solidFill>
                  <a:schemeClr val="tx1"/>
                </a:solidFill>
              </a:rPr>
              <a:t>А вы, глазки, помогали? Мы искали да смотрели, Все пенечки оглядели.</a:t>
            </a:r>
          </a:p>
          <a:p>
            <a:r>
              <a:rPr lang="ru-RU" i="1" dirty="0">
                <a:solidFill>
                  <a:schemeClr val="tx1"/>
                </a:solidFill>
              </a:rPr>
              <a:t>Поворачивают голову вправо-влево. </a:t>
            </a:r>
            <a:r>
              <a:rPr lang="ru-RU" dirty="0">
                <a:solidFill>
                  <a:schemeClr val="tx1"/>
                </a:solidFill>
              </a:rPr>
              <a:t>Вот и Настенька с грибком...</a:t>
            </a:r>
          </a:p>
          <a:p>
            <a:r>
              <a:rPr lang="ru-RU" i="1" dirty="0">
                <a:solidFill>
                  <a:schemeClr val="tx1"/>
                </a:solidFill>
              </a:rPr>
              <a:t>Детям показывают куклу с корзинкой</a:t>
            </a:r>
            <a:r>
              <a:rPr lang="ru-RU" i="1" dirty="0" smtClean="0">
                <a:solidFill>
                  <a:schemeClr val="tx1"/>
                </a:solidFill>
              </a:rPr>
              <a:t>.</a:t>
            </a:r>
          </a:p>
          <a:p>
            <a:r>
              <a:rPr lang="ru-RU" dirty="0">
                <a:solidFill>
                  <a:schemeClr val="tx1"/>
                </a:solidFill>
              </a:rPr>
              <a:t>С </a:t>
            </a:r>
            <a:r>
              <a:rPr lang="ru-RU" dirty="0" err="1" smtClean="0">
                <a:solidFill>
                  <a:schemeClr val="tx1"/>
                </a:solidFill>
              </a:rPr>
              <a:t>подосиновичком</a:t>
            </a:r>
            <a:endParaRPr lang="ru-RU" dirty="0">
              <a:solidFill>
                <a:schemeClr val="tx1"/>
              </a:solidFill>
            </a:endParaRPr>
          </a:p>
        </p:txBody>
      </p:sp>
    </p:spTree>
    <p:extLst>
      <p:ext uri="{BB962C8B-B14F-4D97-AF65-F5344CB8AC3E}">
        <p14:creationId xmlns:p14="http://schemas.microsoft.com/office/powerpoint/2010/main" val="1013335855"/>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1520" y="260648"/>
            <a:ext cx="8640960" cy="6336704"/>
          </a:xfrm>
        </p:spPr>
        <p:txBody>
          <a:bodyPr>
            <a:normAutofit lnSpcReduction="10000"/>
          </a:bodyPr>
          <a:lstStyle/>
          <a:p>
            <a:pPr algn="l"/>
            <a:r>
              <a:rPr lang="ru-RU" sz="1600" dirty="0">
                <a:solidFill>
                  <a:schemeClr val="tx1"/>
                </a:solidFill>
              </a:rPr>
              <a:t>Для совершенствования двигательных навыков в группах и на территории ДОУ организуется развивающая двигательная среда, при этом учитываются возрастные особенности детей и их интересы. Творческий подход к созданию предметно-развивающей среды позволяет продумать порядок размещения оборудования, рационально подобрать спортивный инвентарь. Главная задача физкультурного уголка — развитие культуры движений, двигательного творчества, преждевременное знакомство детей с пособиями и правилами пользования ими. При создании развивающей среды в группе необходимо обратить внимание подбору ярких и красочных игровых и спортивных атрибутов. В группе должно быть многофункциональное игровое физкультурное оборудование: мягкие модули разного цвета и формы, спортивные бревна, для массажа стоп, лазанья, для развития </a:t>
            </a:r>
            <a:r>
              <a:rPr lang="ru-RU" sz="1600" dirty="0" err="1">
                <a:solidFill>
                  <a:schemeClr val="tx1"/>
                </a:solidFill>
              </a:rPr>
              <a:t>сенсомоторики</a:t>
            </a:r>
            <a:r>
              <a:rPr lang="ru-RU" sz="1600" dirty="0">
                <a:solidFill>
                  <a:schemeClr val="tx1"/>
                </a:solidFill>
              </a:rPr>
              <a:t> и традиционное физкультурное оборудование, например, обручи, мячи, скакалки, кубики, дуги, скамейки, ребристые </a:t>
            </a:r>
            <a:r>
              <a:rPr lang="ru-RU" sz="1600" dirty="0" smtClean="0">
                <a:solidFill>
                  <a:schemeClr val="tx1"/>
                </a:solidFill>
              </a:rPr>
              <a:t>дорожки. </a:t>
            </a:r>
            <a:r>
              <a:rPr lang="ru-RU" sz="1600" dirty="0">
                <a:solidFill>
                  <a:schemeClr val="tx1"/>
                </a:solidFill>
              </a:rPr>
              <a:t>Все это помогает разнообразить содержание работы с детьми  в период адаптации к детскому саду.</a:t>
            </a:r>
          </a:p>
          <a:p>
            <a:pPr algn="l"/>
            <a:r>
              <a:rPr lang="ru-RU" sz="1600" b="1" u="sng" dirty="0">
                <a:solidFill>
                  <a:schemeClr val="tx1"/>
                </a:solidFill>
              </a:rPr>
              <a:t>При знакомстве  детей с предметами и игровым оборудованием можно использовать следующие игры:</a:t>
            </a:r>
          </a:p>
          <a:p>
            <a:pPr algn="l"/>
            <a:r>
              <a:rPr lang="ru-RU" sz="1600" dirty="0">
                <a:solidFill>
                  <a:schemeClr val="tx1"/>
                </a:solidFill>
              </a:rPr>
              <a:t>Игры с мячом</a:t>
            </a:r>
          </a:p>
          <a:p>
            <a:pPr algn="l"/>
            <a:r>
              <a:rPr lang="ru-RU" sz="1600" dirty="0" smtClean="0">
                <a:solidFill>
                  <a:schemeClr val="tx1"/>
                </a:solidFill>
              </a:rPr>
              <a:t>Кто </a:t>
            </a:r>
            <a:r>
              <a:rPr lang="ru-RU" sz="1600" dirty="0">
                <a:solidFill>
                  <a:schemeClr val="tx1"/>
                </a:solidFill>
              </a:rPr>
              <a:t>пришел к нам, посмотри —</a:t>
            </a:r>
          </a:p>
          <a:p>
            <a:pPr algn="l"/>
            <a:r>
              <a:rPr lang="ru-RU" sz="1600" dirty="0" smtClean="0">
                <a:solidFill>
                  <a:schemeClr val="tx1"/>
                </a:solidFill>
              </a:rPr>
              <a:t>Яркий </a:t>
            </a:r>
            <a:r>
              <a:rPr lang="ru-RU" sz="1600" dirty="0">
                <a:solidFill>
                  <a:schemeClr val="tx1"/>
                </a:solidFill>
              </a:rPr>
              <a:t>мячик, круглый мячик,</a:t>
            </a:r>
          </a:p>
          <a:p>
            <a:pPr algn="l"/>
            <a:r>
              <a:rPr lang="ru-RU" sz="1600" dirty="0">
                <a:solidFill>
                  <a:schemeClr val="tx1"/>
                </a:solidFill>
              </a:rPr>
              <a:t>Разноцветный, яркий!</a:t>
            </a:r>
          </a:p>
          <a:p>
            <a:pPr algn="l"/>
            <a:r>
              <a:rPr lang="ru-RU" sz="1600" dirty="0">
                <a:solidFill>
                  <a:schemeClr val="tx1"/>
                </a:solidFill>
              </a:rPr>
              <a:t>Вот как весело он скачет,</a:t>
            </a:r>
          </a:p>
          <a:p>
            <a:pPr algn="l"/>
            <a:r>
              <a:rPr lang="ru-RU" sz="1600" dirty="0">
                <a:solidFill>
                  <a:schemeClr val="tx1"/>
                </a:solidFill>
              </a:rPr>
              <a:t>Это мячик, раз, два, три</a:t>
            </a:r>
          </a:p>
          <a:p>
            <a:pPr algn="l"/>
            <a:r>
              <a:rPr lang="ru-RU" sz="1600" dirty="0" smtClean="0">
                <a:solidFill>
                  <a:schemeClr val="tx1"/>
                </a:solidFill>
              </a:rPr>
              <a:t>Очень </a:t>
            </a:r>
            <a:r>
              <a:rPr lang="ru-RU" sz="1600" dirty="0">
                <a:solidFill>
                  <a:schemeClr val="tx1"/>
                </a:solidFill>
              </a:rPr>
              <a:t>мячик шустрый,</a:t>
            </a:r>
          </a:p>
          <a:p>
            <a:pPr algn="l"/>
            <a:r>
              <a:rPr lang="ru-RU" sz="1600" dirty="0">
                <a:solidFill>
                  <a:schemeClr val="tx1"/>
                </a:solidFill>
              </a:rPr>
              <a:t>Его зовут </a:t>
            </a:r>
            <a:r>
              <a:rPr lang="ru-RU" sz="1600" dirty="0" err="1">
                <a:solidFill>
                  <a:schemeClr val="tx1"/>
                </a:solidFill>
              </a:rPr>
              <a:t>Играйка</a:t>
            </a:r>
            <a:r>
              <a:rPr lang="ru-RU" sz="1600" dirty="0">
                <a:solidFill>
                  <a:schemeClr val="tx1"/>
                </a:solidFill>
              </a:rPr>
              <a:t>,</a:t>
            </a:r>
          </a:p>
          <a:p>
            <a:pPr algn="l"/>
            <a:r>
              <a:rPr lang="ru-RU" sz="1600" dirty="0">
                <a:solidFill>
                  <a:schemeClr val="tx1"/>
                </a:solidFill>
              </a:rPr>
              <a:t>Потому что круглый!</a:t>
            </a:r>
          </a:p>
          <a:p>
            <a:pPr algn="l"/>
            <a:endParaRPr lang="ru-RU" sz="1600" dirty="0">
              <a:solidFill>
                <a:schemeClr val="tx1"/>
              </a:solidFill>
            </a:endParaRPr>
          </a:p>
        </p:txBody>
      </p:sp>
    </p:spTree>
    <p:extLst>
      <p:ext uri="{BB962C8B-B14F-4D97-AF65-F5344CB8AC3E}">
        <p14:creationId xmlns:p14="http://schemas.microsoft.com/office/powerpoint/2010/main" val="2559782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544" y="1916832"/>
            <a:ext cx="8064896" cy="4248472"/>
          </a:xfrm>
        </p:spPr>
      </p:pic>
      <p:sp>
        <p:nvSpPr>
          <p:cNvPr id="3" name="Заголовок 2"/>
          <p:cNvSpPr>
            <a:spLocks noGrp="1"/>
          </p:cNvSpPr>
          <p:nvPr>
            <p:ph type="title"/>
          </p:nvPr>
        </p:nvSpPr>
        <p:spPr>
          <a:xfrm>
            <a:off x="457200" y="338328"/>
            <a:ext cx="8229600" cy="1938544"/>
          </a:xfrm>
        </p:spPr>
        <p:txBody>
          <a:bodyPr>
            <a:normAutofit fontScale="90000"/>
          </a:bodyPr>
          <a:lstStyle/>
          <a:p>
            <a:pPr algn="l"/>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
            </a:r>
            <a:br>
              <a:rPr lang="ru-RU" sz="1600" dirty="0" smtClean="0">
                <a:solidFill>
                  <a:srgbClr val="000000"/>
                </a:solidFill>
                <a:latin typeface="Times New Roman"/>
                <a:ea typeface="Times New Roman"/>
                <a:cs typeface="Times New Roman"/>
              </a:rPr>
            </a:br>
            <a:r>
              <a:rPr lang="ru-RU" sz="1600" dirty="0">
                <a:solidFill>
                  <a:srgbClr val="000000"/>
                </a:solidFill>
                <a:latin typeface="Times New Roman"/>
                <a:ea typeface="Times New Roman"/>
                <a:cs typeface="Times New Roman"/>
              </a:rPr>
              <a:t/>
            </a:r>
            <a:br>
              <a:rPr lang="ru-RU" sz="1600" dirty="0">
                <a:solidFill>
                  <a:srgbClr val="000000"/>
                </a:solidFill>
                <a:latin typeface="Times New Roman"/>
                <a:ea typeface="Times New Roman"/>
                <a:cs typeface="Times New Roman"/>
              </a:rPr>
            </a:br>
            <a:r>
              <a:rPr lang="ru-RU" sz="1800" dirty="0" smtClean="0">
                <a:solidFill>
                  <a:schemeClr val="tx1"/>
                </a:solidFill>
                <a:latin typeface="Times New Roman" pitchFamily="18" charset="0"/>
                <a:ea typeface="Times New Roman"/>
                <a:cs typeface="Times New Roman" pitchFamily="18" charset="0"/>
              </a:rPr>
              <a:t>Совместно </a:t>
            </a:r>
            <a:r>
              <a:rPr lang="ru-RU" sz="1800" dirty="0">
                <a:solidFill>
                  <a:schemeClr val="tx1"/>
                </a:solidFill>
                <a:latin typeface="Times New Roman" pitchFamily="18" charset="0"/>
                <a:ea typeface="Times New Roman"/>
                <a:cs typeface="Times New Roman" pitchFamily="18" charset="0"/>
              </a:rPr>
              <a:t>с инструктором по физической культуре воспитатель </a:t>
            </a:r>
            <a:r>
              <a:rPr lang="ru-RU" sz="1800" dirty="0" smtClean="0">
                <a:solidFill>
                  <a:schemeClr val="tx1"/>
                </a:solidFill>
                <a:latin typeface="Times New Roman" pitchFamily="18" charset="0"/>
                <a:ea typeface="Times New Roman"/>
                <a:cs typeface="Times New Roman" pitchFamily="18" charset="0"/>
              </a:rPr>
              <a:t>планирует:</a:t>
            </a:r>
            <a:br>
              <a:rPr lang="ru-RU" sz="1800" dirty="0" smtClean="0">
                <a:solidFill>
                  <a:schemeClr val="tx1"/>
                </a:solidFill>
                <a:latin typeface="Times New Roman" pitchFamily="18" charset="0"/>
                <a:ea typeface="Times New Roman"/>
                <a:cs typeface="Times New Roman" pitchFamily="18" charset="0"/>
              </a:rPr>
            </a:br>
            <a:r>
              <a:rPr lang="ru-RU" sz="1800" dirty="0" smtClean="0">
                <a:solidFill>
                  <a:schemeClr val="tx1"/>
                </a:solidFill>
                <a:latin typeface="Times New Roman" pitchFamily="18" charset="0"/>
                <a:ea typeface="Times New Roman"/>
                <a:cs typeface="Times New Roman" pitchFamily="18" charset="0"/>
              </a:rPr>
              <a:t>* малоподвижные </a:t>
            </a:r>
            <a:r>
              <a:rPr lang="ru-RU" sz="1800" dirty="0">
                <a:solidFill>
                  <a:schemeClr val="tx1"/>
                </a:solidFill>
                <a:latin typeface="Times New Roman" pitchFamily="18" charset="0"/>
                <a:ea typeface="Times New Roman"/>
                <a:cs typeface="Times New Roman" pitchFamily="18" charset="0"/>
              </a:rPr>
              <a:t>и подвижные игры;</a:t>
            </a:r>
            <a:r>
              <a:rPr lang="ru-RU" sz="1800" dirty="0">
                <a:solidFill>
                  <a:schemeClr val="tx1"/>
                </a:solidFill>
                <a:latin typeface="Times New Roman" pitchFamily="18" charset="0"/>
                <a:ea typeface="Calibri"/>
                <a:cs typeface="Times New Roman" pitchFamily="18" charset="0"/>
              </a:rPr>
              <a:t/>
            </a:r>
            <a:br>
              <a:rPr lang="ru-RU" sz="1800" dirty="0">
                <a:solidFill>
                  <a:schemeClr val="tx1"/>
                </a:solidFill>
                <a:latin typeface="Times New Roman" pitchFamily="18" charset="0"/>
                <a:ea typeface="Calibri"/>
                <a:cs typeface="Times New Roman" pitchFamily="18" charset="0"/>
              </a:rPr>
            </a:br>
            <a:r>
              <a:rPr lang="ru-RU" sz="1800" dirty="0" smtClean="0">
                <a:solidFill>
                  <a:schemeClr val="tx1"/>
                </a:solidFill>
                <a:latin typeface="Times New Roman" pitchFamily="18" charset="0"/>
                <a:ea typeface="Calibri"/>
                <a:cs typeface="Times New Roman" pitchFamily="18" charset="0"/>
              </a:rPr>
              <a:t>* </a:t>
            </a:r>
            <a:r>
              <a:rPr lang="ru-RU" sz="1800" dirty="0" smtClean="0">
                <a:solidFill>
                  <a:schemeClr val="tx1"/>
                </a:solidFill>
                <a:latin typeface="Times New Roman" pitchFamily="18" charset="0"/>
                <a:ea typeface="Times New Roman"/>
                <a:cs typeface="Times New Roman" pitchFamily="18" charset="0"/>
              </a:rPr>
              <a:t>комплексы </a:t>
            </a:r>
            <a:r>
              <a:rPr lang="ru-RU" sz="1800" dirty="0">
                <a:solidFill>
                  <a:schemeClr val="tx1"/>
                </a:solidFill>
                <a:latin typeface="Times New Roman" pitchFamily="18" charset="0"/>
                <a:ea typeface="Times New Roman"/>
                <a:cs typeface="Times New Roman" pitchFamily="18" charset="0"/>
              </a:rPr>
              <a:t>утренней гимнастики;</a:t>
            </a:r>
            <a:r>
              <a:rPr lang="ru-RU" sz="1800" dirty="0">
                <a:solidFill>
                  <a:schemeClr val="tx1"/>
                </a:solidFill>
                <a:latin typeface="Times New Roman" pitchFamily="18" charset="0"/>
                <a:ea typeface="Calibri"/>
                <a:cs typeface="Times New Roman" pitchFamily="18" charset="0"/>
              </a:rPr>
              <a:t/>
            </a:r>
            <a:br>
              <a:rPr lang="ru-RU" sz="1800" dirty="0">
                <a:solidFill>
                  <a:schemeClr val="tx1"/>
                </a:solidFill>
                <a:latin typeface="Times New Roman" pitchFamily="18" charset="0"/>
                <a:ea typeface="Calibri"/>
                <a:cs typeface="Times New Roman" pitchFamily="18" charset="0"/>
              </a:rPr>
            </a:br>
            <a:r>
              <a:rPr lang="ru-RU" sz="1800" dirty="0" smtClean="0">
                <a:solidFill>
                  <a:schemeClr val="tx1"/>
                </a:solidFill>
                <a:latin typeface="Times New Roman" pitchFamily="18" charset="0"/>
                <a:ea typeface="Calibri"/>
                <a:cs typeface="Times New Roman" pitchFamily="18" charset="0"/>
              </a:rPr>
              <a:t>* </a:t>
            </a:r>
            <a:r>
              <a:rPr lang="ru-RU" sz="1800" dirty="0" smtClean="0">
                <a:solidFill>
                  <a:schemeClr val="tx1"/>
                </a:solidFill>
                <a:latin typeface="Times New Roman" pitchFamily="18" charset="0"/>
                <a:ea typeface="Times New Roman"/>
                <a:cs typeface="Times New Roman" pitchFamily="18" charset="0"/>
              </a:rPr>
              <a:t>упражнения </a:t>
            </a:r>
            <a:r>
              <a:rPr lang="ru-RU" sz="1800" dirty="0">
                <a:solidFill>
                  <a:schemeClr val="tx1"/>
                </a:solidFill>
                <a:latin typeface="Times New Roman" pitchFamily="18" charset="0"/>
                <a:ea typeface="Times New Roman"/>
                <a:cs typeface="Times New Roman" pitchFamily="18" charset="0"/>
              </a:rPr>
              <a:t>для развития моторики, координации движений;</a:t>
            </a:r>
            <a:r>
              <a:rPr lang="ru-RU" sz="1800" dirty="0">
                <a:solidFill>
                  <a:schemeClr val="tx1"/>
                </a:solidFill>
                <a:latin typeface="Times New Roman" pitchFamily="18" charset="0"/>
                <a:ea typeface="Calibri"/>
                <a:cs typeface="Times New Roman" pitchFamily="18" charset="0"/>
              </a:rPr>
              <a:t/>
            </a:r>
            <a:br>
              <a:rPr lang="ru-RU" sz="1800" dirty="0">
                <a:solidFill>
                  <a:schemeClr val="tx1"/>
                </a:solidFill>
                <a:latin typeface="Times New Roman" pitchFamily="18" charset="0"/>
                <a:ea typeface="Calibri"/>
                <a:cs typeface="Times New Roman" pitchFamily="18" charset="0"/>
              </a:rPr>
            </a:br>
            <a:r>
              <a:rPr lang="ru-RU" sz="1800" dirty="0">
                <a:solidFill>
                  <a:schemeClr val="tx1"/>
                </a:solidFill>
                <a:latin typeface="Times New Roman" pitchFamily="18" charset="0"/>
                <a:cs typeface="Times New Roman" pitchFamily="18" charset="0"/>
              </a:rPr>
              <a:t>Особого внимания в период адаптации заслуживает сотрудничество с родителями воспитанников. Более последовательной реализации содержания совместной работы с семьей помогает учет ряда принципов:</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единство целей и задач воспитания здорового ребенка в ДОУ и семье;</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индивидуальный подход к каждому ребенку и каждой семье;</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систематичность и последовательность работы в течение всего периода адаптации ребенка к новым условиям;</a:t>
            </a:r>
            <a:br>
              <a:rPr lang="ru-RU" sz="1800" dirty="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взаимное доверие и взаимопомощь педагогов и родителей</a:t>
            </a:r>
            <a:r>
              <a:rPr lang="ru-RU" sz="1800" dirty="0" smtClean="0">
                <a:solidFill>
                  <a:schemeClr val="tx1"/>
                </a:solidFill>
                <a:latin typeface="Times New Roman" pitchFamily="18" charset="0"/>
                <a:cs typeface="Times New Roman" pitchFamily="18" charset="0"/>
              </a:rPr>
              <a:t>.</a:t>
            </a:r>
            <a:br>
              <a:rPr lang="ru-RU" sz="1800" dirty="0" smtClean="0">
                <a:solidFill>
                  <a:schemeClr val="tx1"/>
                </a:solidFill>
                <a:latin typeface="Times New Roman" pitchFamily="18" charset="0"/>
                <a:cs typeface="Times New Roman" pitchFamily="18" charset="0"/>
              </a:rPr>
            </a:br>
            <a:r>
              <a:rPr lang="ru-RU" sz="1800" dirty="0">
                <a:solidFill>
                  <a:schemeClr val="tx1"/>
                </a:solidFill>
                <a:latin typeface="Times New Roman" pitchFamily="18" charset="0"/>
                <a:cs typeface="Times New Roman" pitchFamily="18" charset="0"/>
              </a:rPr>
              <a:t/>
            </a:r>
            <a:br>
              <a:rPr lang="ru-RU" sz="1800" dirty="0">
                <a:solidFill>
                  <a:schemeClr val="tx1"/>
                </a:solidFill>
                <a:latin typeface="Times New Roman" pitchFamily="18" charset="0"/>
                <a:cs typeface="Times New Roman" pitchFamily="18" charset="0"/>
              </a:rPr>
            </a:br>
            <a:r>
              <a:rPr lang="ru-RU" sz="1800" b="1" dirty="0">
                <a:solidFill>
                  <a:schemeClr val="tx1"/>
                </a:solidFill>
                <a:latin typeface="Times New Roman" pitchFamily="18" charset="0"/>
                <a:cs typeface="Times New Roman" pitchFamily="18" charset="0"/>
              </a:rPr>
              <a:t>Совместные занятия с педагогом, мамой, ребёнком снижают тревожные ожидания у родителей малышей, так как появляется возможность познакомиться с условиями жизни в детском саду, с педагогами и создать атмосферу общности интересов, эмоциональной </a:t>
            </a:r>
            <a:r>
              <a:rPr lang="ru-RU" sz="1800" b="1" dirty="0" err="1">
                <a:solidFill>
                  <a:schemeClr val="tx1"/>
                </a:solidFill>
                <a:latin typeface="Times New Roman" pitchFamily="18" charset="0"/>
                <a:cs typeface="Times New Roman" pitchFamily="18" charset="0"/>
              </a:rPr>
              <a:t>взаимоподдержки</a:t>
            </a:r>
            <a:r>
              <a:rPr lang="ru-RU" sz="1800" b="1" dirty="0">
                <a:solidFill>
                  <a:schemeClr val="tx1"/>
                </a:solidFill>
                <a:latin typeface="Times New Roman" pitchFamily="18" charset="0"/>
                <a:cs typeface="Times New Roman" pitchFamily="18" charset="0"/>
              </a:rPr>
              <a:t> друг друга. </a:t>
            </a:r>
            <a:br>
              <a:rPr lang="ru-RU" sz="1800" b="1" dirty="0">
                <a:solidFill>
                  <a:schemeClr val="tx1"/>
                </a:solidFill>
                <a:latin typeface="Times New Roman" pitchFamily="18" charset="0"/>
                <a:cs typeface="Times New Roman" pitchFamily="18" charset="0"/>
              </a:rPr>
            </a:br>
            <a:r>
              <a:rPr lang="ru-RU" sz="1800" b="1" dirty="0">
                <a:solidFill>
                  <a:schemeClr val="tx1"/>
                </a:solidFill>
                <a:latin typeface="Times New Roman" pitchFamily="18" charset="0"/>
                <a:cs typeface="Times New Roman" pitchFamily="18" charset="0"/>
              </a:rPr>
              <a:t>Общее развитие ребенка, формирование положительных черт характера происходит преимущественно в то время, когда они участвуют в жизни близких ему людей, играет, наблюдает за окружающим. И если сами родители постоянно показывают ребенку, какую радость доставляют им совместные физкультурные занятия, то и в дальнейшем самостоятельно ребенок будет заниматься физическими упражнениями с удовольствием, так как у него сформируется понятие об этой деятельности как одобряемой его близкими и любимыми людьми.</a:t>
            </a:r>
            <a:br>
              <a:rPr lang="ru-RU" sz="1800" b="1" dirty="0">
                <a:solidFill>
                  <a:schemeClr val="tx1"/>
                </a:solidFill>
                <a:latin typeface="Times New Roman" pitchFamily="18" charset="0"/>
                <a:cs typeface="Times New Roman" pitchFamily="18" charset="0"/>
              </a:rPr>
            </a:br>
            <a:endParaRPr lang="ru-RU" sz="1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6708955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924944"/>
            <a:ext cx="8640960" cy="3528392"/>
          </a:xfrm>
        </p:spPr>
        <p:txBody>
          <a:bodyPr>
            <a:normAutofit/>
          </a:bodyPr>
          <a:lstStyle/>
          <a:p>
            <a:pPr>
              <a:lnSpc>
                <a:spcPct val="115000"/>
              </a:lnSpc>
              <a:spcAft>
                <a:spcPts val="0"/>
              </a:spcAft>
            </a:pPr>
            <a:r>
              <a:rPr lang="ru-RU" sz="1600" dirty="0">
                <a:solidFill>
                  <a:srgbClr val="000000"/>
                </a:solidFill>
                <a:latin typeface="Times New Roman"/>
                <a:ea typeface="Times New Roman"/>
                <a:cs typeface="Times New Roman"/>
              </a:rPr>
              <a:t> Модель организации физкультурно- оздоровительной работы </a:t>
            </a:r>
            <a:r>
              <a:rPr lang="ru-RU" sz="1600" b="1" dirty="0">
                <a:solidFill>
                  <a:srgbClr val="000000"/>
                </a:solidFill>
                <a:latin typeface="Times New Roman"/>
                <a:ea typeface="Times New Roman"/>
                <a:cs typeface="Times New Roman"/>
              </a:rPr>
              <a:t>в</a:t>
            </a:r>
            <a:r>
              <a:rPr lang="ru-RU" sz="1600" dirty="0">
                <a:solidFill>
                  <a:srgbClr val="000000"/>
                </a:solidFill>
                <a:latin typeface="Times New Roman"/>
                <a:ea typeface="Times New Roman"/>
                <a:cs typeface="Times New Roman"/>
              </a:rPr>
              <a:t> адаптационный период с детьми младшего дошкольного возраста можно представить как совокупность элементов ситуаций общения по теме «Знакомство» и игр, направленных на развитие двигательных навыков. Работа строится таким образом, чтобы дети постепенно вливались в специфические виды оздоровительной деятельности, которые в дальнейшем будут сопровождать их на протяжении всего дошкольного детства.</a:t>
            </a:r>
            <a:r>
              <a:rPr lang="ru-RU" sz="1600" dirty="0">
                <a:latin typeface="Calibri"/>
                <a:ea typeface="Calibri"/>
                <a:cs typeface="Times New Roman"/>
              </a:rPr>
              <a:t/>
            </a:r>
            <a:br>
              <a:rPr lang="ru-RU" sz="1600" dirty="0">
                <a:latin typeface="Calibri"/>
                <a:ea typeface="Calibri"/>
                <a:cs typeface="Times New Roman"/>
              </a:rPr>
            </a:br>
            <a:r>
              <a:rPr lang="ru-RU" sz="1600" dirty="0">
                <a:solidFill>
                  <a:srgbClr val="000000"/>
                </a:solidFill>
                <a:latin typeface="Times New Roman"/>
                <a:ea typeface="Times New Roman"/>
                <a:cs typeface="Times New Roman"/>
              </a:rPr>
              <a:t>Чем разнообразнее и интереснее проходит образовательный процесс, тем легче и быстрее завершается период адаптации. Главное — необходимо учесть ряд</a:t>
            </a:r>
            <a:r>
              <a:rPr lang="ru-RU" sz="1600" b="1" i="1" dirty="0">
                <a:solidFill>
                  <a:srgbClr val="000000"/>
                </a:solidFill>
                <a:latin typeface="Times New Roman"/>
                <a:ea typeface="Times New Roman"/>
                <a:cs typeface="Times New Roman"/>
              </a:rPr>
              <a:t> </a:t>
            </a:r>
            <a:r>
              <a:rPr lang="ru-RU" sz="1600" dirty="0">
                <a:solidFill>
                  <a:srgbClr val="000000"/>
                </a:solidFill>
                <a:latin typeface="Times New Roman"/>
                <a:ea typeface="Times New Roman"/>
                <a:cs typeface="Times New Roman"/>
              </a:rPr>
              <a:t>специфических принципов в работе с детьми</a:t>
            </a:r>
            <a:r>
              <a:rPr lang="ru-RU" sz="1600" b="1" i="1" dirty="0">
                <a:solidFill>
                  <a:srgbClr val="000000"/>
                </a:solidFill>
                <a:latin typeface="Times New Roman"/>
                <a:ea typeface="Times New Roman"/>
                <a:cs typeface="Times New Roman"/>
              </a:rPr>
              <a:t>.</a:t>
            </a:r>
            <a:r>
              <a:rPr lang="ru-RU" sz="1600" dirty="0">
                <a:latin typeface="Calibri"/>
                <a:ea typeface="Calibri"/>
                <a:cs typeface="Times New Roman"/>
              </a:rPr>
              <a:t/>
            </a:r>
            <a:br>
              <a:rPr lang="ru-RU" sz="1600" dirty="0">
                <a:latin typeface="Calibri"/>
                <a:ea typeface="Calibri"/>
                <a:cs typeface="Times New Roman"/>
              </a:rPr>
            </a:br>
            <a:endParaRPr lang="ru-RU" sz="1600" dirty="0">
              <a:latin typeface="Times New Roman" pitchFamily="18" charset="0"/>
              <a:cs typeface="Times New Roman" pitchFamily="18" charset="0"/>
            </a:endParaRPr>
          </a:p>
        </p:txBody>
      </p:sp>
      <p:sp>
        <p:nvSpPr>
          <p:cNvPr id="3" name="Текст 2"/>
          <p:cNvSpPr>
            <a:spLocks noGrp="1"/>
          </p:cNvSpPr>
          <p:nvPr>
            <p:ph type="body" idx="1"/>
          </p:nvPr>
        </p:nvSpPr>
        <p:spPr>
          <a:xfrm>
            <a:off x="251520" y="260648"/>
            <a:ext cx="8640960" cy="3024336"/>
          </a:xfrm>
        </p:spPr>
        <p:txBody>
          <a:bodyPr>
            <a:noAutofit/>
          </a:bodyPr>
          <a:lstStyle/>
          <a:p>
            <a:pPr algn="just">
              <a:lnSpc>
                <a:spcPct val="115000"/>
              </a:lnSpc>
              <a:spcAft>
                <a:spcPts val="0"/>
              </a:spcAft>
            </a:pPr>
            <a:endParaRPr lang="ru-RU" sz="1600" dirty="0" smtClean="0">
              <a:solidFill>
                <a:srgbClr val="000000"/>
              </a:solidFill>
              <a:latin typeface="Times New Roman"/>
              <a:ea typeface="Times New Roman"/>
              <a:cs typeface="Times New Roman"/>
            </a:endParaRPr>
          </a:p>
          <a:p>
            <a:pPr algn="just">
              <a:lnSpc>
                <a:spcPct val="115000"/>
              </a:lnSpc>
              <a:spcAft>
                <a:spcPts val="0"/>
              </a:spcAft>
            </a:pPr>
            <a:r>
              <a:rPr lang="ru-RU" sz="1600" dirty="0" smtClean="0">
                <a:solidFill>
                  <a:srgbClr val="000000"/>
                </a:solidFill>
                <a:latin typeface="Times New Roman"/>
                <a:ea typeface="Times New Roman"/>
                <a:cs typeface="Times New Roman"/>
              </a:rPr>
              <a:t>Привлечение </a:t>
            </a:r>
            <a:r>
              <a:rPr lang="ru-RU" sz="1600" dirty="0">
                <a:solidFill>
                  <a:srgbClr val="000000"/>
                </a:solidFill>
                <a:latin typeface="Times New Roman"/>
                <a:ea typeface="Times New Roman"/>
                <a:cs typeface="Times New Roman"/>
              </a:rPr>
              <a:t>родителей к </a:t>
            </a:r>
            <a:r>
              <a:rPr lang="ru-RU" sz="1600" dirty="0" err="1" smtClean="0">
                <a:solidFill>
                  <a:srgbClr val="000000"/>
                </a:solidFill>
                <a:latin typeface="Times New Roman"/>
                <a:ea typeface="Times New Roman"/>
                <a:cs typeface="Times New Roman"/>
              </a:rPr>
              <a:t>физкультурно</a:t>
            </a:r>
            <a:r>
              <a:rPr lang="ru-RU" sz="1600" dirty="0" smtClean="0">
                <a:solidFill>
                  <a:srgbClr val="000000"/>
                </a:solidFill>
                <a:latin typeface="Times New Roman"/>
                <a:ea typeface="Times New Roman"/>
                <a:cs typeface="Times New Roman"/>
              </a:rPr>
              <a:t> - </a:t>
            </a:r>
            <a:r>
              <a:rPr lang="ru-RU" sz="1600" dirty="0">
                <a:solidFill>
                  <a:srgbClr val="000000"/>
                </a:solidFill>
                <a:latin typeface="Times New Roman"/>
                <a:ea typeface="Times New Roman"/>
                <a:cs typeface="Times New Roman"/>
              </a:rPr>
              <a:t>оздоровительным  занятиям на первых этапах посещения ребенком дошкольного учреждения помогает уменьшить негативные последствия адаптационного периода. Свобода выбора двигательной деятельности дает возможность ребенку проявить свои склонности, и, таким образом, получить психологическое удовлетворение помимо удовлетворения естественной потребности в движении.</a:t>
            </a:r>
            <a:endParaRPr lang="ru-RU" sz="1600" dirty="0">
              <a:latin typeface="Calibri"/>
              <a:ea typeface="Calibri"/>
              <a:cs typeface="Times New Roman"/>
            </a:endParaRPr>
          </a:p>
          <a:p>
            <a:pPr algn="just">
              <a:lnSpc>
                <a:spcPct val="115000"/>
              </a:lnSpc>
              <a:spcAft>
                <a:spcPts val="0"/>
              </a:spcAft>
            </a:pPr>
            <a:r>
              <a:rPr lang="ru-RU" sz="1600" dirty="0">
                <a:solidFill>
                  <a:srgbClr val="000000"/>
                </a:solidFill>
                <a:latin typeface="Times New Roman"/>
                <a:ea typeface="Times New Roman"/>
                <a:cs typeface="Times New Roman"/>
              </a:rPr>
              <a:t>            Взаимодействие педагогов и родителей ведет к единообразию требований при проведении </a:t>
            </a:r>
            <a:r>
              <a:rPr lang="ru-RU" sz="1600" dirty="0" err="1" smtClean="0">
                <a:solidFill>
                  <a:srgbClr val="000000"/>
                </a:solidFill>
                <a:latin typeface="Times New Roman"/>
                <a:ea typeface="Times New Roman"/>
                <a:cs typeface="Times New Roman"/>
              </a:rPr>
              <a:t>физкультурно</a:t>
            </a:r>
            <a:r>
              <a:rPr lang="ru-RU" sz="1600" dirty="0" smtClean="0">
                <a:solidFill>
                  <a:srgbClr val="000000"/>
                </a:solidFill>
                <a:latin typeface="Times New Roman"/>
                <a:ea typeface="Times New Roman"/>
                <a:cs typeface="Times New Roman"/>
              </a:rPr>
              <a:t> - </a:t>
            </a:r>
            <a:r>
              <a:rPr lang="ru-RU" sz="1600" dirty="0">
                <a:solidFill>
                  <a:srgbClr val="000000"/>
                </a:solidFill>
                <a:latin typeface="Times New Roman"/>
                <a:ea typeface="Times New Roman"/>
                <a:cs typeface="Times New Roman"/>
              </a:rPr>
              <a:t>оздоровительных  занятий и созданию программы индивидуального развития каждого ребенка. Такое сотрудничество улучшает их взаимопонимание и повышает степень доверия родителей к педагогическому коллективу.</a:t>
            </a:r>
            <a:endParaRPr lang="ru-RU" sz="1600" dirty="0">
              <a:latin typeface="Calibri"/>
              <a:ea typeface="Calibri"/>
              <a:cs typeface="Times New Roman"/>
            </a:endParaRPr>
          </a:p>
          <a:p>
            <a:pPr algn="just">
              <a:lnSpc>
                <a:spcPct val="115000"/>
              </a:lnSpc>
              <a:spcAft>
                <a:spcPts val="0"/>
              </a:spcAft>
            </a:pPr>
            <a:r>
              <a:rPr lang="ru-RU" sz="1600" dirty="0">
                <a:solidFill>
                  <a:srgbClr val="000000"/>
                </a:solidFill>
                <a:latin typeface="Times New Roman"/>
                <a:ea typeface="Times New Roman"/>
                <a:cs typeface="Times New Roman"/>
              </a:rPr>
              <a:t>           </a:t>
            </a:r>
            <a:r>
              <a:rPr lang="ru-RU" sz="1600" dirty="0" smtClean="0">
                <a:solidFill>
                  <a:srgbClr val="000000"/>
                </a:solidFill>
                <a:latin typeface="Times New Roman"/>
                <a:ea typeface="Times New Roman"/>
                <a:cs typeface="Times New Roman"/>
              </a:rPr>
              <a:t> </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8357708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251520" y="260648"/>
            <a:ext cx="8568952" cy="6264696"/>
          </a:xfrm>
        </p:spPr>
        <p:txBody>
          <a:bodyPr>
            <a:normAutofit/>
          </a:bodyPr>
          <a:lstStyle/>
          <a:p>
            <a:pPr lvl="0" algn="l"/>
            <a:r>
              <a:rPr lang="ru-RU" sz="1600" dirty="0" smtClean="0">
                <a:solidFill>
                  <a:schemeClr val="tx1"/>
                </a:solidFill>
                <a:latin typeface="Times New Roman" pitchFamily="18" charset="0"/>
                <a:cs typeface="Times New Roman" pitchFamily="18" charset="0"/>
              </a:rPr>
              <a:t>	Комплексы </a:t>
            </a:r>
            <a:r>
              <a:rPr lang="ru-RU" sz="1600" dirty="0">
                <a:solidFill>
                  <a:schemeClr val="tx1"/>
                </a:solidFill>
                <a:latin typeface="Times New Roman" pitchFamily="18" charset="0"/>
                <a:cs typeface="Times New Roman" pitchFamily="18" charset="0"/>
              </a:rPr>
              <a:t>упражнений должны быть увлекательными, а также необходимо предусматривать физиологически и педагогически необходимую и оправданную нагрузку, удовлетворяющую потребность ребенка в движении.</a:t>
            </a:r>
          </a:p>
          <a:p>
            <a:pPr lvl="0" algn="l"/>
            <a:r>
              <a:rPr lang="ru-RU" sz="1600" dirty="0">
                <a:solidFill>
                  <a:schemeClr val="tx1"/>
                </a:solidFill>
                <a:latin typeface="Times New Roman" pitchFamily="18" charset="0"/>
                <a:cs typeface="Times New Roman" pitchFamily="18" charset="0"/>
              </a:rPr>
              <a:t>Одним из эффективных средств физического воспитания детей этого возраста является проведение физических упражнений в игровой форме. Главное в упражнениях игрового характера — вызвать у детей желание двигаться активно и с удовольствием.</a:t>
            </a:r>
          </a:p>
          <a:p>
            <a:pPr lvl="0" algn="l"/>
            <a:r>
              <a:rPr lang="ru-RU" sz="1600" dirty="0">
                <a:solidFill>
                  <a:schemeClr val="tx1"/>
                </a:solidFill>
                <a:latin typeface="Times New Roman" pitchFamily="18" charset="0"/>
                <a:cs typeface="Times New Roman" pitchFamily="18" charset="0"/>
              </a:rPr>
              <a:t>По мере освоения новых видов повседневной активности необходимо использовать и классические формы тренировки с многократным повторением, заучиванием элементов движений.</a:t>
            </a:r>
          </a:p>
          <a:p>
            <a:pPr lvl="0" algn="l"/>
            <a:r>
              <a:rPr lang="ru-RU" sz="1600" dirty="0">
                <a:solidFill>
                  <a:schemeClr val="tx1"/>
                </a:solidFill>
                <a:latin typeface="Times New Roman" pitchFamily="18" charset="0"/>
                <a:cs typeface="Times New Roman" pitchFamily="18" charset="0"/>
              </a:rPr>
              <a:t>Чтобы наполнить движения эмоциональной привлекательностью необходимо использовать художественное слово: стихотворная форма упражнений, фольклорные произведения помогут детям получить особенно яркие впечатления от двигательной деятельности.</a:t>
            </a:r>
          </a:p>
          <a:p>
            <a:pPr lvl="0" algn="l"/>
            <a:r>
              <a:rPr lang="ru-RU" sz="1600" dirty="0">
                <a:solidFill>
                  <a:schemeClr val="tx1"/>
                </a:solidFill>
                <a:latin typeface="Times New Roman" pitchFamily="18" charset="0"/>
                <a:cs typeface="Times New Roman" pitchFamily="18" charset="0"/>
              </a:rPr>
              <a:t>Следует вводить в процесс педагогического воспитания музыкальное сопровождение. Использование музыки поможет снять психоэмоциональное напряжение, облегчить привыкание ребенка к новым для него условиям жизнедеятельности.</a:t>
            </a:r>
          </a:p>
          <a:p>
            <a:pPr algn="l"/>
            <a:r>
              <a:rPr lang="ru-RU" sz="1600" dirty="0" smtClean="0">
                <a:solidFill>
                  <a:schemeClr val="tx1"/>
                </a:solidFill>
                <a:latin typeface="Times New Roman" pitchFamily="18" charset="0"/>
                <a:cs typeface="Times New Roman" pitchFamily="18" charset="0"/>
              </a:rPr>
              <a:t>	Самое </a:t>
            </a:r>
            <a:r>
              <a:rPr lang="ru-RU" sz="1600" dirty="0">
                <a:solidFill>
                  <a:schemeClr val="tx1"/>
                </a:solidFill>
                <a:latin typeface="Times New Roman" pitchFamily="18" charset="0"/>
                <a:cs typeface="Times New Roman" pitchFamily="18" charset="0"/>
              </a:rPr>
              <a:t>главное, что может вызвать интерес и желание малышей не только приходить каждый день в детский сад, но и участвовать во всех мероприятиях,  нацеленных на его развитие и формирование личности, — это желание педагога отдаваться на 100% любимому делу хорошее настроение, мобильность, фантазия, творческий подход и вечный поиск нестандартных решений.</a:t>
            </a:r>
          </a:p>
          <a:p>
            <a:pPr algn="l"/>
            <a:r>
              <a:rPr lang="ru-RU" sz="1600" dirty="0">
                <a:solidFill>
                  <a:schemeClr val="tx1"/>
                </a:solidFill>
                <a:latin typeface="Times New Roman" pitchFamily="18" charset="0"/>
                <a:cs typeface="Times New Roman" pitchFamily="18" charset="0"/>
              </a:rPr>
              <a:t> </a:t>
            </a:r>
          </a:p>
          <a:p>
            <a:pPr algn="l"/>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624953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TotalTime>
  <Words>327</Words>
  <Application>Microsoft Office PowerPoint</Application>
  <PresentationFormat>Экран (4:3)</PresentationFormat>
  <Paragraphs>49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Модель организации работы инструктора по физической культуре в адаптационный период с детьми младшего дошкольного возраста </vt:lpstr>
      <vt:lpstr>              С поступлением ребенка в дошкольное учреждение в его жизни происходит множество изменений: строгий режим дня, отсутствие родителей, новые требования к поведению, постоянный контакт со сверстниками, новое помещение, другой стиль общения. Все эти изменения обрушиваются на ребенка сразу, создавая для него стрессовую ситуацию. Поэтому, отсутствие специально организованной адаптационной поддержки может привести к невротическим реакциям, таким как капризы, страхи, отказ от еды,частые болезни и т.д. Как построить взаимодействие с детьми в адаптационный период, какие использовать технологии, чтобы заинтересовать детей теми видами оздоровительной деятельности, которые в дальнейшем будут сопровождать их в детском саду: закаливающие мероприятия, физкультурные занятия всех типов и т. п.?  Систему физкультурно - оздоровительной работы в период адаптации традиционно можно представить как педагогическое взаимодействие всех участников образовательного процесса: детей, воспитателей и специалистов ДОУ, родителей воспитанников. Физкультурно-оздоровительная методика адаптации детей к дошкольному образовательному учреждению включает в себя пять основных форм физкультурно-оздоровительной работы. -индивидуальные коррекционные игры, -подвижные игры, -физкультурное занятие, -утренняя гимнастика, -гимнастика после сна, закаливающие процедуры.  </vt:lpstr>
      <vt:lpstr>Основным мотивом для выполнения детьми физических упражнений является совместная подвижная игра со взрослым. Подвижные игры являются важным средством физического воспитания детей. Они привлекают малышей своей эмоциональностью, разнообразием сюжетов и двигательных заданий. Игры, проведенные на свежем воздухе, способствуют закаливанию и оздоровлению, развитию внимания, памяти, воображения, формируют личностные качества.   Основная задача игр в период адаптации - формирование эмоционального контакта, доверия детей к воспитателю. Ребенок должен увидеть в воспитателе доброго, всегда готового прийти на помощь человека (как мама) и интересного партнера в игре. Эмоциональное общение возникает на основе совместных действий, сопровождаемых улыбкой, ласковой интонацией, проявлением заботы к каждому малышу. Самостоятельные действия с игрушками и физкультурным оборудование также является средством физической культуры. Разнообразные формы творческой активности с детьми можно организовать и на физкультурных сюжетно-игровых занятиях, которые строятся на простых жизненных ситуациях, сюжетах сказок и литературных произведений, известных детям, а также на играх-драматизациях.      Введение в игровую деятельность двигательного характера Только если ребенок играет, он незаметно для себя, без принуждения выполняет все необходимые требования и совершенствуется в двигательном развитии. В первые дни адаптации занятия с детьми проходят в групповом помещении, привычная обстановка раскрепощает детей. Однако необходимо учесть, что площадь игровой зоны в группе достаточно мала, поэтому в первое время желательно проводить игры-забавы, малоподвижные игры, пальчиковую гимнастику с целью развлечь детей, переключить их внимание на двигательную деятельность. Можно использовать потешки.  </vt:lpstr>
      <vt:lpstr>Презентация PowerPoint</vt:lpstr>
      <vt:lpstr>Презентация PowerPoint</vt:lpstr>
      <vt:lpstr>                 Совместно с инструктором по физической культуре воспитатель планирует: * малоподвижные и подвижные игры; * комплексы утренней гимнастики; * упражнения для развития моторики, координации движений; Особого внимания в период адаптации заслуживает сотрудничество с родителями воспитанников. Более последовательной реализации содержания совместной работы с семьей помогает учет ряда принципов: единство целей и задач воспитания здорового ребенка в ДОУ и семье; индивидуальный подход к каждому ребенку и каждой семье; систематичность и последовательность работы в течение всего периода адаптации ребенка к новым условиям; взаимное доверие и взаимопомощь педагогов и родителей.  Совместные занятия с педагогом, мамой, ребёнком снижают тревожные ожидания у родителей малышей, так как появляется возможность познакомиться с условиями жизни в детском саду, с педагогами и создать атмосферу общности интересов, эмоциональной взаимоподдержки друг друга.  Общее развитие ребенка, формирование положительных черт характера происходит преимущественно в то время, когда они участвуют в жизни близких ему людей, играет, наблюдает за окружающим. И если сами родители постоянно показывают ребенку, какую радость доставляют им совместные физкультурные занятия, то и в дальнейшем самостоятельно ребенок будет заниматься физическими упражнениями с удовольствием, так как у него сформируется понятие об этой деятельности как одобряемой его близкими и любимыми людьми. </vt:lpstr>
      <vt:lpstr> Модель организации физкультурно- оздоровительной работы в адаптационный период с детьми младшего дошкольного возраста можно представить как совокупность элементов ситуаций общения по теме «Знакомство» и игр, направленных на развитие двигательных навыков. Работа строится таким образом, чтобы дети постепенно вливались в специфические виды оздоровительной деятельности, которые в дальнейшем будут сопровождать их на протяжении всего дошкольного детства. Чем разнообразнее и интереснее проходит образовательный процесс, тем легче и быстрее завершается период адаптации. Главное — необходимо учесть ряд специфических принципов в работе с детьми. </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Женя</dc:creator>
  <cp:lastModifiedBy>Женя</cp:lastModifiedBy>
  <cp:revision>5</cp:revision>
  <dcterms:created xsi:type="dcterms:W3CDTF">2014-11-30T12:42:20Z</dcterms:created>
  <dcterms:modified xsi:type="dcterms:W3CDTF">2014-11-30T13:29:51Z</dcterms:modified>
</cp:coreProperties>
</file>