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2" r:id="rId6"/>
    <p:sldId id="260" r:id="rId7"/>
    <p:sldId id="264" r:id="rId8"/>
    <p:sldId id="268" r:id="rId9"/>
    <p:sldId id="269" r:id="rId10"/>
    <p:sldId id="270" r:id="rId11"/>
    <p:sldId id="271" r:id="rId12"/>
    <p:sldId id="272" r:id="rId13"/>
    <p:sldId id="266" r:id="rId14"/>
    <p:sldId id="267" r:id="rId15"/>
    <p:sldId id="26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1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E3A3D-1E30-43DF-8C8B-5A1BF62B2E9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FEFBB-9CBE-4647-A3D3-1E6777E07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EFBB-9CBE-4647-A3D3-1E6777E071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FEFBB-9CBE-4647-A3D3-1E6777E071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2f8063da48fd59810f34d16ef3f14be3 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475" y="0"/>
            <a:ext cx="5597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085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0"/>
            <a:ext cx="2044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85 (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0"/>
            <a:ext cx="2044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0_895ff_bf8d122b_M.png"/>
          <p:cNvPicPr>
            <a:picLocks noChangeAspect="1"/>
          </p:cNvPicPr>
          <p:nvPr/>
        </p:nvPicPr>
        <p:blipFill>
          <a:blip r:embed="rId5" cstate="print"/>
          <a:srcRect l="20490" t="22675"/>
          <a:stretch>
            <a:fillRect/>
          </a:stretch>
        </p:blipFill>
        <p:spPr bwMode="auto">
          <a:xfrm>
            <a:off x="5435600" y="3911600"/>
            <a:ext cx="16764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7D32-6127-4D8A-A3CD-86F744385516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3AAB-825E-4617-BDDC-B99D61490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d60188967180e3145c205c9bf58ccf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388" y="4808538"/>
            <a:ext cx="4646612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2f8063da48fd59810f34d16ef3f14be3 (1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475" y="0"/>
            <a:ext cx="5597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02 (3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6500" y="3765550"/>
            <a:ext cx="41275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2DEB-E656-413F-8048-07B376B8EF78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E021-11BA-4CD6-A0F1-6F4745076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8de24_beb7aea6_ori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00" y="2852738"/>
            <a:ext cx="32512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042 (4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5425" y="4216400"/>
            <a:ext cx="38385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61BF-666F-4EA9-92AB-250860391771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5061-6EB5-46A4-8842-C9DE500BA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2f8063da48fd59810f34d16ef3f14be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412875"/>
            <a:ext cx="4445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0_82745_e233cb_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500" y="4419600"/>
            <a:ext cx="2222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40871-B539-4229-BCC9-14ACC0F7D415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91D4-51D9-40B2-AB64-63B2F4FCC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2f8063da48fd59810f34d16ef3f14be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0" y="1412875"/>
            <a:ext cx="4445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Ц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3513" y="4365625"/>
            <a:ext cx="26304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EEC1-AFC9-4810-91FA-3D0C2BACE44D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91BDE-3D93-459D-A155-DDA2B5EDA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76D0E2-473C-41CF-8173-B3CD569742F9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663B9D-6B8B-43E8-94C2-185628768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://img-fotki.yandex.ru/get/6611/134091466.1/0_8de24_beb7aea6_orig" TargetMode="External"/><Relationship Id="rId3" Type="http://schemas.openxmlformats.org/officeDocument/2006/relationships/hyperlink" Target="http://www.coollady.ru/pic/0004/008/002.jpg" TargetMode="External"/><Relationship Id="rId7" Type="http://schemas.openxmlformats.org/officeDocument/2006/relationships/hyperlink" Target="http://s4.hostingkartinok.com/uploads/images/2012/11/2f8063da48fd59810f34d16ef3f14be3.png" TargetMode="External"/><Relationship Id="rId12" Type="http://schemas.openxmlformats.org/officeDocument/2006/relationships/image" Target="../media/image24.png"/><Relationship Id="rId17" Type="http://schemas.openxmlformats.org/officeDocument/2006/relationships/hyperlink" Target="http://s46.radikal.ru/i113/1009/36/e2bec703e824.png" TargetMode="External"/><Relationship Id="rId2" Type="http://schemas.openxmlformats.org/officeDocument/2006/relationships/image" Target="../media/image19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hyperlink" Target="http://img-fotki.yandex.ru/get/6434/20573769.1b/0_895ff_bf8d122b_M.png" TargetMode="External"/><Relationship Id="rId5" Type="http://schemas.openxmlformats.org/officeDocument/2006/relationships/hyperlink" Target="http://www.coollady.ru/pic/0004/008/042.jpg" TargetMode="External"/><Relationship Id="rId15" Type="http://schemas.openxmlformats.org/officeDocument/2006/relationships/hyperlink" Target="http://www.coollady.ru/pic/0004/008/085.jpg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jpeg"/><Relationship Id="rId9" Type="http://schemas.openxmlformats.org/officeDocument/2006/relationships/hyperlink" Target="http://img-fotki.yandex.ru/get/6507/20573769.d/0_82745_e233cb_XL" TargetMode="External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16428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3573463"/>
            <a:ext cx="518477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+mn-lt"/>
                <a:cs typeface="+mn-cs"/>
              </a:rPr>
              <a:t>А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+mn-lt"/>
                <a:cs typeface="+mn-cs"/>
              </a:rPr>
              <a:t>втор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+mn-lt"/>
                <a:cs typeface="+mn-cs"/>
              </a:rPr>
              <a:t>: 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+mn-cs"/>
              </a:rPr>
              <a:t>Родина Е.В. ст.воспитатель с/</a:t>
            </a:r>
            <a:r>
              <a:rPr lang="ru-RU" sz="2400" b="1" dirty="0" err="1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+mn-cs"/>
              </a:rPr>
              <a:t>п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+mn-cs"/>
              </a:rPr>
              <a:t>д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+mn-cs"/>
              </a:rPr>
              <a:t>/</a:t>
            </a:r>
            <a:r>
              <a:rPr lang="ru-RU" sz="2400" b="1" dirty="0" err="1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+mn-cs"/>
              </a:rPr>
              <a:t>с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+mn-cs"/>
              </a:rPr>
              <a:t> «Рябинка» ГБОУ СОШ </a:t>
            </a:r>
            <a:r>
              <a:rPr lang="ru-RU" sz="2400" b="1" dirty="0" err="1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+mn-cs"/>
              </a:rPr>
              <a:t>с.Воскресенка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+mn-cs"/>
              </a:rPr>
              <a:t>отделение  п.Журавли 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+mn-cs"/>
              </a:rPr>
              <a:t>2015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4664"/>
            <a:ext cx="5670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4D"/>
                </a:solidFill>
                <a:latin typeface="Monotype Corsiva" pitchFamily="66" charset="0"/>
              </a:rPr>
              <a:t>«Использование мнемотехники для</a:t>
            </a:r>
            <a:endParaRPr lang="ru-RU" sz="2800" dirty="0" smtClean="0">
              <a:solidFill>
                <a:srgbClr val="00664D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664D"/>
                </a:solidFill>
                <a:latin typeface="Monotype Corsiva" pitchFamily="66" charset="0"/>
              </a:rPr>
              <a:t>заучивания стихотворений»</a:t>
            </a:r>
            <a:endParaRPr lang="ru-RU" sz="2800" dirty="0">
              <a:solidFill>
                <a:srgbClr val="00664D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ru-RU" sz="2000" dirty="0" smtClean="0"/>
              <a:t>Мы сегодня рано встали, нам сегодня не до сна!</a:t>
            </a:r>
            <a:br>
              <a:rPr lang="ru-RU" sz="2000" dirty="0" smtClean="0"/>
            </a:br>
            <a:r>
              <a:rPr lang="ru-RU" sz="2000" dirty="0" smtClean="0"/>
              <a:t>Говорят скворцы вернулись, говорят пришла весна!</a:t>
            </a:r>
            <a:br>
              <a:rPr lang="ru-RU" sz="2000" dirty="0" smtClean="0"/>
            </a:br>
            <a:r>
              <a:rPr lang="ru-RU" sz="2000" dirty="0" smtClean="0"/>
              <a:t>А на улице мороз, снег летит колючий</a:t>
            </a:r>
            <a:br>
              <a:rPr lang="ru-RU" sz="2000" dirty="0" smtClean="0"/>
            </a:br>
            <a:r>
              <a:rPr lang="ru-RU" sz="2000" dirty="0" smtClean="0"/>
              <a:t>И ползут по облакам, в белых шубах тучи</a:t>
            </a:r>
            <a:br>
              <a:rPr lang="ru-RU" sz="2000" dirty="0" smtClean="0"/>
            </a:br>
            <a:r>
              <a:rPr lang="ru-RU" sz="2000" dirty="0" smtClean="0"/>
              <a:t>Ждём весна </a:t>
            </a:r>
            <a:r>
              <a:rPr lang="ru-RU" sz="2000" dirty="0" err="1" smtClean="0"/>
              <a:t>давным</a:t>
            </a:r>
            <a:r>
              <a:rPr lang="ru-RU" sz="2000" dirty="0" smtClean="0"/>
              <a:t>-  давно, а ты бродишь где-то!</a:t>
            </a:r>
            <a:br>
              <a:rPr lang="ru-RU" sz="2000" dirty="0" smtClean="0"/>
            </a:br>
            <a:r>
              <a:rPr lang="ru-RU" sz="2000" dirty="0" smtClean="0"/>
              <a:t>Без тебя ведь не придет, солнечное лето.</a:t>
            </a:r>
            <a:endParaRPr lang="ru-RU" sz="2000" dirty="0"/>
          </a:p>
        </p:txBody>
      </p:sp>
      <p:pic>
        <p:nvPicPr>
          <p:cNvPr id="4" name="Содержимое 3" descr="F:\DCIM\.thumbnails\4-D20653B9-898607-48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295635" y="2240867"/>
            <a:ext cx="338437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ru-RU" sz="2000" dirty="0" smtClean="0"/>
              <a:t>Считалочка</a:t>
            </a:r>
            <a:br>
              <a:rPr lang="ru-RU" sz="2000" dirty="0" smtClean="0"/>
            </a:br>
            <a:r>
              <a:rPr lang="ru-RU" sz="2000" dirty="0" smtClean="0"/>
              <a:t>         Раз, два, три, четыре, стало тесно нам в квартире</a:t>
            </a:r>
            <a:br>
              <a:rPr lang="ru-RU" sz="2000" dirty="0" smtClean="0"/>
            </a:br>
            <a:r>
              <a:rPr lang="ru-RU" sz="2000" dirty="0" smtClean="0"/>
              <a:t>Там живут мои мышата ,лягушата и цыплята</a:t>
            </a:r>
            <a:br>
              <a:rPr lang="ru-RU" sz="2000" dirty="0" smtClean="0"/>
            </a:br>
            <a:r>
              <a:rPr lang="ru-RU" sz="2000" dirty="0" smtClean="0"/>
              <a:t>   канарейка, два чижа, кошка, белка, три чижа</a:t>
            </a:r>
            <a:br>
              <a:rPr lang="ru-RU" sz="2000" dirty="0" smtClean="0"/>
            </a:br>
            <a:r>
              <a:rPr lang="ru-RU" sz="2000" dirty="0" smtClean="0"/>
              <a:t>       Не могу я всех собрать ,чтобы вместе сосчитать</a:t>
            </a:r>
            <a:br>
              <a:rPr lang="ru-RU" sz="2000" dirty="0" smtClean="0"/>
            </a:br>
            <a:r>
              <a:rPr lang="ru-RU" sz="2000" dirty="0" smtClean="0"/>
              <a:t>          Торопись о мне прийти, чтобы вместе счёт вести.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068960"/>
            <a:ext cx="7427168" cy="30572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:\DCIM\.thumbnails\4-B7667AC6-855560-48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99592" y="2852935"/>
            <a:ext cx="4752528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Мнемотаблица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60633"/>
            <a:ext cx="4680520" cy="4060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366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35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980728"/>
            <a:ext cx="4572000" cy="4201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>
              <a:spcBef>
                <a:spcPts val="900"/>
              </a:spcBef>
              <a:buClr>
                <a:srgbClr val="00206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dirty="0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запоминание </a:t>
            </a:r>
            <a:r>
              <a:rPr lang="ru-RU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мнемотаблиц</a:t>
            </a:r>
            <a:r>
              <a:rPr lang="ru-RU" sz="2800" b="1" dirty="0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 развивает зрительную память, внимание; </a:t>
            </a:r>
          </a:p>
          <a:p>
            <a:pPr marL="341313" indent="-341313">
              <a:spcBef>
                <a:spcPts val="900"/>
              </a:spcBef>
              <a:buClr>
                <a:srgbClr val="00206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dirty="0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заучивание стихов, </a:t>
            </a:r>
            <a:r>
              <a:rPr lang="ru-RU" sz="2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потешек</a:t>
            </a:r>
            <a:r>
              <a:rPr lang="ru-RU" sz="2800" b="1" dirty="0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 развивает слуховую память; </a:t>
            </a:r>
          </a:p>
          <a:p>
            <a:pPr marL="341313" indent="-341313">
              <a:spcBef>
                <a:spcPts val="900"/>
              </a:spcBef>
              <a:buClr>
                <a:srgbClr val="00206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dirty="0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обыгрывание сказки – память и мышление.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12776"/>
            <a:ext cx="5598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Дорогу осилит идущий,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поэтому я желаю вам творческих успехов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в нашей интересной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и увлекательной деятельности!</a:t>
            </a:r>
            <a:endParaRPr lang="ru-RU" sz="3200" b="1" i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225088"/>
            <a:ext cx="716428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10000"/>
                  </a:schemeClr>
                </a:solidFill>
                <a:latin typeface="+mn-lt"/>
                <a:cs typeface="+mn-cs"/>
              </a:rPr>
              <a:t>Интернет ресурсы</a:t>
            </a:r>
          </a:p>
        </p:txBody>
      </p:sp>
      <p:pic>
        <p:nvPicPr>
          <p:cNvPr id="11267" name="Picture 2" descr="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13446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403350" y="549275"/>
            <a:ext cx="10810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3"/>
              </a:rPr>
              <a:t>http://www.coollady.ru/pic/0004/008/002.jpg</a:t>
            </a:r>
            <a:endParaRPr lang="ru-RU">
              <a:ea typeface="Calibri" pitchFamily="34" charset="0"/>
            </a:endParaRPr>
          </a:p>
        </p:txBody>
      </p:sp>
      <p:pic>
        <p:nvPicPr>
          <p:cNvPr id="11269" name="Picture 4" descr="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620713"/>
            <a:ext cx="1182687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708400" y="620713"/>
            <a:ext cx="11509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5"/>
              </a:rPr>
              <a:t>http://www.coollady.ru/pic/0004/008/042.jpg</a:t>
            </a:r>
            <a:endParaRPr lang="ru-RU">
              <a:ea typeface="Calibri" pitchFamily="34" charset="0"/>
            </a:endParaRPr>
          </a:p>
        </p:txBody>
      </p:sp>
      <p:pic>
        <p:nvPicPr>
          <p:cNvPr id="11271" name="Picture 6" descr="2f8063da48fd59810f34d16ef3f14be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260350"/>
            <a:ext cx="1189037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5435600" y="549275"/>
            <a:ext cx="1368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7"/>
              </a:rPr>
              <a:t>http://s4.hostingkartinok.com/uploads/images/2012/11/2f8063da48fd59810f34d16ef3f14be3.png</a:t>
            </a:r>
            <a:endParaRPr lang="ru-RU">
              <a:ea typeface="Calibri" pitchFamily="34" charset="0"/>
            </a:endParaRPr>
          </a:p>
        </p:txBody>
      </p:sp>
      <p:pic>
        <p:nvPicPr>
          <p:cNvPr id="11273" name="Picture 9" descr="Картинки/цветы/ромаш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549275"/>
            <a:ext cx="787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667625" y="476250"/>
            <a:ext cx="129698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9"/>
              </a:rPr>
              <a:t>http://img-fotki.yandex.ru/get/6507/20573769.d/0_82745_e233cb_XL</a:t>
            </a:r>
            <a:endParaRPr lang="ru-RU">
              <a:ea typeface="Calibri" pitchFamily="34" charset="0"/>
            </a:endParaRPr>
          </a:p>
        </p:txBody>
      </p:sp>
      <p:pic>
        <p:nvPicPr>
          <p:cNvPr id="11275" name="Picture 11" descr="0_895ff_bf8d122b_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628775"/>
            <a:ext cx="10287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042988" y="1989138"/>
            <a:ext cx="1152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11"/>
              </a:rPr>
              <a:t>http://img-fotki.yandex.ru/get/6434/20573769.1b/0_895ff_bf8d122b_M.png</a:t>
            </a:r>
            <a:endParaRPr lang="ru-RU">
              <a:ea typeface="Calibri" pitchFamily="34" charset="0"/>
            </a:endParaRPr>
          </a:p>
        </p:txBody>
      </p:sp>
      <p:pic>
        <p:nvPicPr>
          <p:cNvPr id="11277" name="Picture 13" descr="0_8de24_beb7aea6_ori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513" y="2060575"/>
            <a:ext cx="98425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132138" y="2060575"/>
            <a:ext cx="143986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13"/>
              </a:rPr>
              <a:t>http://img-fotki.yandex.ru/get/6611/134091466.1/0_8de24_beb7aea6_orig</a:t>
            </a:r>
            <a:endParaRPr lang="ru-RU">
              <a:ea typeface="Calibri" pitchFamily="34" charset="0"/>
            </a:endParaRPr>
          </a:p>
        </p:txBody>
      </p:sp>
      <p:pic>
        <p:nvPicPr>
          <p:cNvPr id="11279" name="Picture 15" descr="08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716338"/>
            <a:ext cx="18811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908175" y="3500438"/>
            <a:ext cx="1008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15"/>
              </a:rPr>
              <a:t>http://www.coollady.ru/pic/0004/008/085.jpg</a:t>
            </a:r>
            <a:endParaRPr lang="ru-RU">
              <a:ea typeface="Calibri" pitchFamily="34" charset="0"/>
            </a:endParaRPr>
          </a:p>
        </p:txBody>
      </p:sp>
      <p:pic>
        <p:nvPicPr>
          <p:cNvPr id="11281" name="Picture 17" descr="e2bec703e8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1844675"/>
            <a:ext cx="11604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795963" y="1989138"/>
            <a:ext cx="1133475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u="sng" dirty="0">
                <a:latin typeface="+mj-lt"/>
                <a:cs typeface="+mn-cs"/>
                <a:hlinkClick r:id="rId17"/>
              </a:rPr>
              <a:t>http://s46.radikal.ru/i113/1009/36/e2bec703e824.png</a:t>
            </a:r>
            <a:endParaRPr lang="ru-RU" sz="1100" dirty="0">
              <a:latin typeface="+mj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19872" y="4077071"/>
            <a:ext cx="34381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учитель английского языка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Бугаева Светлана Васильевна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МБОУ ООШ № 30 имени майора </a:t>
            </a:r>
            <a:r>
              <a:rPr lang="ru-RU" sz="1100" b="1" dirty="0" err="1">
                <a:solidFill>
                  <a:schemeClr val="accent2">
                    <a:lumMod val="75000"/>
                  </a:schemeClr>
                </a:solidFill>
              </a:rPr>
              <a:t>П.Ф.Баштовенко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ст. Петровской Славянского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Сайт: </a:t>
            </a: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lanabugaeva.ucoz.ru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692696"/>
            <a:ext cx="5616624" cy="4032448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Times New Roman" pitchFamily="16" charset="0"/>
              </a:rPr>
              <a:t>Цель</a:t>
            </a:r>
            <a:r>
              <a:rPr lang="en-US" sz="2800" b="1" i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Times New Roman" pitchFamily="16" charset="0"/>
              </a:rPr>
              <a:t>:</a:t>
            </a:r>
            <a:r>
              <a:rPr lang="ru-RU" sz="2800" b="1" i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Times New Roman" pitchFamily="16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Times New Roman" pitchFamily="16" charset="0"/>
              </a:rPr>
              <a:t>Познакомить родителей с системой методов и приемов, обеспечивающих эффективное запоминание, сохранение и воспроизведение информации, и конечно развитие памяти (методом мнемотехники).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6441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7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52736"/>
            <a:ext cx="5886400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dirty="0" smtClean="0">
                <a:solidFill>
                  <a:srgbClr val="00664D"/>
                </a:solidFill>
              </a:rPr>
              <a:t>К . Д. Ушинский писал:</a:t>
            </a:r>
          </a:p>
          <a:p>
            <a:pPr algn="ctr">
              <a:spcBef>
                <a:spcPts val="9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dirty="0" smtClean="0">
                <a:solidFill>
                  <a:srgbClr val="00664D"/>
                </a:solidFill>
              </a:rPr>
              <a:t>«Учите ребёнка каким-нибудь неизвестным ему пяти словам- он будет долго и напрасно мучиться, но свяжите двадцать таких слов с картинками, и он усвоит на лету».</a:t>
            </a:r>
            <a:endParaRPr lang="ru-RU" sz="2800" b="1" dirty="0">
              <a:solidFill>
                <a:srgbClr val="00664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613"/>
            <a:ext cx="777716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5544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664D"/>
                </a:solidFill>
                <a:latin typeface="Tahoma" pitchFamily="34" charset="0"/>
              </a:rPr>
              <a:t>Мнемотехника – это система методов и приемов, обеспечивающих эффективное запоминание, сохранение и воспроизведение информации, и конечно развитие речи. </a:t>
            </a:r>
          </a:p>
          <a:p>
            <a:endParaRPr lang="ru-RU" sz="2400" dirty="0" smtClean="0">
              <a:solidFill>
                <a:srgbClr val="00664D"/>
              </a:solidFill>
            </a:endParaRPr>
          </a:p>
          <a:p>
            <a:r>
              <a:rPr lang="ru-RU" sz="2400" dirty="0" smtClean="0">
                <a:solidFill>
                  <a:srgbClr val="00664D"/>
                </a:solidFill>
              </a:rPr>
              <a:t>Мнемотехника помогает развивать: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solidFill>
                  <a:srgbClr val="00664D"/>
                </a:solidFill>
              </a:rPr>
              <a:t>ассоциативное мышление 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solidFill>
                  <a:srgbClr val="00664D"/>
                </a:solidFill>
              </a:rPr>
              <a:t>зрительную и слуховую память 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solidFill>
                  <a:srgbClr val="00664D"/>
                </a:solidFill>
              </a:rPr>
              <a:t>зрительное и слуховое внимание 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solidFill>
                  <a:srgbClr val="00664D"/>
                </a:solidFill>
              </a:rPr>
              <a:t>воображение </a:t>
            </a:r>
            <a:endParaRPr lang="ru-RU" sz="2400" dirty="0">
              <a:solidFill>
                <a:srgbClr val="00664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6030416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>
              <a:spcBef>
                <a:spcPts val="8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Times New Roman" pitchFamily="16" charset="0"/>
              </a:rPr>
              <a:t>Мнемоническое запоминание состоит из четырех этапов: </a:t>
            </a:r>
          </a:p>
          <a:p>
            <a:pPr marL="341313" indent="-341313" algn="ctr">
              <a:spcBef>
                <a:spcPts val="800"/>
              </a:spcBef>
              <a:buClr>
                <a:srgbClr val="002060"/>
              </a:buCl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Times New Roman" pitchFamily="16" charset="0"/>
              </a:rPr>
              <a:t>кодирование в образы, </a:t>
            </a:r>
          </a:p>
          <a:p>
            <a:pPr marL="341313" indent="-341313" algn="ctr">
              <a:spcBef>
                <a:spcPts val="800"/>
              </a:spcBef>
              <a:buClr>
                <a:srgbClr val="002060"/>
              </a:buCl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Times New Roman" pitchFamily="16" charset="0"/>
              </a:rPr>
              <a:t>запоминание (соединение двух образов), </a:t>
            </a:r>
          </a:p>
          <a:p>
            <a:pPr marL="341313" indent="-341313" algn="ctr">
              <a:spcBef>
                <a:spcPts val="800"/>
              </a:spcBef>
              <a:buClr>
                <a:srgbClr val="002060"/>
              </a:buCl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Times New Roman" pitchFamily="16" charset="0"/>
              </a:rPr>
              <a:t>запоминание последовательности, </a:t>
            </a:r>
          </a:p>
          <a:p>
            <a:pPr marL="341313" indent="-341313" algn="ctr">
              <a:spcBef>
                <a:spcPts val="800"/>
              </a:spcBef>
              <a:buClr>
                <a:srgbClr val="002060"/>
              </a:buCl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  <a:cs typeface="Times New Roman" pitchFamily="16" charset="0"/>
              </a:rPr>
              <a:t>закрепление в памяти.</a:t>
            </a:r>
            <a:endParaRPr lang="ru-RU" sz="3200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437188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228184" y="620688"/>
            <a:ext cx="2520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 err="1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Мнемотаблицы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особенно эффективны при разучивании стихотворений.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5886400" cy="5352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Суть заключается в следующем: на каждое слово или маленькое словосочетание придумывается картинка (изображение); таким образом, все стихотворение зарисовывается схематически. После этого ребенок по памяти, используя графическое изображение, воспроизводит стихотворение целиком. </a:t>
            </a:r>
          </a:p>
          <a:p>
            <a:pPr algn="just">
              <a:spcBef>
                <a:spcPts val="7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начальном этапе взрослый предлагает готовую план - схему, а по мере обучения ребенок также активно включается в процесс создания своей схемы.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r>
              <a:rPr lang="ru-RU" sz="2000" dirty="0" smtClean="0"/>
              <a:t>Воробей живёт под крышей</a:t>
            </a:r>
            <a:br>
              <a:rPr lang="ru-RU" sz="2000" dirty="0" smtClean="0"/>
            </a:br>
            <a:r>
              <a:rPr lang="ru-RU" sz="2000" dirty="0" smtClean="0"/>
              <a:t>            В тёплой норке домик мыши</a:t>
            </a:r>
            <a:br>
              <a:rPr lang="ru-RU" sz="2000" dirty="0" smtClean="0"/>
            </a:br>
            <a:r>
              <a:rPr lang="ru-RU" sz="2000" dirty="0" smtClean="0"/>
              <a:t>У лягушки дом в пруду</a:t>
            </a:r>
            <a:br>
              <a:rPr lang="ru-RU" sz="2000" dirty="0" smtClean="0"/>
            </a:br>
            <a:r>
              <a:rPr lang="ru-RU" sz="2000" dirty="0" smtClean="0"/>
              <a:t>Домик пеночки в саду</a:t>
            </a:r>
            <a:br>
              <a:rPr lang="ru-RU" sz="2000" dirty="0" smtClean="0"/>
            </a:br>
            <a:r>
              <a:rPr lang="ru-RU" sz="2000" dirty="0" smtClean="0"/>
              <a:t>            -Эй цыплёнок, где твой дом?</a:t>
            </a:r>
            <a:br>
              <a:rPr lang="ru-RU" sz="2000" dirty="0" smtClean="0"/>
            </a:br>
            <a:r>
              <a:rPr lang="ru-RU" sz="2000" dirty="0" smtClean="0"/>
              <a:t>    -Он у мамы под крылом.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4" descr="F:\DCIM\.thumbnails\4-245109AD-971882-48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2976212"/>
            <a:ext cx="4280112" cy="318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ru-RU" sz="2000" dirty="0" smtClean="0"/>
              <a:t>Я ракету нарисую</a:t>
            </a:r>
            <a:br>
              <a:rPr lang="ru-RU" sz="2000" dirty="0" smtClean="0"/>
            </a:br>
            <a:r>
              <a:rPr lang="ru-RU" sz="2000" dirty="0" smtClean="0"/>
              <a:t>          Синей краской обведу,</a:t>
            </a:r>
            <a:br>
              <a:rPr lang="ru-RU" sz="2000" dirty="0" smtClean="0"/>
            </a:br>
            <a:r>
              <a:rPr lang="ru-RU" sz="2000" dirty="0" smtClean="0"/>
              <a:t>               На борту звезду большую</a:t>
            </a:r>
            <a:br>
              <a:rPr lang="ru-RU" sz="2000" dirty="0" smtClean="0"/>
            </a:br>
            <a:r>
              <a:rPr lang="ru-RU" sz="2000" dirty="0" smtClean="0"/>
              <a:t>  Разукрашу на виду.</a:t>
            </a:r>
            <a:br>
              <a:rPr lang="ru-RU" sz="2000" dirty="0" smtClean="0"/>
            </a:br>
            <a:r>
              <a:rPr lang="ru-RU" sz="2000" dirty="0" smtClean="0"/>
              <a:t>        И пускай она искрится</a:t>
            </a:r>
            <a:br>
              <a:rPr lang="ru-RU" sz="2000" dirty="0" smtClean="0"/>
            </a:br>
            <a:r>
              <a:rPr lang="ru-RU" sz="2000" dirty="0" smtClean="0"/>
              <a:t>         Алым пламенем всегда</a:t>
            </a:r>
            <a:br>
              <a:rPr lang="ru-RU" sz="2000" dirty="0" smtClean="0"/>
            </a:br>
            <a:r>
              <a:rPr lang="ru-RU" sz="2000" dirty="0" smtClean="0"/>
              <a:t>                          Пусть навстречу звёздам мчится</a:t>
            </a:r>
            <a:br>
              <a:rPr lang="ru-RU" sz="2000" dirty="0" smtClean="0"/>
            </a:br>
            <a:r>
              <a:rPr lang="ru-RU" sz="2000" dirty="0" smtClean="0"/>
              <a:t>      Наша красная звезда.</a:t>
            </a:r>
            <a:endParaRPr lang="ru-RU" sz="2000" dirty="0"/>
          </a:p>
        </p:txBody>
      </p:sp>
      <p:pic>
        <p:nvPicPr>
          <p:cNvPr id="4" name="Содержимое 3" descr="F:\DCIM\.thumbnails\4-B862B51C-720702-48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1691680" y="2906107"/>
            <a:ext cx="3672408" cy="311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минар для родителей">
  <a:themeElements>
    <a:clrScheme name="НОВЫЙ ГОД 1">
      <a:dk1>
        <a:srgbClr val="003300"/>
      </a:dk1>
      <a:lt1>
        <a:srgbClr val="99FFCC"/>
      </a:lt1>
      <a:dk2>
        <a:srgbClr val="0033CC"/>
      </a:dk2>
      <a:lt2>
        <a:srgbClr val="FFCCFF"/>
      </a:lt2>
      <a:accent1>
        <a:srgbClr val="99FF99"/>
      </a:accent1>
      <a:accent2>
        <a:srgbClr val="FF0000"/>
      </a:accent2>
      <a:accent3>
        <a:srgbClr val="00CC00"/>
      </a:accent3>
      <a:accent4>
        <a:srgbClr val="CC0099"/>
      </a:accent4>
      <a:accent5>
        <a:srgbClr val="6699FF"/>
      </a:accent5>
      <a:accent6>
        <a:srgbClr val="FFFF00"/>
      </a:accent6>
      <a:hlink>
        <a:srgbClr val="CC0066"/>
      </a:hlink>
      <a:folHlink>
        <a:srgbClr val="A5002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Семинар для родителей</Template>
  <TotalTime>46</TotalTime>
  <Words>325</Words>
  <Application>Microsoft Office PowerPoint</Application>
  <PresentationFormat>Экран (4:3)</PresentationFormat>
  <Paragraphs>50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Семинар для родителей</vt:lpstr>
      <vt:lpstr>Слайд 1</vt:lpstr>
      <vt:lpstr>Цель: Познакомить родителей с системой методов и приемов, обеспечивающих эффективное запоминание, сохранение и воспроизведение информации, и конечно развитие памяти (методом мнемотехники). </vt:lpstr>
      <vt:lpstr>Слайд 3</vt:lpstr>
      <vt:lpstr>Слайд 4</vt:lpstr>
      <vt:lpstr>Слайд 5</vt:lpstr>
      <vt:lpstr>Слайд 6</vt:lpstr>
      <vt:lpstr>Слайд 7</vt:lpstr>
      <vt:lpstr>Воробей живёт под крышей             В тёплой норке домик мыши У лягушки дом в пруду Домик пеночки в саду             -Эй цыплёнок, где твой дом?     -Он у мамы под крылом. </vt:lpstr>
      <vt:lpstr>Я ракету нарисую           Синей краской обведу,                На борту звезду большую   Разукрашу на виду.         И пускай она искрится          Алым пламенем всегда                           Пусть навстречу звёздам мчится       Наша красная звезда.</vt:lpstr>
      <vt:lpstr>Мы сегодня рано встали, нам сегодня не до сна! Говорят скворцы вернулись, говорят пришла весна! А на улице мороз, снег летит колючий И ползут по облакам, в белых шубах тучи Ждём весна давным-  давно, а ты бродишь где-то! Без тебя ведь не придет, солнечное лето.</vt:lpstr>
      <vt:lpstr>Считалочка          Раз, два, три, четыре, стало тесно нам в квартире Там живут мои мышата ,лягушата и цыплята    канарейка, два чижа, кошка, белка, три чижа        Не могу я всех собрать ,чтобы вместе сосчитать           Торопись о мне прийти, чтобы вместе счёт вести. </vt:lpstr>
      <vt:lpstr> Мнемотаблица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Рябинка</dc:creator>
  <cp:lastModifiedBy>Рябинка</cp:lastModifiedBy>
  <cp:revision>7</cp:revision>
  <dcterms:created xsi:type="dcterms:W3CDTF">2015-04-23T17:37:09Z</dcterms:created>
  <dcterms:modified xsi:type="dcterms:W3CDTF">2015-05-07T16:41:58Z</dcterms:modified>
</cp:coreProperties>
</file>