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66" r:id="rId2"/>
    <p:sldId id="269" r:id="rId3"/>
    <p:sldId id="270" r:id="rId4"/>
    <p:sldId id="271" r:id="rId5"/>
    <p:sldId id="292" r:id="rId6"/>
    <p:sldId id="293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79" r:id="rId15"/>
    <p:sldId id="282" r:id="rId16"/>
    <p:sldId id="281" r:id="rId17"/>
    <p:sldId id="283" r:id="rId18"/>
    <p:sldId id="288" r:id="rId19"/>
    <p:sldId id="284" r:id="rId20"/>
    <p:sldId id="287" r:id="rId21"/>
    <p:sldId id="285" r:id="rId22"/>
    <p:sldId id="290" r:id="rId23"/>
    <p:sldId id="286" r:id="rId24"/>
    <p:sldId id="289" r:id="rId25"/>
    <p:sldId id="294" r:id="rId26"/>
    <p:sldId id="29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66"/>
    <a:srgbClr val="008000"/>
    <a:srgbClr val="C0C0C0"/>
    <a:srgbClr val="CCEC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9" autoAdjust="0"/>
    <p:restoredTop sz="94595" autoAdjust="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D346C-A07E-4F0B-B22A-E207B9B69E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E3E7-EE4C-4087-AF1E-E37B4E06DFB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4704B-4234-4DC9-B365-E2F37CEDEB4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70284-F895-4C0A-8544-9133327CE3A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62C2-2DDC-4507-AE19-178930E944E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D896-701F-4B99-8D09-C4C86D14769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3F1B6-2713-4107-976F-D9FAC174C92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B6DF-3D3C-4B56-BE1A-9EAD170AAE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9482-1773-44AC-B83C-18FF18CAC9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83A8F-0A78-460F-A8E3-4021B7D04B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7F7C6-04B4-4FD3-A148-D184F235C1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2EAA-F777-4ED4-8060-DD41B2BCD81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4F4C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A379113-917C-4880-83A1-2A48B288A0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14313" y="466725"/>
            <a:ext cx="7786711" cy="2819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/>
            <a:r>
              <a:rPr lang="ru-RU" sz="6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6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S Mincho" pitchFamily="49" charset="-128"/>
                <a:ea typeface="MS Mincho" pitchFamily="49" charset="-128"/>
                <a:cs typeface="David" pitchFamily="34" charset="-79"/>
              </a:rPr>
              <a:t>ИСКУССТВО</a:t>
            </a:r>
            <a:r>
              <a:rPr lang="ru-RU" sz="6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dirty="0" smtClean="0">
                <a:solidFill>
                  <a:srgbClr val="7030A0"/>
                </a:solidFill>
              </a:rPr>
              <a:t>БЫТЬ РОДИТЕЛЯМИ»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143380"/>
            <a:ext cx="3025778" cy="2362200"/>
          </a:xfrm>
        </p:spPr>
        <p:txBody>
          <a:bodyPr/>
          <a:lstStyle/>
          <a:p>
            <a:pPr eaLnBrk="1" hangingPunct="1"/>
            <a:r>
              <a:rPr lang="ru-RU" sz="1600" b="1" i="1" dirty="0" smtClean="0">
                <a:solidFill>
                  <a:srgbClr val="7030A0"/>
                </a:solidFill>
              </a:rPr>
              <a:t>Подготовила</a:t>
            </a:r>
          </a:p>
          <a:p>
            <a:pPr eaLnBrk="1" hangingPunct="1"/>
            <a:r>
              <a:rPr lang="ru-RU" sz="1600" b="1" i="1" dirty="0" smtClean="0">
                <a:solidFill>
                  <a:srgbClr val="7030A0"/>
                </a:solidFill>
              </a:rPr>
              <a:t> педагог-психолог</a:t>
            </a:r>
          </a:p>
          <a:p>
            <a:pPr eaLnBrk="1" hangingPunct="1"/>
            <a:r>
              <a:rPr lang="ru-RU" sz="1600" b="1" i="1" dirty="0" smtClean="0">
                <a:solidFill>
                  <a:srgbClr val="7030A0"/>
                </a:solidFill>
              </a:rPr>
              <a:t> МДОУ «Детский сад №11 «Золотой петушок </a:t>
            </a:r>
          </a:p>
          <a:p>
            <a:pPr eaLnBrk="1" hangingPunct="1"/>
            <a:r>
              <a:rPr lang="ru-RU" sz="1600" b="1" i="1" dirty="0" smtClean="0">
                <a:solidFill>
                  <a:srgbClr val="7030A0"/>
                </a:solidFill>
              </a:rPr>
              <a:t>г. Ртищево</a:t>
            </a:r>
          </a:p>
          <a:p>
            <a:pPr eaLnBrk="1" hangingPunct="1"/>
            <a:r>
              <a:rPr lang="ru-RU" sz="1600" b="1" i="1" dirty="0" smtClean="0">
                <a:solidFill>
                  <a:srgbClr val="7030A0"/>
                </a:solidFill>
              </a:rPr>
              <a:t> Саратовской области»</a:t>
            </a:r>
          </a:p>
          <a:p>
            <a:pPr eaLnBrk="1" hangingPunct="1"/>
            <a:r>
              <a:rPr lang="ru-RU" sz="1600" b="1" i="1" dirty="0" smtClean="0">
                <a:solidFill>
                  <a:srgbClr val="7030A0"/>
                </a:solidFill>
              </a:rPr>
              <a:t>Бурмистрова Ю.В</a:t>
            </a:r>
            <a:r>
              <a:rPr lang="ru-RU" sz="1800" b="1" dirty="0" smtClean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24578" name="Picture 2" descr="http://www.sclfcca.com/Graphics/sh.K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928934"/>
            <a:ext cx="4357718" cy="371477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428596" y="571480"/>
            <a:ext cx="7572399" cy="480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ЧТО ДЕЛАТЬ?</a:t>
            </a:r>
          </a:p>
          <a:p>
            <a:pPr algn="ctr" eaLnBrk="0" hangingPunct="0"/>
            <a:endParaRPr lang="ru-RU" sz="2000" b="1" dirty="0" smtClean="0">
              <a:solidFill>
                <a:srgbClr val="FF0000"/>
              </a:solidFill>
              <a:latin typeface="Arial Black" pitchFamily="34" charset="0"/>
              <a:cs typeface="Arial" charset="0"/>
            </a:endParaRPr>
          </a:p>
          <a:p>
            <a:pPr algn="ctr" eaLnBrk="0" hangingPunct="0"/>
            <a:r>
              <a:rPr lang="ru-RU" sz="2000" b="1" dirty="0" smtClean="0">
                <a:latin typeface="Arial Black" pitchFamily="34" charset="0"/>
                <a:cs typeface="Arial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ДЕЛАТЬ ПРОФИЛАКТИКУ!</a:t>
            </a:r>
          </a:p>
          <a:p>
            <a:pPr algn="ctr" eaLnBrk="0" hangingPunct="0"/>
            <a:endParaRPr lang="ru-RU" sz="2000" b="1" dirty="0" smtClean="0">
              <a:latin typeface="Arial Black" pitchFamily="34" charset="0"/>
              <a:cs typeface="Arial" charset="0"/>
            </a:endParaRPr>
          </a:p>
          <a:p>
            <a:pPr algn="ctr" eaLnBrk="0" hangingPunct="0">
              <a:buFont typeface="Wingdings" pitchFamily="2" charset="2"/>
              <a:buChar char="ü"/>
            </a:pPr>
            <a:r>
              <a:rPr lang="ru-RU" sz="2000" b="1" dirty="0" smtClean="0">
                <a:latin typeface="Arial Black" pitchFamily="34" charset="0"/>
                <a:cs typeface="Arial" charset="0"/>
              </a:rPr>
              <a:t> </a:t>
            </a:r>
            <a:r>
              <a:rPr lang="ru-RU" sz="2000" b="1" i="1" dirty="0" smtClean="0">
                <a:latin typeface="+mn-lt"/>
                <a:cs typeface="Arial" charset="0"/>
              </a:rPr>
              <a:t>введите четкий режим ( «общение» с компьютером 20-30 мин в день);</a:t>
            </a:r>
          </a:p>
          <a:p>
            <a:pPr algn="ctr" eaLnBrk="0" hangingPunct="0"/>
            <a:endParaRPr lang="ru-RU" sz="2000" b="1" i="1" dirty="0" smtClean="0">
              <a:latin typeface="+mn-lt"/>
              <a:cs typeface="Arial" charset="0"/>
            </a:endParaRPr>
          </a:p>
          <a:p>
            <a:pPr algn="ctr" eaLnBrk="0" hangingPunct="0">
              <a:buFont typeface="Wingdings" pitchFamily="2" charset="2"/>
              <a:buChar char="ü"/>
            </a:pPr>
            <a:r>
              <a:rPr lang="ru-RU" sz="2000" b="1" i="1" dirty="0" smtClean="0">
                <a:latin typeface="+mn-lt"/>
                <a:cs typeface="Arial" charset="0"/>
              </a:rPr>
              <a:t>Поощряйте и хвалите детей!</a:t>
            </a:r>
          </a:p>
          <a:p>
            <a:pPr algn="ctr" eaLnBrk="0" hangingPunct="0"/>
            <a:endParaRPr lang="ru-RU" sz="2000" b="1" i="1" dirty="0" smtClean="0">
              <a:latin typeface="+mn-lt"/>
              <a:cs typeface="Arial" charset="0"/>
            </a:endParaRPr>
          </a:p>
          <a:p>
            <a:pPr algn="ctr" eaLnBrk="0" hangingPunct="0">
              <a:buFont typeface="Wingdings" pitchFamily="2" charset="2"/>
              <a:buChar char="ü"/>
            </a:pPr>
            <a:r>
              <a:rPr lang="ru-RU" sz="2000" b="1" i="1" dirty="0" smtClean="0">
                <a:latin typeface="+mn-lt"/>
                <a:cs typeface="Arial" charset="0"/>
              </a:rPr>
              <a:t>Родители – образец для подражания!</a:t>
            </a:r>
          </a:p>
          <a:p>
            <a:pPr algn="ctr" eaLnBrk="0" hangingPunct="0"/>
            <a:endParaRPr lang="ru-RU" sz="2000" b="1" i="1" dirty="0" smtClean="0">
              <a:latin typeface="+mn-lt"/>
              <a:cs typeface="Arial" charset="0"/>
            </a:endParaRPr>
          </a:p>
          <a:p>
            <a:pPr algn="ctr" eaLnBrk="0" hangingPunct="0">
              <a:buFont typeface="Wingdings" pitchFamily="2" charset="2"/>
              <a:buChar char="ü"/>
            </a:pPr>
            <a:r>
              <a:rPr lang="ru-RU" sz="2000" b="1" i="1" dirty="0" smtClean="0">
                <a:latin typeface="+mn-lt"/>
                <a:cs typeface="Arial" charset="0"/>
              </a:rPr>
              <a:t>Контролируйте занятость ребенка (кружки, широкие интересы, приобщайте к домашним обязанностям, играйте в настольные игры).</a:t>
            </a:r>
          </a:p>
          <a:p>
            <a:pPr algn="ctr" eaLnBrk="0" hangingPunct="0"/>
            <a:endParaRPr lang="ru-RU" sz="2000" b="1" i="1" dirty="0">
              <a:latin typeface="+mn-lt"/>
              <a:cs typeface="Arial" charset="0"/>
            </a:endParaRPr>
          </a:p>
        </p:txBody>
      </p:sp>
      <p:pic>
        <p:nvPicPr>
          <p:cNvPr id="3" name="Picture 2" descr="C:\Users\Директор\Desktop\картинки на школьныю тему\Рисунок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4950"/>
            <a:ext cx="164304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14313" y="214313"/>
            <a:ext cx="86439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00FF"/>
                </a:solidFill>
              </a:rPr>
              <a:t>ЯВЛЯЕТСЯ ЛИ РАЗВОД РОДИТЕЛЕЙ</a:t>
            </a:r>
          </a:p>
          <a:p>
            <a:pPr algn="ctr" eaLnBrk="0" hangingPunct="0"/>
            <a:r>
              <a:rPr lang="ru-RU" b="1" dirty="0" smtClean="0">
                <a:solidFill>
                  <a:srgbClr val="0000FF"/>
                </a:solidFill>
              </a:rPr>
              <a:t>ТРАВМОЙ ДЛЯ РЕБЕНКА?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1028" name="Picture 4" descr="http://www.medikforum.ru/news/uploads/posts/2014-11/1416820803_razvod-roditeley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7286676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6215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i="1" dirty="0" smtClean="0">
                <a:solidFill>
                  <a:srgbClr val="0000FF"/>
                </a:solidFill>
              </a:rPr>
              <a:t>БЕЗУСЛОВНО, РАЗВОД ТРАВМИРУЕТ ПСИХИКУ РЕБЕНКА, ПОСКОЛЬКУ ВЛЕЧЕТ ЗА СОБОЙ ЗНАЧИТЕЛЬНЫЕ ИЗМЕНИЕНИЯ ВСЕГО УКЛАДА ЕГО ЖИЗНИ И ВЫНУЖДАЕТ УЧИТЬСЯ  ЖИТЬ В НОВЫХ УСЛОВИЯХ.</a:t>
            </a:r>
            <a:endParaRPr lang="ru-RU" sz="1600" i="1" dirty="0">
              <a:solidFill>
                <a:srgbClr val="0000FF"/>
              </a:solidFill>
            </a:endParaRPr>
          </a:p>
        </p:txBody>
      </p:sp>
      <p:pic>
        <p:nvPicPr>
          <p:cNvPr id="27650" name="Picture 2" descr="https://deti.mail.ru/pre_square800_resize/pic/photolib/2014/10/06/lori-0004936898-bigww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7620000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285729"/>
          <a:ext cx="6738942" cy="616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8942"/>
              </a:tblGrid>
              <a:tr h="115815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НЕВРОТИЧЕСКИЕ</a:t>
                      </a:r>
                      <a:r>
                        <a:rPr lang="ru-RU" sz="2400" baseline="0" dirty="0" smtClean="0"/>
                        <a:t> РЕАКЦИИ РЕБЕНКА, СОПРОВОЖДАЮЩИЕ РАЗВОД РОДИТЕЛЕЙ:</a:t>
                      </a:r>
                      <a:endParaRPr lang="ru-RU" sz="2400" dirty="0"/>
                    </a:p>
                  </a:txBody>
                  <a:tcPr/>
                </a:tc>
              </a:tr>
              <a:tr h="1158152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1. АГРЕССИЯ ПО ОТНОШЕНИЮ К ОДНОМУ ИЗ РОДИТЕЛЕЙ.</a:t>
                      </a:r>
                      <a:endParaRPr lang="ru-RU" b="1" dirty="0"/>
                    </a:p>
                  </a:txBody>
                  <a:tcPr/>
                </a:tc>
              </a:tr>
              <a:tr h="107321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2. ОБОСТРЕНИЕ СИСТЕМНЫХ НЕВРОЗОВ.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107321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3. НАРУШЕНИЕ ПИТАНИЯ.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139518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4.АСОЦИАЛЬНЫЕ ПРОТЕСТНЫЕ ПОВЕДЕНЧНСКИЕ ПРОЯВЛЕНИЯ.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i="1" dirty="0" smtClean="0">
                <a:solidFill>
                  <a:srgbClr val="0000FF"/>
                </a:solidFill>
              </a:rPr>
              <a:t>МОЖНО ЛИ </a:t>
            </a:r>
            <a:r>
              <a:rPr lang="ru-RU" sz="1600" i="1" u="sng" dirty="0" smtClean="0">
                <a:solidFill>
                  <a:srgbClr val="0000FF"/>
                </a:solidFill>
              </a:rPr>
              <a:t>МИНИМИЗИРОВАТЬ </a:t>
            </a:r>
            <a:r>
              <a:rPr lang="ru-RU" sz="1600" i="1" dirty="0" smtClean="0">
                <a:solidFill>
                  <a:srgbClr val="0000FF"/>
                </a:solidFill>
              </a:rPr>
              <a:t>ТРАВМАТИЧЕСКИЙ ЭФФЕКТ СИТУАЦИИ РАЗВОДА?  </a:t>
            </a:r>
            <a:r>
              <a:rPr lang="ru-RU" sz="1600" i="1" dirty="0" smtClean="0">
                <a:solidFill>
                  <a:srgbClr val="FF0000"/>
                </a:solidFill>
              </a:rPr>
              <a:t>МОЖНО!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1071546"/>
            <a:ext cx="7572399" cy="413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eaLnBrk="0" hangingPunct="0"/>
            <a:r>
              <a:rPr lang="ru-RU" sz="1600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НУЖНО</a:t>
            </a:r>
            <a:r>
              <a:rPr lang="ru-RU" sz="1600" b="1" i="1" dirty="0" smtClean="0">
                <a:latin typeface="+mn-lt"/>
                <a:cs typeface="Arial" charset="0"/>
              </a:rPr>
              <a:t>! </a:t>
            </a:r>
            <a:r>
              <a:rPr lang="ru-RU" sz="1600" i="1" dirty="0" smtClean="0">
                <a:latin typeface="+mn-lt"/>
                <a:cs typeface="Arial" charset="0"/>
              </a:rPr>
              <a:t>ЧТОБЫ РОДИТЕЛИ ПРИНИМАЯ РЕШЕНИЕ О РАЗВОДЕ, ОЧЕНЬ ТОЧНО ОТДЕЛЯЛИ СВОИ СУПРУЖЕСКИЕ ОТНОШЕНИЯ ОТ ОТНОШЕНИЙ МЕЖДУ РОДИТЕЛЯМИ И ДЕТЬМИ.</a:t>
            </a:r>
          </a:p>
          <a:p>
            <a:pPr eaLnBrk="0" hangingPunct="0"/>
            <a:endParaRPr lang="ru-RU" sz="1600" i="1" dirty="0" smtClean="0">
              <a:latin typeface="+mn-lt"/>
              <a:cs typeface="Arial" charset="0"/>
            </a:endParaRPr>
          </a:p>
          <a:p>
            <a:pPr eaLnBrk="0" hangingPunct="0"/>
            <a:r>
              <a:rPr lang="ru-RU" sz="1600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НУЖНО! </a:t>
            </a:r>
            <a:r>
              <a:rPr lang="ru-RU" sz="1600" i="1" dirty="0" smtClean="0">
                <a:latin typeface="+mn-lt"/>
                <a:cs typeface="Arial" charset="0"/>
              </a:rPr>
              <a:t>ДОСТУПНЫЙ И ЧЕСТНЫЙ РАЗГОВОР О РЕАЛЬНОЙ СИТУАЦИИ.</a:t>
            </a:r>
          </a:p>
          <a:p>
            <a:pPr eaLnBrk="0" hangingPunct="0"/>
            <a:r>
              <a:rPr lang="ru-RU" sz="1600" i="1" dirty="0" smtClean="0">
                <a:latin typeface="+mn-lt"/>
                <a:cs typeface="Arial" charset="0"/>
              </a:rPr>
              <a:t> </a:t>
            </a:r>
          </a:p>
          <a:p>
            <a:pPr eaLnBrk="0" hangingPunct="0"/>
            <a:r>
              <a:rPr lang="ru-RU" sz="1600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НУЖНО! </a:t>
            </a:r>
            <a:r>
              <a:rPr lang="ru-RU" sz="1600" i="1" dirty="0" smtClean="0">
                <a:latin typeface="+mn-lt"/>
                <a:cs typeface="Arial" charset="0"/>
              </a:rPr>
              <a:t>СОВМЕСТНОЕ , РАЗДЕЛЕННОЕ ПЕРЕЖИВАНИЕ ЭМОЦИЙ (ЗЛОСТИ, ОБИДЫ, СТРАХА, ТРЕВОГИ).</a:t>
            </a:r>
          </a:p>
          <a:p>
            <a:pPr eaLnBrk="0" hangingPunct="0"/>
            <a:endParaRPr lang="ru-RU" sz="1600" i="1" dirty="0" smtClean="0">
              <a:latin typeface="+mn-lt"/>
              <a:cs typeface="Arial" charset="0"/>
            </a:endParaRPr>
          </a:p>
          <a:p>
            <a:pPr eaLnBrk="0" hangingPunct="0"/>
            <a:r>
              <a:rPr lang="ru-RU" sz="1600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ВАЖНО! </a:t>
            </a:r>
            <a:r>
              <a:rPr lang="ru-RU" sz="1600" i="1" dirty="0" smtClean="0">
                <a:latin typeface="+mn-lt"/>
                <a:cs typeface="Arial" charset="0"/>
              </a:rPr>
              <a:t>ОБОИМ РОДИТЕЛЯМ, ПО ВОЗМОЖНОСТИ, НЕ ДРАМАТИЗИРОВАТЬ СИТУАЦИЮ РАЗВОДА И С ОПТИМИЗМОМ СМОТРЕТЬ В БУДУЩЕЕ.</a:t>
            </a:r>
          </a:p>
          <a:p>
            <a:pPr eaLnBrk="0" hangingPunct="0"/>
            <a:endParaRPr lang="ru-RU" sz="1600" i="1" dirty="0" smtClean="0">
              <a:latin typeface="+mn-lt"/>
              <a:cs typeface="Arial" charset="0"/>
            </a:endParaRPr>
          </a:p>
          <a:p>
            <a:pPr eaLnBrk="0" hangingPunct="0"/>
            <a:r>
              <a:rPr lang="ru-RU" sz="1600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ВАЖНО! </a:t>
            </a:r>
            <a:r>
              <a:rPr lang="ru-RU" sz="1600" i="1" dirty="0" smtClean="0">
                <a:latin typeface="+mn-lt"/>
                <a:cs typeface="Arial" charset="0"/>
              </a:rPr>
              <a:t>ДАТЬ ПОНЯТЬ РЕБЕНКУ, ЧТО ОН НИКАК НЕ МОЖЕТ ВЛИЯТЬ НА ПРОИСХОДЯЩЕЕ В СЕМЬЕ И НЕ НЕСЕТ ЗА ЭТО НИКАКОЙ ОТВЕТСТВЕННОСТИ, А ЗНАЧИТ, НИ В ЧЕМ НЕ ВИНОВАТ.</a:t>
            </a:r>
          </a:p>
          <a:p>
            <a:pPr eaLnBrk="0" hangingPunct="0"/>
            <a:endParaRPr lang="ru-RU" sz="1600" i="1" dirty="0">
              <a:latin typeface="+mn-lt"/>
              <a:cs typeface="Arial" charset="0"/>
            </a:endParaRPr>
          </a:p>
        </p:txBody>
      </p:sp>
      <p:pic>
        <p:nvPicPr>
          <p:cNvPr id="5" name="Picture 2" descr="C:\Users\Директор\Desktop\картинки на школьныю тему\Рисунок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72074"/>
            <a:ext cx="164304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http://www.nlobova.ru/images/pic/razvod/juridicheskie-prava-rebenka-posle-razvoda-roditele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643446"/>
            <a:ext cx="2857500" cy="208597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6738942" cy="554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8942"/>
              </a:tblGrid>
              <a:tr h="115815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ЧТО ДЕЛАТЬ ПОСЛЕ РАЗВОДА?</a:t>
                      </a:r>
                      <a:endParaRPr lang="ru-RU" sz="2400" dirty="0"/>
                    </a:p>
                  </a:txBody>
                  <a:tcPr/>
                </a:tc>
              </a:tr>
              <a:tr h="1158152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1. </a:t>
                      </a:r>
                      <a:r>
                        <a:rPr lang="ru-RU" b="1" u="sng" dirty="0" smtClean="0"/>
                        <a:t>АДАПТАЦИОННЫЙ ПЕРИОД </a:t>
                      </a:r>
                      <a:r>
                        <a:rPr lang="ru-RU" b="1" i="1" dirty="0" smtClean="0"/>
                        <a:t>(</a:t>
                      </a:r>
                      <a:r>
                        <a:rPr lang="ru-RU" b="0" i="1" dirty="0" smtClean="0"/>
                        <a:t>НЕ СТОИТ В ЭТО ВРЕМЯ ОБРАЩАТЬСЯ ЗА ПСИХОЛОГИЧЕСКОЙ ПОМОЩЬЮ ПО</a:t>
                      </a:r>
                      <a:r>
                        <a:rPr lang="ru-RU" b="0" i="1" baseline="0" dirty="0" smtClean="0"/>
                        <a:t> ПОВОДУ РЕБЕНКА</a:t>
                      </a:r>
                      <a:r>
                        <a:rPr lang="ru-RU" b="0" i="1" dirty="0" smtClean="0"/>
                        <a:t>; УДЕЛЯТЬ РЕБЕНКУ БОЛЬШЕ ВРЕМЕНИ).</a:t>
                      </a:r>
                      <a:endParaRPr lang="ru-RU" b="0" i="1" dirty="0"/>
                    </a:p>
                  </a:txBody>
                  <a:tcPr/>
                </a:tc>
              </a:tr>
              <a:tr h="107321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2. </a:t>
                      </a:r>
                      <a:r>
                        <a:rPr lang="ru-RU" b="1" u="sng" dirty="0" smtClean="0"/>
                        <a:t>РЕШЕНИЯ, СВЯЗАННЫЕ С РЕБЕНКОМ ДОЛЖНЫ ПРИНИМАТЬСЯ ЕДИНО </a:t>
                      </a:r>
                      <a:r>
                        <a:rPr lang="ru-RU" b="1" dirty="0" smtClean="0"/>
                        <a:t>(</a:t>
                      </a:r>
                      <a:r>
                        <a:rPr lang="ru-RU" b="0" i="1" dirty="0" smtClean="0"/>
                        <a:t>ЗАПАСИТЕСЬ ТЕРПЕНИЕМ</a:t>
                      </a:r>
                      <a:r>
                        <a:rPr lang="ru-RU" b="1" dirty="0" smtClean="0"/>
                        <a:t>).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107321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3. </a:t>
                      </a:r>
                      <a:r>
                        <a:rPr lang="ru-RU" b="1" u="sng" dirty="0" smtClean="0"/>
                        <a:t>ГРАФИК ОБЩЕНИЯ РЕБЕНКА С РОДИТЕЛЯМИ ДОЛЖЕН БЫТЬ ПРЕДЕЛЬНО УСТОЙЧИВЫМ И ПРОЗРАЧНЫМ </a:t>
                      </a:r>
                      <a:r>
                        <a:rPr lang="ru-RU" b="1" dirty="0" smtClean="0"/>
                        <a:t>(</a:t>
                      </a:r>
                      <a:r>
                        <a:rPr lang="ru-RU" b="0" i="1" dirty="0" smtClean="0"/>
                        <a:t>РЕБЕНОК ДОЛЖЕН ТОЧНО ЗНАТЬ СВОЕ РАСПИСАНИЕ. ЭТО НЕОБХОДИМО</a:t>
                      </a:r>
                      <a:r>
                        <a:rPr lang="ru-RU" b="0" i="1" baseline="0" dirty="0" smtClean="0"/>
                        <a:t> ДЛЯ ПОНИЖЕНИЯ УРОВНЯ ЕГО ТРЕВОЖНОСТИ).</a:t>
                      </a:r>
                      <a:endParaRPr lang="ru-RU" b="0" i="1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8674" name="Picture 2" descr="http://psyh-olog.ru/wp-content/uploads/2014/12/%D0%A0%D0%B0%D0%B7%D0%B2%D0%BE%D0%B4-%D0%B8-%D0%B4%D0%B5%D1%82%D0%B8.-%D0%9A%D0%B0%D0%BA-%D0%BF%D0%BE%D0%B2%D0%BB%D0%B8%D1%8F%D0%B5%D1%82-%D1%80%D0%B0%D0%B7%D0%B2%D0%BE%D0%B4-%D0%BD%D0%B0-%D1%80%D0%B5%D0%B1%D0%B5%D0%BD%D0%BA%D0%B0-%D0%BE%D1%82-10-%D0%B4%D0%BE-15-%D0%BB%D0%B5%D1%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929198"/>
            <a:ext cx="2571736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1429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Char char="ü"/>
            </a:pPr>
            <a:r>
              <a:rPr lang="ru-RU" sz="4800" b="1" i="1" dirty="0" smtClean="0">
                <a:solidFill>
                  <a:srgbClr val="0000FF"/>
                </a:solidFill>
                <a:latin typeface="+mn-lt"/>
              </a:rPr>
              <a:t>ПОМНИТЕ!</a:t>
            </a:r>
            <a:endParaRPr lang="ru-RU" sz="4800" b="1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928670"/>
            <a:ext cx="7572399" cy="548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algn="ctr" eaLnBrk="0" hangingPunct="0"/>
            <a:r>
              <a:rPr lang="ru-RU" sz="3600" b="1" i="1" u="sng" dirty="0" smtClean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РОДИТЕЛЬ, РАЗРЕШАЮЩИЙ </a:t>
            </a:r>
            <a:r>
              <a:rPr lang="ru-RU" sz="3600" b="1" i="1" dirty="0" smtClean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РЕБЕНКУ ТО, ЧТО ЗАПРЕЩАЕТ ДРУГОЙ, РОЕТ БОЛЬШУЮ ЯМУ СЕБЕ, СТАНОВЯСЬ В ГЛАЗАХ РЕБЕНКА ЧЕЛОВЕКОМ, ОТ КОТОРОГО ВСЕГДА МОЖНО </a:t>
            </a:r>
            <a:r>
              <a:rPr lang="ru-RU" sz="3600" b="1" i="1" u="sng" dirty="0" smtClean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ДОБИТЬСЯ </a:t>
            </a:r>
            <a:r>
              <a:rPr lang="ru-RU" sz="3600" b="1" i="1" dirty="0" smtClean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ТОГО, </a:t>
            </a:r>
            <a:r>
              <a:rPr lang="ru-RU" sz="3600" b="1" i="1" u="sng" dirty="0" smtClean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ЧЕГО ХОЧЕТСЯ</a:t>
            </a:r>
            <a:endParaRPr lang="ru-RU" sz="3600" b="1" i="1" u="sng" dirty="0" smtClean="0">
              <a:solidFill>
                <a:srgbClr val="00B050"/>
              </a:solidFill>
              <a:latin typeface="+mn-lt"/>
              <a:cs typeface="Arial" charset="0"/>
            </a:endParaRPr>
          </a:p>
          <a:p>
            <a:pPr algn="ctr" eaLnBrk="0" hangingPunct="0"/>
            <a:endParaRPr lang="ru-RU" sz="2000" b="1" i="1" dirty="0">
              <a:latin typeface="+mn-lt"/>
              <a:cs typeface="Arial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62151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endParaRPr lang="ru-RU" sz="1600" i="1" dirty="0" smtClean="0">
              <a:solidFill>
                <a:srgbClr val="0000FF"/>
              </a:solidFill>
            </a:endParaRPr>
          </a:p>
          <a:p>
            <a:pPr algn="ctr" eaLnBrk="0" hangingPunct="0"/>
            <a:r>
              <a:rPr lang="ru-RU" sz="2400" b="1" i="1" dirty="0" smtClean="0">
                <a:solidFill>
                  <a:srgbClr val="0000FF"/>
                </a:solidFill>
              </a:rPr>
              <a:t>КАК ПРАВИЛЬНО ВЫБРАТЬ ИГРУШКУ ДЛЯ РЕБЕНКА?</a:t>
            </a:r>
          </a:p>
          <a:p>
            <a:pPr algn="ctr" eaLnBrk="0" hangingPunct="0"/>
            <a:endParaRPr lang="ru-RU" sz="1600" i="1" dirty="0">
              <a:solidFill>
                <a:srgbClr val="0000FF"/>
              </a:solidFill>
            </a:endParaRPr>
          </a:p>
        </p:txBody>
      </p:sp>
      <p:pic>
        <p:nvPicPr>
          <p:cNvPr id="35842" name="Picture 2" descr="http://cs617818.vk.me/v617818631/195d3/3qIUDZHxHq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072362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6" y="571480"/>
            <a:ext cx="7572399" cy="388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eaLnBrk="0" hangingPunct="0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ИГРА</a:t>
            </a:r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 – ЭТО НЕ РАЗВЛЕЧЕНИЕ И НЕ УЧЕНИЕ .</a:t>
            </a:r>
          </a:p>
          <a:p>
            <a:pPr eaLnBrk="0" hangingPunct="0"/>
            <a:endParaRPr lang="ru-RU" sz="2000" b="1" dirty="0" smtClean="0">
              <a:solidFill>
                <a:srgbClr val="FF0000"/>
              </a:solidFill>
              <a:latin typeface="Arial Black" pitchFamily="34" charset="0"/>
              <a:cs typeface="Arial" charset="0"/>
            </a:endParaRPr>
          </a:p>
          <a:p>
            <a:pPr algn="ctr" eaLnBrk="0" hangingPunct="0"/>
            <a:r>
              <a:rPr lang="ru-RU" sz="3600" b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ИГРА</a:t>
            </a:r>
            <a:r>
              <a:rPr lang="ru-RU" sz="2000" b="1" dirty="0" smtClean="0">
                <a:latin typeface="Arial Black" pitchFamily="34" charset="0"/>
                <a:cs typeface="Arial" charset="0"/>
              </a:rPr>
              <a:t> – </a:t>
            </a:r>
            <a:r>
              <a:rPr lang="ru-RU" sz="2000" b="1" i="1" dirty="0" smtClean="0">
                <a:latin typeface="Arial Black" pitchFamily="34" charset="0"/>
                <a:cs typeface="Arial" charset="0"/>
              </a:rPr>
              <a:t>ЭТО УНИКАЛЬНОЕ СРЕДСТВО НЕНАСИЛЬСТВЕННОГО ВОСПИТАНИЯ И РАЗВИТИЯ ДОШКОЛЬНИКОВ.</a:t>
            </a:r>
            <a:endParaRPr lang="ru-RU" sz="2000" b="1" dirty="0" smtClean="0">
              <a:latin typeface="Arial Black" pitchFamily="34" charset="0"/>
              <a:cs typeface="Arial" charset="0"/>
            </a:endParaRPr>
          </a:p>
          <a:p>
            <a:pPr algn="ctr" eaLnBrk="0" hangingPunct="0"/>
            <a:r>
              <a:rPr lang="ru-RU" sz="3600" b="1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ИГРУШКА</a:t>
            </a:r>
            <a:r>
              <a:rPr lang="ru-RU" sz="2000" b="1" i="1" dirty="0" smtClean="0">
                <a:latin typeface="Arial Black" pitchFamily="34" charset="0"/>
                <a:cs typeface="Arial" charset="0"/>
              </a:rPr>
              <a:t> – ЭТО МАТЕРИАЛ ДЛЯ ИГРЫ.</a:t>
            </a:r>
          </a:p>
          <a:p>
            <a:pPr algn="ctr" eaLnBrk="0" hangingPunct="0"/>
            <a:r>
              <a:rPr lang="ru-RU" sz="3200" b="1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ФУНКЦИЯ ИГРУШКИ </a:t>
            </a:r>
            <a:r>
              <a:rPr lang="ru-RU" sz="2000" b="1" i="1" dirty="0" smtClean="0">
                <a:latin typeface="Arial Black" pitchFamily="34" charset="0"/>
                <a:cs typeface="Arial" charset="0"/>
              </a:rPr>
              <a:t>– АКТИВИЗАЦИЯ ДЕТСКОЙ ДЕЯТЕЛЬНОСТИ (ТВОРЧЕСКОЙ И САМОСТОЯТЕЛЬНОЙ)</a:t>
            </a:r>
            <a:endParaRPr lang="ru-RU" sz="2000" b="1" i="1" dirty="0">
              <a:latin typeface="+mn-lt"/>
              <a:cs typeface="Arial" charset="0"/>
            </a:endParaRPr>
          </a:p>
        </p:txBody>
      </p:sp>
      <p:pic>
        <p:nvPicPr>
          <p:cNvPr id="3" name="Picture 2" descr="C:\Users\Директор\Desktop\картинки на школьныю тему\Рисунок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714884"/>
            <a:ext cx="214314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7" y="214290"/>
            <a:ext cx="7286676" cy="499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eaLnBrk="0" hangingPunct="0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charset="0"/>
              </a:rPr>
              <a:t>Ошибочные критерии покупки игрушки: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  <a:cs typeface="Arial" charset="0"/>
              </a:rPr>
              <a:t>ребенку  (родителям) приглянулось в магазине;</a:t>
            </a:r>
          </a:p>
          <a:p>
            <a:pPr eaLnBrk="0" hangingPunct="0"/>
            <a:endParaRPr lang="ru-RU" sz="2400" i="1" dirty="0" smtClean="0">
              <a:solidFill>
                <a:schemeClr val="tx2">
                  <a:lumMod val="40000"/>
                  <a:lumOff val="60000"/>
                </a:schemeClr>
              </a:solidFill>
              <a:latin typeface="Arial Black" pitchFamily="34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  <a:cs typeface="Arial" charset="0"/>
              </a:rPr>
              <a:t>«лишь бы не плакал» (угождение ребенку);</a:t>
            </a:r>
          </a:p>
          <a:p>
            <a:pPr eaLnBrk="0" hangingPunct="0"/>
            <a:endParaRPr lang="ru-RU" sz="2400" i="1" dirty="0" smtClean="0">
              <a:solidFill>
                <a:schemeClr val="tx2">
                  <a:lumMod val="40000"/>
                  <a:lumOff val="60000"/>
                </a:schemeClr>
              </a:solidFill>
              <a:latin typeface="Arial Black" pitchFamily="34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  <a:cs typeface="Arial" charset="0"/>
              </a:rPr>
              <a:t>игрушка «по карману»;</a:t>
            </a:r>
          </a:p>
          <a:p>
            <a:pPr eaLnBrk="0" hangingPunct="0"/>
            <a:endParaRPr lang="ru-RU" sz="2400" i="1" dirty="0" smtClean="0">
              <a:solidFill>
                <a:schemeClr val="tx2">
                  <a:lumMod val="40000"/>
                  <a:lumOff val="60000"/>
                </a:schemeClr>
              </a:solidFill>
              <a:latin typeface="Arial Black" pitchFamily="34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  <a:cs typeface="Arial" charset="0"/>
              </a:rPr>
              <a:t>«чем больше, тем лучше».</a:t>
            </a:r>
          </a:p>
          <a:p>
            <a:pPr eaLnBrk="0" hangingPunct="0">
              <a:buFont typeface="Wingdings" pitchFamily="2" charset="2"/>
              <a:buChar char="ü"/>
            </a:pPr>
            <a:endParaRPr lang="ru-RU" sz="2400" i="1" dirty="0">
              <a:solidFill>
                <a:srgbClr val="0000FF"/>
              </a:solidFill>
              <a:latin typeface="+mn-lt"/>
              <a:cs typeface="Arial" charset="0"/>
            </a:endParaRPr>
          </a:p>
        </p:txBody>
      </p:sp>
      <p:sp>
        <p:nvSpPr>
          <p:cNvPr id="4098" name="AutoShape 2" descr="data:image/jpeg;base64,/9j/4AAQSkZJRgABAQAAAQABAAD/2wCEAAkGBxQSEhUUExQUFRUWFRgVFBQUFRUXFxYUFxcWFhQWFhQYHSggGBolHBUVITEhJSkrLi4uFx8zODMsNygtLiwBCgoKDg0OGxAQGywkICYsLCwsLCwsLywsLCwsLCwsLCwsLCwsLCwsLCwsLCwsLCwsLCwsLCwsLCwsLCwsLCwsLP/AABEIANMA7wMBEQACEQEDEQH/xAAcAAABBAMBAAAAAAAAAAAAAAAAAwQFBgECBwj/xABMEAABAwICBQcICAQEAgsAAAABAAIDBBESIQUGMUFRBxMiYXGBkSMyQnKhsbLBFCQzUmJzgtF0kqLCJbPw8VNjFRY0NUNEZIOTw+H/xAAbAQEAAgMBAQAAAAAAAAAAAAAABAUBAgMGB//EADoRAAIBAwIEAwUGBQMFAAAAAAABAgMEESExBRJBcRMyURQiM2GBBkKRobHBFTRS0fAjcuEkYoKS8f/aAAwDAQACEQMRAD8A7igBACAEAIAQAgBACAEAIAQFG1q1g+iV0BJOB1myDOwjd0cVup2E9jSptKjz0G0tSuq11Tukm9MF4aVCLEygBACAEAIAQAgBACAEAIAQAgBACAEAIAQAgBACAEAIAQAgBACAEByfXgNdUzyv81gbE3tDAXEd5I71c2vu0Yr11POXvvV5Psiw8leshq6Usk+1hOA/ij/8N3Xl0T1t61XXNLknlbMubWopQUc6ou6jkoEAIAQAgBACAEAIAQAgBACAEAIAQAgBACAEAIAQAgBACAEAIDBQHD9dKsyzCJpyxufIfxOJcb9l7dqvqUOWCPMVKilN/wCasj9FaYdRVsTorlrSBK0elGfPb2jzu0BaV6XiQ5TtaVFSl4kmd9glD2hzTcOAII2EHMEKkaxoegTysoUQyCAEAIAQAgBACAEAIAQAgBACAEAIAQAgBACAEAIAQAgBACAjtYa3maaWT7rHW9YizfaQutGHPUjH5nC5qeHSlL5HFNIt5poLs5Hm5vxOefZfxKvs8z0PMRhiOo1lpRBHzj/PdsB8QO3eVhvL0N0m9Do/JHpl0tOYJD04jdl9phcbjwNx2YVUXlLllzdGXtlWUo8nVF/UQnAgBACAEAIAQAgBACA1LgNqw2luNzVs7TscD3haqpB7NfiZwze63MGUAIAQAgBACAEAXQGLoDKAEAIAQEFri0GnwnYXtxdYacduy7QpNp8TJCv/AIOH6r+5ymmAqKh0zs2MPRB2ZZi/xHuVw1yrBQJ8zz0IrSkxnmc93mN2Dq4fMrOOXQKeVlbmurmsD4a2OZnmRm0gHpROyeLcd4HEBR60PFjyk2hJWz5pbs9DwyhzQ5pBBAII2EEXBCpdi/WpugBACAEAIAQAgBARNfpOxws273bh2cSvN8U44qDdKhrLq+i/uyXRtubWWxCzuLs3EntzXka11WrPNSTfcsIQjHZDSZoWsW8m4lHpKWI3Y82+67NvgdndZXFnxG4ovSWV6PU5ToU57otWgtNtqB91485nzbxC9fZ3sLmOmj6orK1F0n8iWU04ggGuk6wQxSSuBIjY55A2kNaXWHXktoxcpKK6mspcqbOVnlelP/l42/qc79la/wAMX9RXfxB/0mDypzO/4TP/AG3+/EVj+HpeplXrZj/r/Uv82dme5rI7+BBKexwXQ29qb6gNaqlwOKomHDBG0jvItZYdtFbRRlV292JR60VTcxUO/U+M+x6z7ND+n9TXx5LqP6XlDqG5OdA/rcY/ex/yWsrKL2yZV3jdokqblPZfykbRxLJDfrs1zbf1LnKwn0/Q3V9DqdAglDmhwNw4Ag8QRcFV5NTyKICmcplQ4Qxsb50jy0d4APvt3qw4fFObb6FTxaTUIxXVlJmgwtbTM9aZ/Vlfxy9isU/vv6FRL+hfUrWlgZZOaiNhsOWVhu7Bv60eqOtNKDy0NamHmBzbTdx2kdfVxWMYQT55c0tjrfJNpUup/o0hvJAOjxMRPRHXhPR7MKqrulyS5l1LqyufFTj6F9UQnAgBACAEAIAQDLStRgZltOQ+Z8FVcYvHbWzlHzPRf52O1Cnzz1IikhaRcleZ4bZUKsHUqsmVqkk8IY1DrFVNaMVUajsSIbDKaRYjE3GcrrqRBYMiUE7ontkZtab9o3g9R2KbbV5UainHoYqQU44Z0mjqBIxr27HAEd691TmpwUlsyjlFxeGLrcwROtg+pVX8PL8Dl1ofFj3Rzq+R9jzbZemPPBZYMibXEPNj6G7tN/kuVWTinLGcLJKtqSqzhBvGZJZ74FY3Xuqzhd9UuJSjPGizoX32h4Rb2VOE6WU28NN5zpuEjrDJdOKXFWjCPh6Z3Zx+zdjbXdWarrOFovX1f0FmbBdTbSc50Yynu0U/FKNKjd1KdF+6np/nyYm5zsfV8lVRnde3YecZ+mD0s6PDVwdSXLz4305ub9f+D0hqmb0VKf8A00P+W1Ra2lSXdkCl8OPYlVzOhTtfiGugeRcMEzu8NaR81PsfvLsVXE/uy9MlBlDmxB22SY3y2m+weBv3q03ljoilXuxz1YhT0Qp+iwY5yLuPoxjgT4f6tfGM69Ddye3UaS83ASXHnJnbhuJ61l6hZHGoc8rNJQvcbY3GK3Frxa1twBwm3Uot1DNN56E6zqxjUjGPXc7wFTF8ZQAgBACAEAICC1gk6TRwBPj/ALLyH2nqPmpw7sn2S0bIky2XmozmlhMmcmRlNKtoxN0hjLOpUKZkTxrfAwYcVlIyXbUyS9M38LnN7r3+a9nwqTdss9Mop7pYqsnVYkcjdZhekqR/yJf8ty6UviR7mlTyPseawvTnnDFkM5EnDp/p+a1+8dF5PqKtKxCEIeVJCrVqVNZybxosvIoXBb6M5LK1Rlr0NeUw5a86zjOp0VKfLz4ePXGn4norUx16Ck/hov8ALavN3HxZd2ego/Dj2JlcjoVTlFjBgYPSdIGN/WCD7BfuU6w+I+xWcU+EvXOCjsqPPlaMRb5GnaAXEkWF2sGZOw9gKsKkowS5njqyopQlUk3FZeyNqDQFTzbrtZG9+18pxuG30G5DbfM7Sq+txNZ9yOV89C0ocJaXvy1+WonRaqMaXB02KQAFwaI7gG9siCRexz32UWXFa3RIlLhVH1ZH12q0zJGzQTkOjcHtBaAQRmMJHR7iFiPFOZ8tVafI2/h3hrNJ6/P+51/VfTAq6dktsLs2yN+7Kw2e3x9hCxJJPR5XQ705OUctYfVEstTcEAIAQAgBAV/WNtnNd1EeH+68n9paTzTn3X7k+ye6IGWReYjEsER1RUBTKdJgY47lSuXCAo1y0cTOQc5FEw2X3U2HDSt/EXO8TYewL2PDIcttH8SnuZZqMnFPOAw08Pq0/wCTJ8DlvT867o1n5WeaRsXqDzRkBAIT5PHqn3hcaspRTcd8MmWcIVJRjN4Tkk+z3BjslV8KuK9WUvE1X7no/tHY2dvCm6CSb6J7rG5hzuC68VjWlTXhZ31wR/s5UtadeTuMbaZ2+Zu16l2anGjFVNyr4pKjO7nKh5W9PT5/ma77qt9gre2eLnTOc/sX74za/wAK9mx7/Ly4xpn1z+fqej9Rj/h1J/DxfAFGuPiy7sgUvIuxOLidCoa+kudSxtFy6R5aNxcIyBc8Olc9QKmWs1BTm/Qrr+DqOEI+rGFHo4UVO7mhzswY43ORe+xIY0egy9sh3knNQ7i4nUblIn2VrSpYhstMsj9DaZlmp2yTsEchLgWgEea4i+FxJGwix4KBKbxqWNejThUapvKFmVFyT7fcubkc+UaTSxQRC+GONoa0ZGw2NaAAtdW8s3hTlN8sUW7UinDWSuHpy3I/EGMbfwa0fpVhR8iIc17xZV1NQQAgBACAEAx0xR87GWjzhm3t4d+xQuIWiuqLh13Xc60anJLJzmtqS0kG4INiDuK8ZG1lF8slqXEZJrKIeSsxFTI0lFGcikcqOIyKc+tPDGR3oqmdUSNjbv2n7rd7iu9vayrVFFfXscatVQjk6pTQhjWtbkGgADqGQXroxUUkioby8iq2MDTS7bwSjjE8f0lbQ8y7msvKzzK3YOxepPNM2ahhjas89vqn3tWkvMSKWsH3EgUMs2CxKcYrMng3p0p1JcsE2/RASikmso1lBxeJLDC64e10vE8Lm970Jj4bcqh7RyPk9f3xvj54PSOoZ/w2j/h4vgCpK/xZd2T6flRPLkbkXpajxOZJvjDxbqeACR4eBKznTBq4+8mQVfJa6jzOsCpV0+B52ljjc2Fyxx2mw2tJzyzBJOw9GPLU7pYNoK6O1+cZbjibbxXLD9DdszKxs/Rc28YINnC2NwNwbbcI69vZt6JY0MRnKLzF4Oh6rQlsAJ9Nxd3GwHsCm01iJFluTC3NQQAgBACAEBHaV0zDTi8rwCdjRm49jRn37FvCnKb91HOdWMPMzl+tmlm1cgcyPm7ZYr9J/DEBkPb2rerwenVWW8SI8eJyg9FoVKs0syAgSOw32bTfbwVHccLrUnhrJbUL+FVZQzm1whGx9+wH9lwjw+o+h3dzE1g1hfL5jDb7x2eAzUmnwtvc4zvorY6FqzrrBSR2FPIXHN8jpG3cf5RhaNw+dyrWhYxpLESBUvOZ5kXXVHXGKvMjWMewxgE4rEEOuAWkdYXSrRlTxk1pV41M46FlXI7CdQzE1zeII8RZE8Mw9UeZ9OaMfSSmKYtDhsIc0hw2XFvnmvQ07ulU2evoU87GtHXleBkJxxUjmODt59UN6uQFzOx39q5VG+m+GdqEOXSe2V+AOduVPw2NwqsnUzj5+p6nj1SxlbwVvy5ysY9Mdfy3MB+Sl8Qtp3EEobpldwO/p2VaUqqeGsZW6NJJF2tKTo0Ywb1RF4lcxurqVWKwn+yx+ZmN5ecLGue45WYC4nsaBcnqUL2GMbjxnLTOcfMtXxmc7H2Xk1xy5+X9z07qhRuhoaaJ4s+OCNjxwcGAOHcVDqyUptr1IsVhEuuZkj9MTlrQBvuCereqXjl9UtaKdPdvGfQ729NTlqV2tonvFw5vj/r3KnjxS78LxJJNeqaz+G5KVOmnjBAVGhpN3Nn9bh/atY8bi90/w/5O3hIaGglacw3tDifbhUiPF4PbJjwF6mfoz97gOzM+J/Zc5cVk9Io2VvEvWp+kHSscx5vzeEB3FpBsD2W9qvOF3c68Hz7ogXVJU5aFhVoRgQAgBACAwUB580xpOR88ji43xu9jjbtXpaVOMYJI8tWnKU22+o0FdJ973LfkXoc+aXqQ7tMtkdgfHiu7D0gCNtlzcoy0aJfsk4LnjL59RV+joDthj7gR7lh21F/dRyV1XX32KU1PFGbtZh7HH3FYdtS6Iz7TWzlyyOWgvzOzcNw/cqM0o7EpNzWZHQ+R+O0tR6jPicod3sidZrDZP8pOs76FkODF5RzgSwsxNDQDcY2uadvBVtWbjsX/AA+0VxKWen+dGjlmlNZW1Hn1NbntDwx7P5GPYPYozk31Zf0rV0tqcPpv+LTIZ2j6dxs2qZn/AMSKVg78IcFtzRZ1lOo179P8Gn/YdVugY3tApzTh3EVrTccOblDQPBdqdzVh5Jfnkq5WlKbfiKX/AK4/TKK9pPQs8RaXnBcHDk1wIyvm023hdXxGtlORGfBqNX4c/wAhp9Hdvee5oCy+J1mZh9nqS3kxRsHFzj3291lxlf1394l0+CWkd1nuwEIBuL3GYNycxmNpXJ3FV7yZ3XDbWO0EetaCxjYQALtabDLaAVLR5VrDHCGAQEXpzY3tPyXm/tL8CPcl2nmZW6py8dTRZIhKuU8T4qwowj6G43DzxO9dnFGTcnYsJGpadQts36P716Pgfln3RW3u6Ler0hAgBACAEBgoDzfpD7WT13fEV6eHlXZHk6nnfcbXWxqMG6KaHYgXedi3cbrn4azkmO7ly8uB+V0IaNHLDNkPaIdEdgUCW5Y01odE5JR5Wo9RnxOUK62RPtd2NeXY9Gk9aX3MVXX6HquBbz+hyIrgeibwIPqmA2Lrdq2UG9iLO9owlyylgWIWhKWuxq9YwaT3RqhoYWQDkMM9W6HdeCE8YmH+gKetjxE/M+48WTUEBF6c81vaV5v7S/Aj3Jdp5mVus2FeOplkiBrDmrOjsbjdhXVm5uTsWEtDRlr1AOc36P716Lgnln3RWXu6LgrwhAgBACAEAIDzfpT7aT8x/wARXpqfkXZHlKnnfdjVbs1RAxxvEgNnWx8Da11w1yWjlBwxlbE6V2Ks0cUZsiRoh0G9gVfLcsqex0PkoHlKj1GfE5QrroTrXqNeXYeTpT+OT3MVZX6HqeBeefZHG6g2C4Iu7h4jobaB1UfWCSQyRxRsvYyEjERuaADcredzCn7udcZPPezSrT5pJtZwsfqbEOBIcQ48RvXNSUtUegtoSpx5JPONjWRGdZ9DQojmCGMmHFAeqdXTelp/yY/gap0dkeLq/El3Y5r6xkMbpJCGsYC5zjuAWW0llmsIOclGO7OV6W5U5y4/R442M9Eyhz3EcSAQG9maiyuH90v6PBoJf6km38thfVDWmetlnZM8O5tkbmgNDQC8vva3YNq839oKk5U4JvTL/Y1r29KhJRgtepO1mwrzNPc1RXtIOsrSgjslkZsmCkOBvym7pVhQNHEldU9aKalFQ6omYy2DC0m73Wx3wsGbto2DevRcLXJCWfkQLuhOcoqKGNNy1M51wkpn81iOFzHgvw7i5hyvbg5WKrLJmXC5cuU9f86nTNC6Yhq4mywPD2O3jaCNrXNObXDgV2TT2KycJQfLJYY/WTUEAIAQHnDSx8vL+a/4ivTU/IuyPKVV78u7GZW5qhiNItLsNnXvbdxtxXPnJTtpKOcjwrcjGhWrNkSlF9m3sCgy3LKHlOiclP2k/qM97lCuuhNteo15dh5Kl/Mk+FqrK/Q9RwLzz7I4zU7FwLy42JnQdY00vNg9JrnAi/Ekg271CuaTVbnezwR7SacMLo2RkjLEqTB5J0V1NJFua1OgkVk5AhgwVhg9TaquvRUx4wRfA1To7I8bX+JLuyn8sGkS2OKAHz3F7utrLBo/mN/0rhcS0SLTg9LM5VH00/H/AIOUE2UU9CWbktd9aq/yoffIqP7QfBp95foimvf5j/xX6sv1XsXmaW5zic81uqXc60Am2G9s7HM/svWcKpx8JtrqWdrFOLKzWzOaA5jnjcW4ibHqPDqOas/Cj6EyLxo0iOkq3na9x7XFZVOK6ByXoNyupyeDSyycmWzk01ndQ1bcR8jMRHKNwubMk7Wk+BK6U5crK++t1Up5W6PSAUs86ZQAgBAeb9Mfby/mv+Ir0lPyLsjy1Xzy7sZ3XQ0GI0cA7FiO2+7jdc+Ql+0vlxgeFbkVGhWGbIlqQeTb2BQJ7ljDyo6HyU/aT+oz4nKFc7InW3UQ5dW+Qpj/AM13wf8A4q2v0PTcD+JPt+5xao2LgX1fYsHJjqf9MmfPJI6OGIhvRtd77Xw5giwBF8t4UXiF9ToqNGTSbWcvZL6dX0PNc1SnWlOH/wB7jnW/V/6M/EJecaTYBwAcO3CLEdllF4fequscuD0FrWlUWpWZFaEipsJIcgWDALJg7JojlH5mjhjjpnSGKCMPLntaOi1oc4AAkj5K8oWPNTjJywmeAvb3luKkEstNlL1q1udXSB8obHhZgaGBzsrk3Nztz6l1q8Kpy6vJIsONzoJpxWHqVQ1Fz51/YqSvQlRlyyPY2d7TuYc0Pw6oltWtPuo5XSMaHY2hr2uJ6QBuLHcRc59arL20hdU1CWmNUzetbQqvme5dY+UGGQWdHIw9WFw8cvcqN8CqxfuyT/Ii+xVEVrT2kGzSBzQ4ANt0sjx+aurK3lRhyy9SZQpuEcMjHi4tx/1dTDsRlSLOy/2O/wBt1lI5tiJK2SNWzCyaFkoNSJ5qYTh0bWuBLGvLruaLi+QIGzJV1bidGlV8Jp9+hGlXjzcpb4uWGaFrIn0gc+NrWSOdKQXOaAHOsGm1znv2r01vRVWmpp7nk7qp4VaUMf5udA1K14g0i0hl45Wi74XkYgNmJp9JvXu3gLSpSlT3MQqKexaVzOgIDzdpr/tE35snxlekp+RdkeXq+eXdjK63NMEHHNJzgBL7Y+u1sSjpvmLSUIcj22JoruysNXIZRMUf2bewKBPcsqflR0Pkr+0n9RnxOUK56E233Yny5D6tT/nH4HKtr9D0vA/iy7fucTqdi4F/W2Ohck2lWfRZobgSMlL7byx4aA7xaR4LzfH7Wbqwq40ax9UefTTqSQ014aS3EfvAKRwrR4+RcWbKVIrslz2Elk5AsGAWTBaqctdBC1rTjAs4j0r2w2tndevsfgRz/Sj5Zxd4vauN+Zld0pFh28bfMe/2FK7aehvbe9HJCTyEdIbRn+47FW3UOeGpbWtaVGalEkoZA5ocN6oZR5Xg91RqqrTU11JHR+jpZfs2F3XkB4nJdKVCpU8kWzSvf21vpVmk/TOv4bkzFoWTeWN/Vf3C3tUqPDaz3witqfaCzXlzLsv74GWk6R8Qv0XN4tN7do3LnXsqtFczWV6o7WnF7a5lyReJej/YhJn3Nz3qMTaksJs65XCl5oQMjj5sNHogk5editfEdt9ua8pB3Hiuq20VSck8t6nJKyMMke0G4a4gHqBsF6qDcopssE8pMtehNasNOyJ7wBGLWJ3cLKsuOH81VzS3K+Wj+ZWa3SAnqJMrYgHN67ANPuuvU8H9ykqT6HneMUnCop/JZHGidIyUk0c8Rs+NwcBewcPSYepwuD2q2qU1KOGVdKo4yyeodGVrZ4Y5ozdkjGyNP4XAOHvVI1h4ZbLUclYMnm7TZ+sTfnSfGV6Ol5F2R5mr55d2MV0OYybpNhdh6V722Dbe3FcvETeCU7WajzaDwldCMYKwETFEfJt7AoM9yyp+VHQuSn7Sf1Ge9yhXOyJtt1DlwH1SD+I/+t6rq+yPScD+NL/b+6OI1IyUdHoK/lJTk21bdVVTpjM6COIgOe02c5xzwDqsM+0cVrd16cYqjPHveuyXr/Y8hWyqspLoS+ucL2vtz/OR52aWtDgbixu0C42qDZ+Hryxw/X1LjhdWc6mG+hVpNinsu57CKI4mUMGqyYLnR1DooYGixPQmabG9yLYbdy9bYxUreD+WD5bxeTV9VX/c2VnWi5fcixNyRa1jc5W3bSuldbYMWL0eSvS7CoNTZllHcf6ssDyGONm5uceDWgudbrsFTRoeLWUV13PSUL32aznN9Fld9i5QyzuAczCxg8xnVusbX77r1MYRjHlitDwlaop1HOo8ye7G9XWOkd0snHouG/Fuud9xv6lrojSUXnKGxB4rD1WGaxm4vK3RB1LC2RzTssC09R3dxuF5u8t1RqYjsz6DwjiE7yj7+60YvT6TlY3CHZbAd4HaoEqFNvLRMVDXUakrqSGJuatkzlKKzkbta4zx4Wucd4aCTa5ByClWs1CSk3jUpOK03UfLFZeCxf8AQ07tkTu+zfiIVlU4paQ0dRfTX9Clp8MunryP66HaNRtZYKagghqZBHJG0tc0gmwD3YM23Hm4VUVb2jKbcXn6MtafDrnlS5f0J6LXegdsqY++4+S19pp+v5M3fD7lfcZw7TTSZ5XAEtdK8tcBcFpeSDfsXoaF7bzikprZdTzdzw66hJuVOW76EeHKbkgcpHs0WA8OxelitbrvbauSpa5yS3de7y4JFdiEYKwzKJWlPQb2BQZ7k+n5UdB5JHeVqPUZ8TlBuehOteo55bh9Si6qhvwSKvrbHo+CfHf+1/qjhtXsUZHorjylo5M9JsbDPDezxLzlt5aWtbcdhb7Qq3itu5ThPpjH55PI1Je/LuIaxtu7Eb9XZddLXRYLPhPxfoyAlU0v57CSwcTCyjBhZMFp0Owc1jxAOjDHNB9I3+S9bYv/AKamvVHy/jKxf1n8yC1pq+ckLja5zNtlzt+S2rtJY9DWzi8ZfUecmmqZ0lVta9hNNGcVQ65aCLdGMOHpONthva5VVWrLZFtTh1ZfdceTWnoIJKqmdKABg5p5DmgPcGktdbEO++1YsYrx0/kxe1W6HI9soq00DpJHBri0RtaG24kZK8PPqSisvqRlbIXBrvSN2O9ZubT7lxq+p3pLGY/VGvO3z45omR3HUY6RzwnfmO7aqriq0i+56r7MPE6kfkhmVTnrWYKGrM07MT2NOxzmt8SAsNtJtHNtLcuVVo5wIbGwFjbAxDo3ttuR5xPE5qtp1lJPm39SbBRivT5i9XMHMDAJILbubOHsJZu/dc4Jxll4l9dfzMQTTy9RGmnaxuECC9s3hzmOPX0mHNbyzJ51/X9zLjzPOoCZxdcytDd7bGUn+gJhJeV5/D9zPLHG37COkI2nOJhjN/P+zy7Mr+C2pya87z8tzaGVu/3EJW3Ze4c5ou54yBzyF/SOe1W3CrqpC4VPL5X0/f5Hn+P2NGdvKty4ktn1+pV4al/OAYnWx2tfddelUpcx5KVKHI3hbE4CpRVYMoCRppBgHYoM9ydTfunQuSE+VqPUj+JyhXOyJ9ruyQ5ax9RYeE7Pheq6t5T0XBf5h9mcJq/NUZHo7jyGdTNENmnMkkroY2HNzb4i618Itu49qlPlceWR8+4hdxo1eXOG+voOtKSu5/DzxkYQ4ta4NBFthuALrg6VOKzFYLH7N3c61bEl0Y2k2LQ9pPYSWhwNStkACGDtuquotLV6PppHc5G90fSdE4DEQSLkOa4X7Are2vKtOmop6HiOJWdKrczlJa5Jej5KdGsOJ8TpncZpHuHewENPgtalac3mTNYU4wWIot9FRRwsEcTGRsGxjGhrR2NGS5G401l0b9JpZod72ED1trfaAutGp4dRSOVeHPTcUcEAkGbAOcaOblY7bduQdZehPPtRWkiLrY8AY13nXL3dX+rLjV6Hek+bmkttERzJuiOxcebQOGpYtW9R6vSTDJCYmxteWF0rntu6wJwhrDcC/iq6/fPiPoXnB6qtnKbW6wXDR/Iods9XlvbFHn3Pef7VXqj6suJ8Vk/LEtei+S3R0NiYnTOHpTPLr9rG2b7FuqcURJ31afXHYidcuSqlleKqA/RnxWkcxjAYpBH0gMFxgJAtceBKxVX+nLszlSk3Vjl9UVScZuP4iV5WL1PYdEQdZI6/nO/mI+amw13Oi0I81cl/tH/zFd1Th6Icwo2qfve496w4R9BozZpvmTmtTItMfJu7FJ4d/Nw7/sVXGP5Op2IFmkGk26V722DbsXtFUWcHz5288ZH7SuxEZuFk1MtdkoU9yVT2OmcisL8VTIQcBaxgduLwXEgHqBF+0KDdNaIsLNPVk1yzj/Dx+fH7nKur+U9Jwb+Z+jODTNuFGPTVo5gLar1jGNlicQHY8QvlcEAHb2Lu1lJnzHjlrN1+ZIQqcJnBBucLr9Q3LEvKXP2YhNVtV0ZtJsXE9xPYSWhHNStjAXQHpTkz/wC66X8v+5ym0/Kjyd78eXcs63IoIAQHPNedRDNIaimJbIfPa0gFx4i5APWLhWFreKC5J7dGV11auT5ofVHPajUOueS2Onlc45OfJhjAG/N5F+66kVrmljR5I9GhWb1jhErorkaqXkfSJ4om72xYpH24XcA0HxUGVz6InQtUtWzsWh9Fx0sLIYW4Y2CzRv4kk7yTck7yVGbbeWSkklhDfSenWREtAdJJ9xm7hidsb71X3fEaNtpJ6+hvGEpbLJVNKa0VX3RCDss25/mP7Ks/i0q3w2kaVIzhusEI7SD5L87NKeAu4g9RF7exRq1eu1o8/U2tsOouZ9UQVSdvauUD2xBVinUzYjCc1KWxqxWIrSRnIuMloZHlBWNZI0ubjA2sOV8lrySlpF4fr6FdxNqNtOTWUlsPtIQwS2I0eGHbibkT4WXa1r1qDw7jm7njKyrTh7lFpERNBH6ONp4OsR4jMe1eiocTqr4iTXqtyllJbY1GzujtIVxSrQqR5os01b0LfqNqQ+tIklxR04PnbHS/hj/Dxf4XN7QLiuovC3LO1t3JZlsdsoaNkLGxxtDGNFmtaLABVzeXllokksIp/LGy+jXHhLGT2Xt7yFxr+UteDvF0uzODWUY9aDNGQSXMrnMcBdpazED1HpAjtzW0ZuOzK66sYVWny5+uGJQ0rWXw3N9rnbersCSm5Ha0sqdvnl3ZtJsWpJnsIrUjswtjArSUkkzwyJj5HnY1jS53gES9DnOpGCzJ4PS+odBJT0FPFK3C9rOk3gSS6xtvzU2CaikzylzNTqyktsk+tjgCAEAIAQAgE53WaTwBPgFh7A5Q6V1y65u7Mm+ZJzOa8c/eb5tTXma1RmPC4+Uc4cDa6xPmiv8ATismYSjN/wCo2MtN0QfGWwSODjaxIsMiDa+2xtbvW9tWmnmtFY+R1i6UKkXBt6ogtJCRt8cbh+IC7T3hdqUYS8rPYwrU6nlZA1FUDdTo08HR6DF0ouu6icpS1FWSgLVxMpgakcfBY5Gbp43F46SZ9ixrwMumWnZfO3FI1KcJe80VXE68XbzjH3m10HjpnjLE4Dhc+5SeSD1wj51KvWj7rlJfLLFoKeNwu6TCeGE+/etKlWrF4jDK7nejQtZw5qlXD9MFo5NWFtc0NOKNzXNddtg4WxDI7wR713o1JNpbPqjtZ01Gq+V5j64xk7SApZamUA00ro6OpidDK3FG8WcMx1ixGYNwDdYaTWGb06kqclODw0UOu5IKV1zFLNGeBwvaO4gH2ri6C6FrT43XXmSf5FdruSGpb9lPDJ6wfGf7h7Vq6D6E2HHKb80Gu2v9iv13J/pCLbTueOMbmv8AYDf2LR05roTIcUtZ/ex3K7WUEseUkUjDe1nsc036gQtGmiS61OUcxkn9Sb0HyeV9VYiLmmH05zgHc2xcfBbxpSZW1uJUafXL+R0XQPI/TR2dUyPnd9wXjj8AcR/mHYu0aKW5VVuKVZ6Q0/Uv+jdFQ07cEETIm8GNDb9ZttPWV1SS2K6c5TeZPI8WTUEAIAQAgBACATqPNd2H3LWWwOURMyXk/D9ThkI3Na4EjZ3g9rSRfxRxUljVdjMZKLyKz6RacsMYvvwEEe+yjxsuV5jJs7zu4vRpL6Cf0hv3h4rTwZrodvHpvqY8gR5SCGQ8XtaT7QUca28ZyXY7U7zw1hP8yPn0ZTONxTwt6gxqlU6taMcObZyqXlRyypY+ptTaMpg4XjiaOIjaVidavj3W39RG7nJ4lN47j2enp2jouaTwwNHtso9KVzJ+9HTuZq1KaXnyNnVwaLNc3qAANvYpCtnKWZIiTvXGOIzIyVzHEkjETvIHvU6KlFYWiKmfLOXNJ5Yn2ADsHzW+vViMIp7Fi1GP1uLtd8LlNtNybR3OtKyJYIAQAgBACAwWgoDKAEAIAQAgBACAEAIAQGsgyKwwcsqMl52ssSIzGT1GYQ2kW0TnJMZ1C7w1OFTCGMxz3qTHYiVG3I0w9a2yHF7ZMhqxnJjlN2tWGwkmbtC1ZukhQLQ7RRq5yyjOcE1qQ/69APxO+B6k23xESaDyzsqtSaCAEAIAQAgBACAEAIAQAgBACAEAIAQGCEBzfT1C6F5Dhkb4HbiP36lQ3dKUJ/IjyWCFeoTNENZFtE1ecjeVdYmsxhMVJgiDVk84MBZM5eDa6wG9NjYBYGxsAtTdRMFyzgJibnLZLBnfct3Jvod8lQ2oIIjjxWcdjnkFtm8QLkk9VlLtqbcuboTLaLzzdDqysCYCAEAIAQAgBACAEAIAQAgBACAEAIAQAgEqinbI0te0OadoIuFiUVJYaDWSuV+pkbs43OjPA9Jvtz9qgVeHU5eXQ0cF0K9Wam1LfNDJB+F1j4Ot71Dlw6rHbU0dN9CFq9X6pu2CT9LcXtbdaq3qx3icJ0pERNoyUedFKO1jvmF0w10f4EJ0J66DYwkei7wKzqc3TlnZ/gDWngT3FZ5G+hnEvn+ArHTSu82KV3qxPPuCz4UvQyoT9H+A/ptXK1/m00g632YP6iFurab6HWFKt0iTNJyeVb/tHxRjtLz4AAe1dI2b6skK2qPzNIs+iOT6misZcU7vx2DP/jGR77qRG2gt9TtC1hHfUtscYaAAAABYACwA4AKQSTZACAEAIAQAgBACAEAIAQAgBACAEAIAQAgBACAEBiyAygBACAEBiyAygBACAEA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static1.repo.aif.ru/1/2c/32187/dc33cc4e15d876fd9a662ae19879a4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00500"/>
            <a:ext cx="3714744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85750"/>
            <a:ext cx="77152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400" dirty="0" smtClean="0">
              <a:solidFill>
                <a:srgbClr val="0000FF"/>
              </a:solidFill>
              <a:latin typeface="+mn-lt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КАК ВЛИЯЕТ РАННЕЕ ОБУЧЕНИЕ ЧТЕНИЮ НА РАЗВИТИЕ РЕБЕНКА?</a:t>
            </a:r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pPr algn="ctr">
              <a:defRPr/>
            </a:pP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5127" name="Picture 7" descr="http://www.vladtime.ru/uploads/posts/2013-10/1381417185_umnyj-maly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54642"/>
            <a:ext cx="7786742" cy="530335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214290"/>
          <a:ext cx="6834214" cy="569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4214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3600" i="0" dirty="0" smtClean="0"/>
                        <a:t>Требования,</a:t>
                      </a:r>
                      <a:r>
                        <a:rPr lang="ru-RU" sz="3600" i="0" baseline="0" dirty="0" smtClean="0"/>
                        <a:t> предъявляемые к детской игрушке</a:t>
                      </a:r>
                      <a:endParaRPr lang="ru-RU" sz="3600" i="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соответствие возрасту и возрастным задачам развития;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открытость для разнообразных форм активности ребенка;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гибкость, простота;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привлекательность;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соответствие интересам и смыслам ребенка;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культурный аспект игрушки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Директор\Desktop\картинки на школьныю тему\Рисунок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714884"/>
            <a:ext cx="214314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mgn.info/timthumb/timthumb.php?src=http://mymgn.info/uploads/posts/2014-07/1406133250_778.jpg&amp;w=350&amp;h=2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4000528" cy="3071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14290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800" b="1" i="1" dirty="0" smtClean="0">
                <a:solidFill>
                  <a:srgbClr val="0000FF"/>
                </a:solidFill>
                <a:latin typeface="+mn-lt"/>
              </a:rPr>
              <a:t>Как говорить с детьми на трудные темы?</a:t>
            </a:r>
            <a:endParaRPr lang="ru-RU" sz="4800" b="1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072074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800" b="1" i="1" dirty="0" smtClean="0">
                <a:solidFill>
                  <a:srgbClr val="0000FF"/>
                </a:solidFill>
                <a:latin typeface="+mn-lt"/>
              </a:rPr>
              <a:t>Моя мама пьет.</a:t>
            </a:r>
            <a:endParaRPr lang="ru-RU" sz="4800" b="1" i="1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7" y="214290"/>
            <a:ext cx="7286676" cy="6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eaLnBrk="0" hangingPunct="0"/>
            <a:r>
              <a:rPr lang="ru-RU" sz="3600" b="1" i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Факторы, способствующие развитию женского алкоголизма: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 различного рода депрессии, невротические состояния;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Чувство одиночества (разлад с мужем);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Скука (все хорошо, нечем себя занять)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Невозможность завести полноценную семью (бизнес-леди);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Генетическая предрасположенность;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Брак с пьяницей;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Серьезный конфликт с собственной матерью.</a:t>
            </a:r>
          </a:p>
          <a:p>
            <a:pPr eaLnBrk="0" hangingPunct="0"/>
            <a:endParaRPr lang="ru-RU" sz="2400" i="1" dirty="0" smtClean="0">
              <a:solidFill>
                <a:srgbClr val="0000FF"/>
              </a:solidFill>
              <a:latin typeface="Arial Black" pitchFamily="34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ü"/>
            </a:pPr>
            <a:endParaRPr lang="ru-RU" sz="2400" i="1" dirty="0">
              <a:solidFill>
                <a:srgbClr val="0000FF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214290"/>
          <a:ext cx="6834214" cy="530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4214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3600" i="0" dirty="0" smtClean="0"/>
                        <a:t>Рекомендации в беседе с ребенком об</a:t>
                      </a:r>
                      <a:r>
                        <a:rPr lang="ru-RU" sz="3600" i="0" baseline="0" dirty="0" smtClean="0"/>
                        <a:t> алкогольной зависимости родителей</a:t>
                      </a:r>
                      <a:endParaRPr lang="ru-RU" sz="3600" i="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предоставлять верную информацию;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не заострять внимание;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разговаривать</a:t>
                      </a:r>
                      <a:r>
                        <a:rPr lang="ru-RU" sz="2400" baseline="0" dirty="0" smtClean="0"/>
                        <a:t> спокойным, ровным тоном</a:t>
                      </a:r>
                      <a:r>
                        <a:rPr lang="ru-RU" sz="2400" dirty="0" smtClean="0"/>
                        <a:t>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совместное</a:t>
                      </a:r>
                      <a:r>
                        <a:rPr lang="ru-RU" sz="2400" baseline="0" dirty="0" smtClean="0"/>
                        <a:t> переживание эмоций</a:t>
                      </a:r>
                      <a:r>
                        <a:rPr lang="ru-RU" sz="2400" dirty="0" smtClean="0"/>
                        <a:t>;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ru-RU" sz="2400" dirty="0" smtClean="0"/>
                        <a:t> не осуждать пьющих родителей;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:\Users\Директор\Desktop\картинки на школьныю тему\Рисунок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714884"/>
            <a:ext cx="214314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2465385" y="1892301"/>
            <a:ext cx="378619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brjunetka.ru/wp-content/uploads/2014/04/Opustitsya-na-dno-zhizni-pros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3357553" cy="1857364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32" name="Picture 8" descr="http://images.vfl.ru/ii/1371370291/a35f8270/25304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42852"/>
            <a:ext cx="3214710" cy="192882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642910" y="2143116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Мама пьяная.</a:t>
            </a:r>
            <a:endParaRPr lang="ru-RU" sz="2400" b="1" i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2928934"/>
            <a:ext cx="371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Может, она из-за меня часто расстраивается?</a:t>
            </a:r>
          </a:p>
          <a:p>
            <a:pPr algn="ctr" eaLnBrk="0" hangingPunct="0"/>
            <a:endParaRPr lang="ru-RU" sz="1400" b="1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643182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i="1" dirty="0" smtClean="0">
                <a:solidFill>
                  <a:srgbClr val="0000FF"/>
                </a:solidFill>
                <a:latin typeface="+mn-lt"/>
              </a:rPr>
              <a:t>Мама ругает меня</a:t>
            </a:r>
            <a:r>
              <a:rPr lang="ru-RU" sz="1400" b="1" i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sz="1400" b="1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2071678"/>
            <a:ext cx="2571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А кто </a:t>
            </a:r>
            <a:r>
              <a:rPr lang="ru-RU" sz="2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виноват, может, Я?</a:t>
            </a:r>
          </a:p>
          <a:p>
            <a:pPr algn="ctr" eaLnBrk="0" hangingPunct="0"/>
            <a:endParaRPr lang="ru-RU" sz="2000" b="1" i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2643182"/>
            <a:ext cx="4071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rgbClr val="0000FF"/>
                </a:solidFill>
                <a:latin typeface="+mn-lt"/>
              </a:rPr>
              <a:t>Потому что я плохо себя вела?</a:t>
            </a:r>
            <a:endParaRPr lang="ru-RU" sz="2000" b="1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3071810"/>
            <a:ext cx="257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Мама не улыбается.</a:t>
            </a:r>
            <a:endParaRPr lang="ru-RU" sz="2000" b="1" i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3714752"/>
            <a:ext cx="257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rgbClr val="0000FF"/>
                </a:solidFill>
                <a:latin typeface="+mn-lt"/>
              </a:rPr>
              <a:t>Мама бьет  </a:t>
            </a:r>
            <a:r>
              <a:rPr lang="ru-RU" sz="2000" b="1" i="1" dirty="0" smtClean="0">
                <a:solidFill>
                  <a:srgbClr val="0000FF"/>
                </a:solidFill>
                <a:latin typeface="+mn-lt"/>
              </a:rPr>
              <a:t>меня.</a:t>
            </a:r>
            <a:endParaRPr lang="ru-RU" sz="2000" b="1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3786190"/>
            <a:ext cx="3214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rgbClr val="0000FF"/>
                </a:solidFill>
                <a:latin typeface="+mn-lt"/>
              </a:rPr>
              <a:t>Она меня разлюбила?</a:t>
            </a:r>
            <a:endParaRPr lang="ru-RU" sz="2000" b="1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85852" y="4429132"/>
            <a:ext cx="678661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Почему мне нельзя к маме?</a:t>
            </a:r>
            <a:endParaRPr lang="ru-RU" sz="2400" b="1" dirty="0" smtClean="0">
              <a:solidFill>
                <a:srgbClr val="C00000"/>
              </a:solidFill>
              <a:latin typeface="+mn-lt"/>
            </a:endParaRPr>
          </a:p>
          <a:p>
            <a:pPr algn="ctr" eaLnBrk="0" hangingPunct="0"/>
            <a:r>
              <a:rPr lang="ru-RU" sz="2400" b="1" dirty="0" smtClean="0">
                <a:solidFill>
                  <a:srgbClr val="00B050"/>
                </a:solidFill>
                <a:latin typeface="+mn-lt"/>
              </a:rPr>
              <a:t>Почему мама не идет к врачу?</a:t>
            </a:r>
            <a:endParaRPr lang="ru-RU" sz="2400" b="1" dirty="0" smtClean="0">
              <a:solidFill>
                <a:srgbClr val="00B050"/>
              </a:solidFill>
              <a:latin typeface="+mn-lt"/>
            </a:endParaRPr>
          </a:p>
          <a:p>
            <a:pPr algn="ctr" eaLnBrk="0" hangingPunct="0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Как вылечить маму?</a:t>
            </a:r>
            <a:endParaRPr lang="ru-RU" sz="2400" b="1" dirty="0" smtClean="0">
              <a:solidFill>
                <a:srgbClr val="C00000"/>
              </a:solidFill>
              <a:latin typeface="+mn-lt"/>
            </a:endParaRPr>
          </a:p>
          <a:p>
            <a:pPr algn="ctr" eaLnBrk="0" hangingPunct="0"/>
            <a:r>
              <a:rPr lang="ru-RU" sz="2400" b="1" dirty="0" smtClean="0">
                <a:solidFill>
                  <a:srgbClr val="00B050"/>
                </a:solidFill>
                <a:latin typeface="+mn-lt"/>
              </a:rPr>
              <a:t>Я </a:t>
            </a:r>
            <a:r>
              <a:rPr lang="ru-RU" sz="2400" b="1" dirty="0" smtClean="0">
                <a:solidFill>
                  <a:srgbClr val="00B050"/>
                </a:solidFill>
                <a:latin typeface="+mn-lt"/>
              </a:rPr>
              <a:t>буду видеть свою маму?</a:t>
            </a:r>
          </a:p>
          <a:p>
            <a:pPr algn="ctr" eaLnBrk="0" hangingPunct="0"/>
            <a:endParaRPr lang="ru-RU" sz="14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s7055.vk.me/c7005/v7005917/efda/NvScIV_ys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71744"/>
            <a:ext cx="5715000" cy="37052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500042"/>
            <a:ext cx="57864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Алкоголизм </a:t>
            </a:r>
            <a:r>
              <a:rPr lang="ru-RU" sz="3200" b="1" dirty="0" smtClean="0"/>
              <a:t>родителей является значимым фактором жестокого обращения с ребенком</a:t>
            </a:r>
            <a:endParaRPr lang="ru-RU" sz="3200" b="1" dirty="0"/>
          </a:p>
        </p:txBody>
      </p:sp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daktor.ru/wp-content/uploads/2011/08/titulm-300x2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7572428" cy="55721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214282" y="5288340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800" b="1" i="1" dirty="0" smtClean="0">
                <a:solidFill>
                  <a:srgbClr val="0000FF"/>
                </a:solidFill>
                <a:latin typeface="+mn-lt"/>
              </a:rPr>
              <a:t>СПАСИБО ЗА</a:t>
            </a:r>
            <a:r>
              <a:rPr lang="en-US" sz="4800" b="1" i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ru-RU" sz="4800" b="1" i="1" dirty="0" smtClean="0">
                <a:solidFill>
                  <a:srgbClr val="0000FF"/>
                </a:solidFill>
                <a:latin typeface="+mn-lt"/>
              </a:rPr>
              <a:t>ВНИАНИЕ</a:t>
            </a:r>
          </a:p>
          <a:p>
            <a:pPr algn="ctr" eaLnBrk="0" hangingPunct="0"/>
            <a:r>
              <a:rPr lang="ru-RU" sz="4800" b="1" i="1" dirty="0" smtClean="0">
                <a:solidFill>
                  <a:srgbClr val="0000FF"/>
                </a:solidFill>
                <a:latin typeface="+mn-lt"/>
              </a:rPr>
              <a:t> И ВОПРОСЫ</a:t>
            </a:r>
            <a:endParaRPr lang="ru-RU" sz="4800" b="1" i="1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6"/>
          <a:ext cx="7500990" cy="6000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118852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ОСНОВНЫЕ</a:t>
                      </a:r>
                      <a:r>
                        <a:rPr lang="ru-RU" sz="4400" baseline="0" dirty="0" smtClean="0"/>
                        <a:t> </a:t>
                      </a:r>
                      <a:r>
                        <a:rPr lang="ru-RU" sz="4400" dirty="0" smtClean="0"/>
                        <a:t>ПРИЧИНЫ</a:t>
                      </a:r>
                      <a:endParaRPr lang="ru-RU" sz="4400" dirty="0"/>
                    </a:p>
                  </a:txBody>
                  <a:tcPr/>
                </a:tc>
              </a:tr>
              <a:tr h="1188521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/>
                        <a:t>Мода</a:t>
                      </a:r>
                      <a:endParaRPr lang="ru-RU" sz="3600" b="1" i="1" dirty="0"/>
                    </a:p>
                  </a:txBody>
                  <a:tcPr/>
                </a:tc>
              </a:tr>
              <a:tr h="1572330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/>
                        <a:t>Личная нереализованность родителей</a:t>
                      </a:r>
                      <a:endParaRPr lang="ru-RU" sz="3600" b="1" i="1" dirty="0"/>
                    </a:p>
                  </a:txBody>
                  <a:tcPr/>
                </a:tc>
              </a:tr>
              <a:tr h="2051420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/>
                        <a:t>Жизненная неудовлетворенность родителей (мечты о вундеркинде)</a:t>
                      </a:r>
                      <a:endParaRPr lang="ru-RU" sz="36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428604"/>
            <a:ext cx="571504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+mn-lt"/>
              </a:rPr>
              <a:t>Созревание </a:t>
            </a:r>
            <a:r>
              <a:rPr lang="ru-RU" sz="4000" b="1" dirty="0">
                <a:solidFill>
                  <a:srgbClr val="7030A0"/>
                </a:solidFill>
                <a:latin typeface="+mn-lt"/>
              </a:rPr>
              <a:t>мозга длится с рождения до 15 лет. </a:t>
            </a:r>
            <a:endParaRPr lang="ru-RU" sz="4000" b="1" dirty="0" smtClean="0">
              <a:solidFill>
                <a:srgbClr val="7030A0"/>
              </a:solidFill>
              <a:latin typeface="+mn-lt"/>
            </a:endParaRPr>
          </a:p>
          <a:p>
            <a:endParaRPr lang="ru-RU" sz="2000" dirty="0" smtClean="0"/>
          </a:p>
          <a:p>
            <a:pPr fontAlgn="t"/>
            <a:r>
              <a:rPr lang="ru-RU" sz="2000" b="1" u="sng" dirty="0">
                <a:latin typeface="+mn-lt"/>
              </a:rPr>
              <a:t>Первый</a:t>
            </a:r>
            <a:r>
              <a:rPr lang="ru-RU" sz="2000" b="1" u="sng" dirty="0"/>
              <a:t> </a:t>
            </a:r>
            <a:r>
              <a:rPr lang="ru-RU" sz="2000" dirty="0" smtClean="0"/>
              <a:t>– </a:t>
            </a:r>
            <a:r>
              <a:rPr lang="ru-RU" sz="2000" dirty="0"/>
              <a:t>с начала беременности до 3 лет. </a:t>
            </a:r>
            <a:endParaRPr lang="ru-RU" sz="2000" dirty="0" smtClean="0"/>
          </a:p>
          <a:p>
            <a:pPr fontAlgn="t"/>
            <a:endParaRPr lang="ru-RU" sz="2000" dirty="0"/>
          </a:p>
          <a:p>
            <a:pPr fontAlgn="t"/>
            <a:r>
              <a:rPr lang="ru-RU" sz="2000" b="1" u="sng" dirty="0"/>
              <a:t>Второй</a:t>
            </a:r>
            <a:r>
              <a:rPr lang="ru-RU" sz="2000" b="1" dirty="0"/>
              <a:t> </a:t>
            </a:r>
            <a:r>
              <a:rPr lang="ru-RU" sz="2000" dirty="0"/>
              <a:t>– с 3 до 7–8 лет</a:t>
            </a:r>
            <a:r>
              <a:rPr lang="ru-RU" sz="2000" dirty="0" smtClean="0"/>
              <a:t>.</a:t>
            </a:r>
          </a:p>
          <a:p>
            <a:pPr fontAlgn="t"/>
            <a:r>
              <a:rPr lang="ru-RU" sz="2000" dirty="0" smtClean="0"/>
              <a:t> </a:t>
            </a:r>
            <a:endParaRPr lang="ru-RU" sz="2000" dirty="0"/>
          </a:p>
          <a:p>
            <a:pPr fontAlgn="t"/>
            <a:r>
              <a:rPr lang="ru-RU" sz="2000" b="1" u="sng" dirty="0"/>
              <a:t>Третий</a:t>
            </a:r>
            <a:r>
              <a:rPr lang="ru-RU" sz="2000" b="1" dirty="0"/>
              <a:t> </a:t>
            </a:r>
            <a:r>
              <a:rPr lang="ru-RU" sz="2000" dirty="0"/>
              <a:t>– с 7–8 до 12–15 лет</a:t>
            </a:r>
            <a:r>
              <a:rPr lang="ru-RU" sz="2000" dirty="0" smtClean="0"/>
              <a:t>.</a:t>
            </a:r>
          </a:p>
          <a:p>
            <a:pPr fontAlgn="t"/>
            <a:r>
              <a:rPr lang="ru-RU" sz="2000" dirty="0" smtClean="0"/>
              <a:t> </a:t>
            </a:r>
            <a:endParaRPr lang="ru-RU" sz="2000" dirty="0"/>
          </a:p>
          <a:p>
            <a:pPr fontAlgn="t"/>
            <a:r>
              <a:rPr lang="ru-RU" sz="2000" dirty="0" smtClean="0"/>
              <a:t>Блоки </a:t>
            </a:r>
            <a:r>
              <a:rPr lang="ru-RU" sz="2000" dirty="0"/>
              <a:t>формируются последовательно</a:t>
            </a:r>
            <a:r>
              <a:rPr lang="ru-RU" sz="2000" dirty="0" smtClean="0"/>
              <a:t>,</a:t>
            </a:r>
          </a:p>
          <a:p>
            <a:pPr fontAlgn="t"/>
            <a:r>
              <a:rPr lang="ru-RU" sz="2000" dirty="0" smtClean="0"/>
              <a:t> </a:t>
            </a:r>
            <a:r>
              <a:rPr lang="ru-RU" sz="2000" dirty="0"/>
              <a:t>и попытки перепрыгнуть </a:t>
            </a:r>
            <a:r>
              <a:rPr lang="ru-RU" sz="2000" dirty="0" smtClean="0"/>
              <a:t>этап</a:t>
            </a:r>
          </a:p>
          <a:p>
            <a:pPr fontAlgn="t"/>
            <a:r>
              <a:rPr lang="ru-RU" sz="2000" dirty="0" smtClean="0"/>
              <a:t> </a:t>
            </a:r>
            <a:r>
              <a:rPr lang="ru-RU" sz="2000" dirty="0"/>
              <a:t>искажают естественное развитие.</a:t>
            </a:r>
          </a:p>
          <a:p>
            <a:endParaRPr lang="ru-RU" dirty="0"/>
          </a:p>
        </p:txBody>
      </p:sp>
      <p:pic>
        <p:nvPicPr>
          <p:cNvPr id="20482" name="Picture 2" descr="http://proforientator.ru/images/brain_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505199"/>
            <a:ext cx="3333750" cy="3352801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00034" y="0"/>
            <a:ext cx="750099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Положительные стороны</a:t>
            </a:r>
          </a:p>
          <a:p>
            <a:pPr eaLnBrk="0" hangingPunct="0"/>
            <a:endParaRPr lang="ru-RU" sz="2400" b="1" i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eaLnBrk="0" hangingPunct="0"/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642918"/>
            <a:ext cx="757242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1.Развивается левое полушарие (логика).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2.Развиваются способности к уч. деятельности (ЗУН).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3.Повышается уровень общего умственного развития.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4.Формируется волевой компонент.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5.Увеличивается словарный запас.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6.Развивается способность ребенка занимать себя самостоятельно, вследствие чего у родителей появляется свободное время.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 smtClean="0"/>
          </a:p>
        </p:txBody>
      </p:sp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00034" y="0"/>
            <a:ext cx="750099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Отрицательные  стороны</a:t>
            </a:r>
          </a:p>
          <a:p>
            <a:pPr eaLnBrk="0" hangingPunct="0"/>
            <a:endParaRPr lang="ru-RU" sz="2400" b="1" i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eaLnBrk="0" hangingPunct="0"/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642918"/>
            <a:ext cx="757242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1.Обедняется ведущее правое полушарие(познание мира через эмоции).</a:t>
            </a: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2.Игровая деятельность приобретает формальный характер.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>
              <a:buFont typeface="Wingdings" pitchFamily="2" charset="2"/>
              <a:buNone/>
            </a:pPr>
            <a:r>
              <a:rPr lang="ru-RU" sz="2400" b="1" i="1" dirty="0" smtClean="0"/>
              <a:t>3.Формируется неадекватная самооценка (заниженная/завышенная).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4.Наблюдается гиподинамия (малоподвижный образ жизни).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>
              <a:buFont typeface="Wingdings" pitchFamily="2" charset="2"/>
              <a:buNone/>
            </a:pPr>
            <a:r>
              <a:rPr lang="ru-RU" sz="2400" b="1" i="1" dirty="0" smtClean="0"/>
              <a:t>5.Снижается острота зрения,</a:t>
            </a:r>
          </a:p>
          <a:p>
            <a:pPr algn="ctr">
              <a:buFont typeface="Wingdings" pitchFamily="2" charset="2"/>
              <a:buNone/>
            </a:pPr>
            <a:r>
              <a:rPr lang="ru-RU" sz="2400" b="1" i="1" dirty="0" smtClean="0"/>
              <a:t>искривляется позвоночник.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6.Дефицит общения между членами семьи.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 smtClean="0"/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785786" y="142853"/>
            <a:ext cx="74295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400" b="1" i="1" dirty="0" smtClean="0"/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endParaRPr lang="ru-RU" sz="2000" b="1" i="1" dirty="0"/>
          </a:p>
          <a:p>
            <a:endParaRPr lang="ru-RU" sz="2000" b="1" i="1" dirty="0"/>
          </a:p>
          <a:p>
            <a:pPr algn="r">
              <a:buFont typeface="Wingdings" pitchFamily="2" charset="2"/>
              <a:buChar char="ü"/>
            </a:pPr>
            <a:endParaRPr lang="ru-RU" sz="2400" dirty="0" smtClean="0"/>
          </a:p>
        </p:txBody>
      </p:sp>
      <p:pic>
        <p:nvPicPr>
          <p:cNvPr id="9222" name="Picture 6" descr="http://pravda-odna.com/wp-content/uploads/2011/07/3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000924" cy="5500726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1472" y="357166"/>
            <a:ext cx="7643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FF"/>
                </a:solidFill>
              </a:rPr>
              <a:t>ЕСТЬ ЛИ КОМПЬЮТЕРНАЯ ЗАВИСИМОСТЬ У ДЕТЕЙ СТАРШЕГО ДОШКОЛЬНОГО ВОЗРАСТА?</a:t>
            </a:r>
            <a:endParaRPr lang="ru-RU" sz="2000" b="1" dirty="0">
              <a:solidFill>
                <a:srgbClr val="0000FF"/>
              </a:solidFill>
            </a:endParaRPr>
          </a:p>
          <a:p>
            <a:pPr eaLnBrk="0" hangingPunct="0"/>
            <a:endParaRPr lang="ru-RU" sz="2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00034" y="285728"/>
            <a:ext cx="750099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 i="1" dirty="0" smtClean="0">
                <a:solidFill>
                  <a:srgbClr val="FF0000"/>
                </a:solidFill>
                <a:cs typeface="Times New Roman" pitchFamily="18" charset="0"/>
              </a:rPr>
              <a:t>ПРИЧИНЫ: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отсутствие контроля со стороны родителей, неумение ребенка самостоятельно играть, организовывать свою игру;</a:t>
            </a:r>
          </a:p>
          <a:p>
            <a:pPr eaLnBrk="0" hangingPunct="0"/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дефицит общения в семье;</a:t>
            </a:r>
          </a:p>
          <a:p>
            <a:pPr eaLnBrk="0" hangingPunct="0"/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родители не осознают взросление ребенка и не изменяют стиль общения с ним;</a:t>
            </a:r>
          </a:p>
          <a:p>
            <a:pPr eaLnBrk="0" hangingPunct="0"/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ребенку дома некомфортно (нет личного пространства);</a:t>
            </a:r>
          </a:p>
          <a:p>
            <a:pPr eaLnBrk="0" hangingPunct="0"/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зависимость ребенка от мнения окружающих (низкая самооценка);</a:t>
            </a:r>
          </a:p>
          <a:p>
            <a:pPr eaLnBrk="0" hangingPunct="0"/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замкнутость ребенка, его непринятие сверстниками;</a:t>
            </a:r>
          </a:p>
          <a:p>
            <a:pPr eaLnBrk="0" hangingPunct="0"/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незнание правил психогигиены с компьютером.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42875" y="-1000125"/>
            <a:ext cx="8501063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r>
              <a:rPr lang="ru-RU" sz="2800" u="sng" dirty="0">
                <a:cs typeface="Times New Roman" pitchFamily="18" charset="0"/>
              </a:rPr>
              <a:t> </a:t>
            </a:r>
          </a:p>
          <a:p>
            <a:pPr eaLnBrk="0" hangingPunct="0"/>
            <a:endParaRPr lang="ru-RU" sz="2800" i="1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sz="2800" i="1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sz="2800" i="1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sz="2800" i="1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i="1" dirty="0">
              <a:latin typeface="Arial Black" pitchFamily="34" charset="0"/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42875" y="-1246188"/>
            <a:ext cx="7286625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dirty="0">
              <a:latin typeface="Arial Black" pitchFamily="34" charset="0"/>
            </a:endParaRP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142875" y="-1385888"/>
            <a:ext cx="492918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sz="1200" u="sng" dirty="0"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u="sng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endParaRPr lang="ru-RU" dirty="0">
              <a:latin typeface="Arial Black" pitchFamily="34" charset="0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714375" y="642918"/>
            <a:ext cx="8429625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  <a:p>
            <a:pPr eaLnBrk="0" hangingPunct="0"/>
            <a:endParaRPr lang="ru-RU" sz="1400"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210026"/>
            <a:ext cx="7786742" cy="664797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ru-RU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Степени компьютерной зависимости</a:t>
            </a: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000" u="sng" dirty="0" smtClean="0">
                <a:solidFill>
                  <a:schemeClr val="tx1"/>
                </a:solidFill>
              </a:rPr>
              <a:t>1-я степень </a:t>
            </a:r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b="1" i="1" dirty="0" smtClean="0">
                <a:solidFill>
                  <a:schemeClr val="tx1"/>
                </a:solidFill>
              </a:rPr>
              <a:t>увлеченность на стадии освоения (новая забава).</a:t>
            </a:r>
          </a:p>
          <a:p>
            <a:pPr eaLnBrk="0" hangingPunct="0"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ru-RU" sz="2000" u="sng" dirty="0" smtClean="0">
                <a:solidFill>
                  <a:schemeClr val="tx1"/>
                </a:solidFill>
              </a:rPr>
              <a:t>2-я степень </a:t>
            </a:r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b="1" i="1" dirty="0" smtClean="0">
                <a:solidFill>
                  <a:schemeClr val="tx1"/>
                </a:solidFill>
              </a:rPr>
              <a:t>состояние возможной зависимости (сильная </a:t>
            </a:r>
          </a:p>
          <a:p>
            <a:pPr eaLnBrk="0" hangingPunct="0">
              <a:defRPr/>
            </a:pPr>
            <a:r>
              <a:rPr lang="ru-RU" sz="2000" b="1" i="1" dirty="0" smtClean="0">
                <a:solidFill>
                  <a:schemeClr val="tx1"/>
                </a:solidFill>
              </a:rPr>
              <a:t>погруженность в игру, пребывание за компьютером более 3 часов в день).</a:t>
            </a:r>
          </a:p>
          <a:p>
            <a:pPr eaLnBrk="0" hangingPunct="0"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ru-RU" sz="2000" u="sng" dirty="0" smtClean="0">
                <a:solidFill>
                  <a:schemeClr val="tx1"/>
                </a:solidFill>
              </a:rPr>
              <a:t>3-я степень </a:t>
            </a:r>
            <a:r>
              <a:rPr lang="ru-RU" sz="2000" b="1" i="1" dirty="0" smtClean="0">
                <a:solidFill>
                  <a:schemeClr val="tx1"/>
                </a:solidFill>
              </a:rPr>
              <a:t>– выраженная зависимость (игрок не контролирует себя, становится безразличным ко всему, что не касается его увлечениям; замена друзей компьютером – полная).</a:t>
            </a:r>
          </a:p>
          <a:p>
            <a:pPr eaLnBrk="0" hangingPunct="0"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ru-RU" sz="2000" u="sng" dirty="0" smtClean="0">
                <a:solidFill>
                  <a:schemeClr val="tx1"/>
                </a:solidFill>
              </a:rPr>
              <a:t>4-я степень </a:t>
            </a:r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b="1" i="1" dirty="0" smtClean="0">
                <a:solidFill>
                  <a:schemeClr val="tx1"/>
                </a:solidFill>
              </a:rPr>
              <a:t>клиническая зависимость (серьезные отклонения от нормы поведения; потеря интереса к жизни. Необходима помощь психиатра. У детей дошкольного возраста данная степень не наблюдается).</a:t>
            </a:r>
          </a:p>
          <a:p>
            <a:pPr eaLnBrk="0" hangingPunct="0"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eaLnBrk="0" hangingPunct="0"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1350</TotalTime>
  <Words>953</Words>
  <Application>Microsoft Office PowerPoint</Application>
  <PresentationFormat>Экран (4:3)</PresentationFormat>
  <Paragraphs>265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Сеть</vt:lpstr>
      <vt:lpstr>«ИСКУССТВО БЫТЬ РОДИТЕЛЯМИ»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RI-SOL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185</cp:revision>
  <dcterms:created xsi:type="dcterms:W3CDTF">2006-02-10T07:37:06Z</dcterms:created>
  <dcterms:modified xsi:type="dcterms:W3CDTF">2015-04-24T07:36:51Z</dcterms:modified>
</cp:coreProperties>
</file>