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4" r:id="rId8"/>
    <p:sldId id="261" r:id="rId9"/>
    <p:sldId id="262" r:id="rId10"/>
    <p:sldId id="263" r:id="rId11"/>
    <p:sldId id="266" r:id="rId12"/>
    <p:sldId id="280" r:id="rId13"/>
    <p:sldId id="267" r:id="rId14"/>
    <p:sldId id="279" r:id="rId15"/>
    <p:sldId id="269" r:id="rId16"/>
    <p:sldId id="276" r:id="rId17"/>
    <p:sldId id="270" r:id="rId18"/>
    <p:sldId id="274" r:id="rId19"/>
    <p:sldId id="271" r:id="rId20"/>
    <p:sldId id="272" r:id="rId21"/>
    <p:sldId id="273" r:id="rId22"/>
    <p:sldId id="275" r:id="rId23"/>
    <p:sldId id="286" r:id="rId24"/>
    <p:sldId id="283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heel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Book Antiqua" pitchFamily="18" charset="0"/>
              </a:rPr>
              <a:t>Семейный клуб как эффективная форма взаимодействия ДОУ с родителями.</a:t>
            </a:r>
            <a:endParaRPr lang="ru-RU" sz="36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12915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МК ДОУ детский сад №4 «Золотой петушок». с.Пригородное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Воспитатель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Твердова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Н.В.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1026" name="Picture 2" descr="C:\Documents and Settings\admin\Рабочий стол\семья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0750" y="4214818"/>
            <a:ext cx="4762500" cy="2500330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285884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Book Antiqua" pitchFamily="18" charset="0"/>
              </a:rPr>
              <a:t>Темы заседаний родительского клуба «Счастливый ребёнок».2014-2015г.</a:t>
            </a:r>
            <a:endParaRPr lang="ru-RU" sz="3600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77966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</a:rPr>
              <a:t>Октябрь</a:t>
            </a:r>
          </a:p>
          <a:p>
            <a:pPr marL="514350" indent="-514350"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1. Раскраски. Мнение психолога.</a:t>
            </a:r>
          </a:p>
          <a:p>
            <a:pPr marL="514350" indent="-514350"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2. Творческая мастерская. Мастер класс «</a:t>
            </a:r>
            <a:r>
              <a:rPr lang="ru-RU" sz="1600" dirty="0" err="1" smtClean="0">
                <a:solidFill>
                  <a:srgbClr val="002060"/>
                </a:solidFill>
              </a:rPr>
              <a:t>Бумагокручение.Квиллинг</a:t>
            </a:r>
            <a:r>
              <a:rPr lang="ru-RU" sz="1600" dirty="0" smtClean="0">
                <a:solidFill>
                  <a:srgbClr val="002060"/>
                </a:solidFill>
              </a:rPr>
              <a:t>»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</a:rPr>
              <a:t>Декабрь</a:t>
            </a:r>
          </a:p>
          <a:p>
            <a:pPr marL="514350" indent="-514350"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1.Художественно-эстетическое направление развития </a:t>
            </a:r>
          </a:p>
          <a:p>
            <a:pPr marL="514350" indent="-514350"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дошкольников как условие создания психологического здоровья.</a:t>
            </a:r>
          </a:p>
          <a:p>
            <a:pPr marL="514350" indent="-514350"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2.Творческая мастерская. Мастер класс «Подарки на Новый год своими руками»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</a:rPr>
              <a:t>Март</a:t>
            </a:r>
          </a:p>
          <a:p>
            <a:pPr marL="514350" indent="-514350"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1.Тренинг «Играем вместе»</a:t>
            </a:r>
          </a:p>
          <a:p>
            <a:pPr marL="514350" indent="-514350"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2.Творческая мастерская. Мастер класс «Игры на кухне»</a:t>
            </a:r>
          </a:p>
          <a:p>
            <a:pPr marL="514350" indent="-514350"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3.Мастер класс «Традиционная кукла-закрутка»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</a:rPr>
              <a:t>Май</a:t>
            </a:r>
          </a:p>
          <a:p>
            <a:pPr marL="514350" indent="-514350"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1.Семейный праздник  «Традиции семьи. День рождения ребёнка»</a:t>
            </a:r>
          </a:p>
          <a:p>
            <a:pPr marL="514350" indent="-514350"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2Творческая мастерская. Мастер класс « Всем друзьям по подарку!»</a:t>
            </a:r>
          </a:p>
          <a:p>
            <a:pPr marL="514350" indent="-514350"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3.Презентация праздничных блюд</a:t>
            </a:r>
            <a:endParaRPr lang="ru-RU" sz="1400" dirty="0" smtClean="0">
              <a:solidFill>
                <a:srgbClr val="002060"/>
              </a:solidFill>
            </a:endParaRPr>
          </a:p>
          <a:p>
            <a:pPr marL="514350" indent="-514350" algn="r">
              <a:buNone/>
            </a:pPr>
            <a:endParaRPr lang="ru-RU" sz="1400" dirty="0" smtClean="0"/>
          </a:p>
          <a:p>
            <a:pPr marL="514350" indent="-514350">
              <a:buAutoNum type="arabicPeriod"/>
            </a:pPr>
            <a:endParaRPr lang="ru-RU" sz="1400" dirty="0"/>
          </a:p>
        </p:txBody>
      </p:sp>
    </p:spTree>
  </p:cSld>
  <p:clrMapOvr>
    <a:masterClrMapping/>
  </p:clrMapOvr>
  <p:transition>
    <p:whee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Book Antiqua" pitchFamily="18" charset="0"/>
              </a:rPr>
              <a:t>«Семья всегда будет основой общества». </a:t>
            </a:r>
            <a:r>
              <a:rPr lang="ru-RU" sz="4000" dirty="0" smtClean="0">
                <a:latin typeface="Book Antiqua" pitchFamily="18" charset="0"/>
              </a:rPr>
              <a:t>Оноре де Бальзак</a:t>
            </a:r>
            <a:endParaRPr lang="ru-RU" sz="4000" dirty="0">
              <a:latin typeface="Book Antiqua" pitchFamily="18" charset="0"/>
            </a:endParaRPr>
          </a:p>
        </p:txBody>
      </p:sp>
      <p:pic>
        <p:nvPicPr>
          <p:cNvPr id="6146" name="Picture 2" descr="C:\Documents and Settings\admin\Рабочий стол\клуб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00240"/>
            <a:ext cx="4643470" cy="4357717"/>
          </a:xfrm>
          <a:prstGeom prst="rect">
            <a:avLst/>
          </a:prstGeom>
          <a:noFill/>
        </p:spPr>
      </p:pic>
      <p:pic>
        <p:nvPicPr>
          <p:cNvPr id="6147" name="Picture 3" descr="C:\Documents and Settings\admin\Рабочий стол\клуб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14876" y="3143248"/>
            <a:ext cx="4286280" cy="3357586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Book Antiqua" pitchFamily="18" charset="0"/>
              </a:rPr>
              <a:t>мастер класс «</a:t>
            </a:r>
            <a:r>
              <a:rPr lang="ru-RU" dirty="0" err="1" smtClean="0">
                <a:latin typeface="Book Antiqua" pitchFamily="18" charset="0"/>
              </a:rPr>
              <a:t>Бумагокручение.Квиллинг</a:t>
            </a:r>
            <a:r>
              <a:rPr lang="ru-RU" dirty="0" smtClean="0">
                <a:latin typeface="Book Antiqua" pitchFamily="18" charset="0"/>
              </a:rPr>
              <a:t>»</a:t>
            </a:r>
            <a:endParaRPr lang="ru-RU" dirty="0">
              <a:latin typeface="Book Antiqua" pitchFamily="18" charset="0"/>
            </a:endParaRPr>
          </a:p>
        </p:txBody>
      </p:sp>
      <p:pic>
        <p:nvPicPr>
          <p:cNvPr id="17410" name="Picture 2" descr="C:\Documents and Settings\admin\Рабочий стол\клуб1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143116"/>
            <a:ext cx="5286412" cy="4357718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admin\Рабочий стол\клуб9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642918"/>
            <a:ext cx="4929222" cy="3786214"/>
          </a:xfrm>
          <a:prstGeom prst="rect">
            <a:avLst/>
          </a:prstGeom>
          <a:noFill/>
        </p:spPr>
      </p:pic>
      <p:pic>
        <p:nvPicPr>
          <p:cNvPr id="7171" name="Picture 3" descr="C:\Documents and Settings\admin\Рабочий стол\клуб1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071934" y="2714620"/>
            <a:ext cx="4786346" cy="3857652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Book Antiqua" pitchFamily="18" charset="0"/>
              </a:rPr>
              <a:t>Психологический тренинг «Играем вместе»</a:t>
            </a:r>
            <a:endParaRPr lang="ru-RU" dirty="0">
              <a:latin typeface="Book Antiqua" pitchFamily="18" charset="0"/>
            </a:endParaRPr>
          </a:p>
        </p:txBody>
      </p:sp>
      <p:pic>
        <p:nvPicPr>
          <p:cNvPr id="19458" name="Picture 2" descr="C:\Documents and Settings\admin\Рабочий стол\клуб2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143116"/>
            <a:ext cx="5786478" cy="4357718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admin\Рабочий стол\клуб2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928670"/>
            <a:ext cx="4429156" cy="3786214"/>
          </a:xfrm>
          <a:prstGeom prst="rect">
            <a:avLst/>
          </a:prstGeom>
          <a:noFill/>
        </p:spPr>
      </p:pic>
      <p:pic>
        <p:nvPicPr>
          <p:cNvPr id="9220" name="Picture 4" descr="C:\Documents and Settings\admin\Рабочий стол\клуб1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929058" y="2928934"/>
            <a:ext cx="4929222" cy="3714775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Book Antiqua" pitchFamily="18" charset="0"/>
              </a:rPr>
              <a:t>Мастер-класс « Игры на кухне»</a:t>
            </a:r>
            <a:endParaRPr lang="ru-RU" dirty="0">
              <a:latin typeface="Book Antiqua" pitchFamily="18" charset="0"/>
            </a:endParaRPr>
          </a:p>
        </p:txBody>
      </p:sp>
      <p:pic>
        <p:nvPicPr>
          <p:cNvPr id="16389" name="Picture 5" descr="C:\Documents and Settings\admin\Рабочий стол\клуб2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071678"/>
            <a:ext cx="7072362" cy="4572032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admin\Рабочий стол\клуб3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571480"/>
            <a:ext cx="4643470" cy="3429024"/>
          </a:xfrm>
          <a:prstGeom prst="rect">
            <a:avLst/>
          </a:prstGeom>
          <a:noFill/>
        </p:spPr>
      </p:pic>
      <p:pic>
        <p:nvPicPr>
          <p:cNvPr id="10243" name="Picture 3" descr="C:\Documents and Settings\admin\Рабочий стол\клуб3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857620" y="2714620"/>
            <a:ext cx="5072098" cy="3929090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Book Antiqua" pitchFamily="18" charset="0"/>
              </a:rPr>
              <a:t>Мастер класс «Традиционная кукла-закрутка»</a:t>
            </a:r>
            <a:endParaRPr lang="ru-RU" dirty="0">
              <a:latin typeface="Book Antiqua" pitchFamily="18" charset="0"/>
            </a:endParaRPr>
          </a:p>
        </p:txBody>
      </p:sp>
      <p:pic>
        <p:nvPicPr>
          <p:cNvPr id="14338" name="Picture 2" descr="C:\Documents and Settings\admin\Рабочий стол\клуб4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071678"/>
            <a:ext cx="4357718" cy="3429024"/>
          </a:xfrm>
          <a:prstGeom prst="rect">
            <a:avLst/>
          </a:prstGeom>
          <a:noFill/>
        </p:spPr>
      </p:pic>
      <p:pic>
        <p:nvPicPr>
          <p:cNvPr id="14339" name="Picture 3" descr="C:\Documents and Settings\admin\Рабочий стол\клуб5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928934"/>
            <a:ext cx="4500562" cy="3643338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Documents and Settings\admin\Рабочий стол\клуб3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714356"/>
            <a:ext cx="4214842" cy="3429024"/>
          </a:xfrm>
          <a:prstGeom prst="rect">
            <a:avLst/>
          </a:prstGeom>
          <a:noFill/>
        </p:spPr>
      </p:pic>
      <p:pic>
        <p:nvPicPr>
          <p:cNvPr id="11267" name="Picture 3" descr="C:\Documents and Settings\admin\Рабочий стол\клуб3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714744" y="2571744"/>
            <a:ext cx="4714908" cy="3929090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Рабочий стол\семья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714620"/>
            <a:ext cx="7670800" cy="2143116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Рабочий стол\семья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214554"/>
            <a:ext cx="7670800" cy="4643446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857388"/>
          </a:xfrm>
        </p:spPr>
        <p:txBody>
          <a:bodyPr>
            <a:normAutofit fontScale="90000"/>
          </a:bodyPr>
          <a:lstStyle/>
          <a:p>
            <a:pPr algn="r"/>
            <a:r>
              <a:rPr lang="ru-RU" sz="3200" dirty="0" smtClean="0">
                <a:solidFill>
                  <a:srgbClr val="002060"/>
                </a:solidFill>
                <a:latin typeface="Book Antiqua" pitchFamily="18" charset="0"/>
              </a:rPr>
              <a:t>«Семья – это общество в миниатюре, от целостности которого зависит безопасность всего большого человеческого общества».</a:t>
            </a:r>
            <a:br>
              <a:rPr lang="ru-RU" sz="3200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Book Antiqua" pitchFamily="18" charset="0"/>
              </a:rPr>
              <a:t>Феликс Адлер</a:t>
            </a:r>
            <a:endParaRPr lang="ru-RU" sz="3200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>
    <p:whee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Documents and Settings\admin\Рабочий стол\клуб4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71546"/>
            <a:ext cx="7500990" cy="5357850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Documents and Settings\admin\Рабочий стол\клуб49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5942" r="5942"/>
          <a:stretch>
            <a:fillRect/>
          </a:stretch>
        </p:blipFill>
        <p:spPr bwMode="auto">
          <a:xfrm rot="420000">
            <a:off x="3410928" y="1185059"/>
            <a:ext cx="4787358" cy="3931920"/>
          </a:xfrm>
          <a:prstGeom prst="rect">
            <a:avLst/>
          </a:prstGeom>
          <a:noFill/>
        </p:spPr>
      </p:pic>
      <p:pic>
        <p:nvPicPr>
          <p:cNvPr id="13315" name="Picture 3" descr="C:\Documents and Settings\admin\Рабочий стол\клуб5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2500306"/>
            <a:ext cx="4214842" cy="3571900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latin typeface="Book Antiqua" pitchFamily="18" charset="0"/>
              </a:rPr>
              <a:t>Кукла-закрутка</a:t>
            </a:r>
            <a:endParaRPr lang="ru-RU" sz="6000" dirty="0">
              <a:latin typeface="Book Antiqua" pitchFamily="18" charset="0"/>
            </a:endParaRPr>
          </a:p>
        </p:txBody>
      </p:sp>
      <p:pic>
        <p:nvPicPr>
          <p:cNvPr id="15362" name="Picture 2" descr="C:\Documents and Settings\admin\Рабочий стол\клуб5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928802"/>
            <a:ext cx="5857916" cy="4500594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65334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Book Antiqua" pitchFamily="18" charset="0"/>
              </a:rPr>
              <a:t>«Надо видеть себя в детях, чтобы помочь им стать взрослыми, надо принимать их ,как повторение своего детства, чтобы совершенствоваться самому». </a:t>
            </a:r>
            <a:r>
              <a:rPr lang="ru-RU" sz="2800" dirty="0" err="1" smtClean="0">
                <a:latin typeface="Book Antiqua" pitchFamily="18" charset="0"/>
              </a:rPr>
              <a:t>Амонашвили</a:t>
            </a:r>
            <a:endParaRPr lang="ru-RU" sz="2800" dirty="0">
              <a:latin typeface="Book Antiqua" pitchFamily="18" charset="0"/>
            </a:endParaRPr>
          </a:p>
        </p:txBody>
      </p:sp>
      <p:pic>
        <p:nvPicPr>
          <p:cNvPr id="1029" name="Picture 5" descr="C:\Program Files\Microsoft Office\MEDIA\CAGCAT10\j028491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428868"/>
            <a:ext cx="7572428" cy="3929090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Documents and Settings\admin\Рабочий стол\семья3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785925"/>
            <a:ext cx="7429552" cy="458441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latin typeface="Book Antiqua" pitchFamily="18" charset="0"/>
              </a:rPr>
              <a:t>Спасибо за внимание!</a:t>
            </a:r>
            <a:endParaRPr lang="ru-RU" sz="6000" dirty="0">
              <a:latin typeface="Book Antiqua" pitchFamily="18" charset="0"/>
            </a:endParaRPr>
          </a:p>
        </p:txBody>
      </p:sp>
    </p:spTree>
  </p:cSld>
  <p:clrMapOvr>
    <a:masterClrMapping/>
  </p:clrMapOvr>
  <p:transition>
    <p:whee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 smtClean="0">
                <a:latin typeface="Book Antiqua" pitchFamily="18" charset="0"/>
              </a:rPr>
              <a:t>Проблемы современных родителей:</a:t>
            </a:r>
            <a:endParaRPr lang="ru-RU" sz="4400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</a:rPr>
              <a:t>большая забота родителей о заработке, обеспечивающем физическое выживание, чем о воспитании детей;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</a:rPr>
              <a:t>снижение количества времени, уделяемого родителями общению с ребёнком, преобладание в общении наставлений, окриков, запретов, которые либо подавляют его инициативу, либо вызывают протестное поведение;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</a:rPr>
              <a:t>изменения в структуре семьи;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</a:rPr>
              <a:t>отсутствие готовности быть родителями.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hee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105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Book Antiqua" pitchFamily="18" charset="0"/>
              </a:rPr>
              <a:t>Семейный клуб- </a:t>
            </a:r>
            <a:r>
              <a:rPr lang="ru-RU" sz="2400" dirty="0" smtClean="0">
                <a:latin typeface="Book Antiqua" pitchFamily="18" charset="0"/>
              </a:rPr>
              <a:t>это перспективная форма работы с родителями, учитывающая актуальность потребностей семей и способствующая формированию активной жизненной позиции участников процесса, укреплению института семьи, передаче опыта в воспитании детей.</a:t>
            </a:r>
            <a:endParaRPr lang="ru-RU" sz="2800" dirty="0">
              <a:latin typeface="Book Antiqua" pitchFamily="18" charset="0"/>
            </a:endParaRPr>
          </a:p>
        </p:txBody>
      </p:sp>
      <p:pic>
        <p:nvPicPr>
          <p:cNvPr id="5122" name="Picture 2" descr="C:\Documents and Settings\admin\Рабочий стол\клуб4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714620"/>
            <a:ext cx="4214842" cy="3714776"/>
          </a:xfrm>
          <a:prstGeom prst="rect">
            <a:avLst/>
          </a:prstGeom>
          <a:noFill/>
        </p:spPr>
      </p:pic>
      <p:pic>
        <p:nvPicPr>
          <p:cNvPr id="5123" name="Picture 3" descr="C:\Documents and Settings\admin\Рабочий стол\клуб2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09996" y="2928934"/>
            <a:ext cx="5119722" cy="3768354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Bookman Old Style" pitchFamily="18" charset="0"/>
              </a:rPr>
              <a:t>Цель семейного клуба «Счастливый ребёнок»: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Установление доверительных отношений между детьми, родителями, воспитателями, объединение их в одну команду, воспитание потребности делиться друг с другом своими проблемами и решать их совместно, радоваться удачам и успехам каждого.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hee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50019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Book Antiqua" pitchFamily="18" charset="0"/>
              </a:rPr>
              <a:t>Задачи семейного клуба «Счастливый ребёнок»:</a:t>
            </a:r>
            <a:endParaRPr lang="ru-RU" dirty="0">
              <a:latin typeface="Book Antiqu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sz="3000" dirty="0" smtClean="0">
                <a:solidFill>
                  <a:srgbClr val="002060"/>
                </a:solidFill>
              </a:rPr>
              <a:t>повышение социально-психологической компетентности и общей культуры родителей;</a:t>
            </a:r>
          </a:p>
          <a:p>
            <a:pPr>
              <a:buFont typeface="Wingdings" pitchFamily="2" charset="2"/>
              <a:buChar char="q"/>
            </a:pPr>
            <a:r>
              <a:rPr lang="ru-RU" sz="3000" dirty="0" smtClean="0">
                <a:solidFill>
                  <a:srgbClr val="002060"/>
                </a:solidFill>
              </a:rPr>
              <a:t>изучение и распространение положительного опыта успешного воспитания детей в благополучных семьях;</a:t>
            </a:r>
          </a:p>
          <a:p>
            <a:pPr>
              <a:buFont typeface="Wingdings" pitchFamily="2" charset="2"/>
              <a:buChar char="q"/>
            </a:pPr>
            <a:r>
              <a:rPr lang="ru-RU" sz="3000" dirty="0" smtClean="0">
                <a:solidFill>
                  <a:srgbClr val="002060"/>
                </a:solidFill>
              </a:rPr>
              <a:t>развитие творческих способностей детей и родителей в совместной деятельности;</a:t>
            </a:r>
          </a:p>
          <a:p>
            <a:pPr>
              <a:buFont typeface="Wingdings" pitchFamily="2" charset="2"/>
              <a:buChar char="q"/>
            </a:pPr>
            <a:r>
              <a:rPr lang="ru-RU" sz="3000" dirty="0" smtClean="0">
                <a:solidFill>
                  <a:srgbClr val="002060"/>
                </a:solidFill>
              </a:rPr>
              <a:t>приобщение родителей к участию в жизни группы и детского сада;</a:t>
            </a:r>
          </a:p>
          <a:p>
            <a:pPr>
              <a:buFont typeface="Wingdings" pitchFamily="2" charset="2"/>
              <a:buChar char="q"/>
            </a:pPr>
            <a:r>
              <a:rPr lang="ru-RU" sz="3000" dirty="0" smtClean="0">
                <a:solidFill>
                  <a:srgbClr val="002060"/>
                </a:solidFill>
              </a:rPr>
              <a:t>установление контакта с семьёй, оказание помощи родителям в преодолении барьера недоверия к детскому саду.</a:t>
            </a:r>
          </a:p>
          <a:p>
            <a:pPr>
              <a:buFont typeface="Wingdings" pitchFamily="2" charset="2"/>
              <a:buChar char="q"/>
            </a:pPr>
            <a:endParaRPr lang="ru-RU" dirty="0"/>
          </a:p>
        </p:txBody>
      </p:sp>
    </p:spTree>
  </p:cSld>
  <p:clrMapOvr>
    <a:masterClrMapping/>
  </p:clrMapOvr>
  <p:transition>
    <p:whee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928694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latin typeface="Book Antiqua" pitchFamily="18" charset="0"/>
              </a:rPr>
              <a:t>Основные принципы работы:</a:t>
            </a:r>
            <a:endParaRPr lang="ru-RU" sz="4400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 smtClean="0">
                <a:solidFill>
                  <a:srgbClr val="002060"/>
                </a:solidFill>
                <a:latin typeface="Book Antiqua" pitchFamily="18" charset="0"/>
              </a:rPr>
              <a:t>добровольность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solidFill>
                  <a:srgbClr val="002060"/>
                </a:solidFill>
                <a:latin typeface="Book Antiqua" pitchFamily="18" charset="0"/>
              </a:rPr>
              <a:t>личная заинтересованность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solidFill>
                  <a:srgbClr val="002060"/>
                </a:solidFill>
                <a:latin typeface="Book Antiqua" pitchFamily="18" charset="0"/>
              </a:rPr>
              <a:t>взаимоуважение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solidFill>
                  <a:srgbClr val="002060"/>
                </a:solidFill>
                <a:latin typeface="Book Antiqua" pitchFamily="18" charset="0"/>
              </a:rPr>
              <a:t>постоянство обратной связи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solidFill>
                  <a:srgbClr val="002060"/>
                </a:solidFill>
                <a:latin typeface="Book Antiqua" pitchFamily="18" charset="0"/>
              </a:rPr>
              <a:t>активность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solidFill>
                  <a:srgbClr val="002060"/>
                </a:solidFill>
                <a:latin typeface="Book Antiqua" pitchFamily="18" charset="0"/>
              </a:rPr>
              <a:t>соблюдение педагогической этики.</a:t>
            </a:r>
            <a:endParaRPr lang="ru-RU" sz="3600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>
    <p:whee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6600" dirty="0" smtClean="0">
                <a:latin typeface="Book Antiqua" pitchFamily="18" charset="0"/>
              </a:rPr>
              <a:t>Участники клуба</a:t>
            </a:r>
            <a:endParaRPr lang="ru-RU" sz="6600" dirty="0">
              <a:latin typeface="Book Antiqua" pitchFamily="18" charset="0"/>
            </a:endParaRPr>
          </a:p>
        </p:txBody>
      </p:sp>
      <p:pic>
        <p:nvPicPr>
          <p:cNvPr id="4098" name="Picture 2" descr="C:\Documents and Settings\admin\Рабочий стол\клуб1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928802"/>
            <a:ext cx="4786314" cy="3857652"/>
          </a:xfrm>
          <a:prstGeom prst="rect">
            <a:avLst/>
          </a:prstGeom>
          <a:noFill/>
        </p:spPr>
      </p:pic>
      <p:pic>
        <p:nvPicPr>
          <p:cNvPr id="4099" name="Picture 3" descr="C:\Documents and Settings\admin\Рабочий стол\клуб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3214686"/>
            <a:ext cx="4548220" cy="3500462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285884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latin typeface="Book Antiqua" pitchFamily="18" charset="0"/>
              </a:rPr>
              <a:t>Формы организации:</a:t>
            </a:r>
            <a:endParaRPr lang="ru-RU" sz="5400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966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FF0000"/>
                </a:solidFill>
                <a:latin typeface="Book Antiqua" pitchFamily="18" charset="0"/>
              </a:rPr>
              <a:t>Групповые: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Круглый стол;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Родительская конференция;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Семейный праздник;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Обсуждение семейного воспитания и др.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FF0000"/>
                </a:solidFill>
                <a:latin typeface="Book Antiqua" pitchFamily="18" charset="0"/>
              </a:rPr>
              <a:t>Подгрупповые: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Мастер класс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Психологический тренинг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Решение педагогических ситуаций;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Семинар-практикум и др.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ransition>
    <p:whee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249</TotalTime>
  <Words>456</Words>
  <PresentationFormat>Экран (4:3)</PresentationFormat>
  <Paragraphs>61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Поток</vt:lpstr>
      <vt:lpstr>Семейный клуб как эффективная форма взаимодействия ДОУ с родителями.</vt:lpstr>
      <vt:lpstr>«Семья – это общество в миниатюре, от целостности которого зависит безопасность всего большого человеческого общества». Феликс Адлер</vt:lpstr>
      <vt:lpstr>Проблемы современных родителей:</vt:lpstr>
      <vt:lpstr>Семейный клуб- это перспективная форма работы с родителями, учитывающая актуальность потребностей семей и способствующая формированию активной жизненной позиции участников процесса, укреплению института семьи, передаче опыта в воспитании детей.</vt:lpstr>
      <vt:lpstr>Цель семейного клуба «Счастливый ребёнок»:</vt:lpstr>
      <vt:lpstr>Задачи семейного клуба «Счастливый ребёнок»:</vt:lpstr>
      <vt:lpstr>Основные принципы работы:</vt:lpstr>
      <vt:lpstr>Участники клуба</vt:lpstr>
      <vt:lpstr>Формы организации:</vt:lpstr>
      <vt:lpstr>Темы заседаний родительского клуба «Счастливый ребёнок».2014-2015г.</vt:lpstr>
      <vt:lpstr>«Семья всегда будет основой общества». Оноре де Бальзак</vt:lpstr>
      <vt:lpstr>мастер класс «Бумагокручение.Квиллинг»</vt:lpstr>
      <vt:lpstr>Слайд 13</vt:lpstr>
      <vt:lpstr>Психологический тренинг «Играем вместе»</vt:lpstr>
      <vt:lpstr>Слайд 15</vt:lpstr>
      <vt:lpstr>Мастер-класс « Игры на кухне»</vt:lpstr>
      <vt:lpstr>Слайд 17</vt:lpstr>
      <vt:lpstr>Мастер класс «Традиционная кукла-закрутка»</vt:lpstr>
      <vt:lpstr>Слайд 19</vt:lpstr>
      <vt:lpstr>Слайд 20</vt:lpstr>
      <vt:lpstr>Слайд 21</vt:lpstr>
      <vt:lpstr>Кукла-закрутка</vt:lpstr>
      <vt:lpstr>«Надо видеть себя в детях, чтобы помочь им стать взрослыми, надо принимать их ,как повторение своего детства, чтобы совершенствоваться самому». Амонашвили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Семейный клуб как эффективная форма взаимодействия ДОУ с родителями.</dc:title>
  <cp:lastModifiedBy>User</cp:lastModifiedBy>
  <cp:revision>24</cp:revision>
  <dcterms:modified xsi:type="dcterms:W3CDTF">2015-06-01T08:35:32Z</dcterms:modified>
</cp:coreProperties>
</file>