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1" r:id="rId4"/>
    <p:sldId id="259" r:id="rId5"/>
    <p:sldId id="260" r:id="rId6"/>
    <p:sldId id="261" r:id="rId7"/>
    <p:sldId id="262" r:id="rId8"/>
    <p:sldId id="267" r:id="rId9"/>
    <p:sldId id="266" r:id="rId10"/>
    <p:sldId id="264" r:id="rId11"/>
    <p:sldId id="263" r:id="rId12"/>
    <p:sldId id="274"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5" autoAdjust="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59838D6-0D3E-4115-A5FD-50D5276EA6C4}" type="datetimeFigureOut">
              <a:rPr lang="ru-RU" smtClean="0"/>
              <a:t>18.05.2015</a:t>
            </a:fld>
            <a:endParaRPr lang="ru-RU"/>
          </a:p>
        </p:txBody>
      </p:sp>
      <p:sp>
        <p:nvSpPr>
          <p:cNvPr id="8" name="Slide Number Placeholder 7"/>
          <p:cNvSpPr>
            <a:spLocks noGrp="1"/>
          </p:cNvSpPr>
          <p:nvPr>
            <p:ph type="sldNum" sz="quarter" idx="11"/>
          </p:nvPr>
        </p:nvSpPr>
        <p:spPr/>
        <p:txBody>
          <a:bodyPr/>
          <a:lstStyle/>
          <a:p>
            <a:fld id="{06AC6D0D-E43D-42C9-8BC8-28D4FD0D1EE7}"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9838D6-0D3E-4115-A5FD-50D5276EA6C4}" type="datetimeFigureOut">
              <a:rPr lang="ru-RU" smtClean="0"/>
              <a:t>18.05.2015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AC6D0D-E43D-42C9-8BC8-28D4FD0D1E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59838D6-0D3E-4115-A5FD-50D5276EA6C4}" type="datetimeFigureOut">
              <a:rPr lang="ru-RU" smtClean="0"/>
              <a:t>18.05.2015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AC6D0D-E43D-42C9-8BC8-28D4FD0D1E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559838D6-0D3E-4115-A5FD-50D5276EA6C4}" type="datetimeFigureOut">
              <a:rPr lang="ru-RU" smtClean="0"/>
              <a:t>18.05.2015</a:t>
            </a:fld>
            <a:endParaRPr lang="ru-RU"/>
          </a:p>
        </p:txBody>
      </p:sp>
      <p:sp>
        <p:nvSpPr>
          <p:cNvPr id="10" name="Slide Number Placeholder 9"/>
          <p:cNvSpPr>
            <a:spLocks noGrp="1"/>
          </p:cNvSpPr>
          <p:nvPr>
            <p:ph type="sldNum" sz="quarter" idx="15"/>
          </p:nvPr>
        </p:nvSpPr>
        <p:spPr/>
        <p:txBody>
          <a:bodyPr/>
          <a:lstStyle/>
          <a:p>
            <a:fld id="{06AC6D0D-E43D-42C9-8BC8-28D4FD0D1EE7}" type="slidenum">
              <a:rPr lang="ru-RU" smtClean="0"/>
              <a:t>‹#›</a:t>
            </a:fld>
            <a:endParaRPr lang="ru-RU"/>
          </a:p>
        </p:txBody>
      </p:sp>
      <p:sp>
        <p:nvSpPr>
          <p:cNvPr id="11" name="Footer Placeholder 10"/>
          <p:cNvSpPr>
            <a:spLocks noGrp="1"/>
          </p:cNvSpPr>
          <p:nvPr>
            <p:ph type="ftr" sz="quarter" idx="16"/>
          </p:nvPr>
        </p:nvSpPr>
        <p:spPr/>
        <p:txBody>
          <a:bodyPr/>
          <a:lstStyle/>
          <a:p>
            <a:endParaRPr lang="ru-RU"/>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559838D6-0D3E-4115-A5FD-50D5276EA6C4}" type="datetimeFigureOut">
              <a:rPr lang="ru-RU" smtClean="0"/>
              <a:t>18.05.2015</a:t>
            </a:fld>
            <a:endParaRPr lang="ru-RU"/>
          </a:p>
        </p:txBody>
      </p:sp>
      <p:sp>
        <p:nvSpPr>
          <p:cNvPr id="8" name="Slide Number Placeholder 7"/>
          <p:cNvSpPr>
            <a:spLocks noGrp="1"/>
          </p:cNvSpPr>
          <p:nvPr>
            <p:ph type="sldNum" sz="quarter" idx="11"/>
          </p:nvPr>
        </p:nvSpPr>
        <p:spPr/>
        <p:txBody>
          <a:bodyPr/>
          <a:lstStyle/>
          <a:p>
            <a:fld id="{06AC6D0D-E43D-42C9-8BC8-28D4FD0D1EE7}"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fld id="{559838D6-0D3E-4115-A5FD-50D5276EA6C4}" type="datetimeFigureOut">
              <a:rPr lang="ru-RU" smtClean="0"/>
              <a:t>18.05.2015</a:t>
            </a:fld>
            <a:endParaRPr lang="ru-RU"/>
          </a:p>
        </p:txBody>
      </p:sp>
      <p:sp>
        <p:nvSpPr>
          <p:cNvPr id="10" name="Slide Number Placeholder 9"/>
          <p:cNvSpPr>
            <a:spLocks noGrp="1"/>
          </p:cNvSpPr>
          <p:nvPr>
            <p:ph type="sldNum" sz="quarter" idx="11"/>
          </p:nvPr>
        </p:nvSpPr>
        <p:spPr/>
        <p:txBody>
          <a:bodyPr/>
          <a:lstStyle/>
          <a:p>
            <a:fld id="{06AC6D0D-E43D-42C9-8BC8-28D4FD0D1EE7}" type="slidenum">
              <a:rPr lang="ru-RU" smtClean="0"/>
              <a:t>‹#›</a:t>
            </a:fld>
            <a:endParaRPr lang="ru-RU"/>
          </a:p>
        </p:txBody>
      </p:sp>
      <p:sp>
        <p:nvSpPr>
          <p:cNvPr id="11" name="Footer Placeholder 10"/>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fld id="{559838D6-0D3E-4115-A5FD-50D5276EA6C4}" type="datetimeFigureOut">
              <a:rPr lang="ru-RU" smtClean="0"/>
              <a:t>18.05.2015</a:t>
            </a:fld>
            <a:endParaRPr lang="ru-RU"/>
          </a:p>
        </p:txBody>
      </p:sp>
      <p:sp>
        <p:nvSpPr>
          <p:cNvPr id="11" name="Slide Number Placeholder 10"/>
          <p:cNvSpPr>
            <a:spLocks noGrp="1"/>
          </p:cNvSpPr>
          <p:nvPr>
            <p:ph type="sldNum" sz="quarter" idx="11"/>
          </p:nvPr>
        </p:nvSpPr>
        <p:spPr/>
        <p:txBody>
          <a:bodyPr/>
          <a:lstStyle/>
          <a:p>
            <a:fld id="{06AC6D0D-E43D-42C9-8BC8-28D4FD0D1EE7}" type="slidenum">
              <a:rPr lang="ru-RU" smtClean="0"/>
              <a:t>‹#›</a:t>
            </a:fld>
            <a:endParaRPr lang="ru-RU"/>
          </a:p>
        </p:txBody>
      </p:sp>
      <p:sp>
        <p:nvSpPr>
          <p:cNvPr id="12" name="Footer Placeholder 11"/>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59838D6-0D3E-4115-A5FD-50D5276EA6C4}" type="datetimeFigureOut">
              <a:rPr lang="ru-RU" smtClean="0"/>
              <a:t>18.05.2015</a:t>
            </a:fld>
            <a:endParaRPr lang="ru-RU"/>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fld id="{06AC6D0D-E43D-42C9-8BC8-28D4FD0D1EE7}" type="slidenum">
              <a:rPr lang="ru-RU" smtClean="0"/>
              <a:t>‹#›</a:t>
            </a:fld>
            <a:endParaRPr lang="ru-RU"/>
          </a:p>
        </p:txBody>
      </p:sp>
      <p:sp>
        <p:nvSpPr>
          <p:cNvPr id="6" name="Footer Placeholder 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838D6-0D3E-4115-A5FD-50D5276EA6C4}" type="datetimeFigureOut">
              <a:rPr lang="ru-RU" smtClean="0"/>
              <a:t>18.05.2015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AC6D0D-E43D-42C9-8BC8-28D4FD0D1EE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59838D6-0D3E-4115-A5FD-50D5276EA6C4}" type="datetimeFigureOut">
              <a:rPr lang="ru-RU" smtClean="0"/>
              <a:t>18.05.2015</a:t>
            </a:fld>
            <a:endParaRPr lang="ru-RU"/>
          </a:p>
        </p:txBody>
      </p:sp>
      <p:sp>
        <p:nvSpPr>
          <p:cNvPr id="9" name="Slide Number Placeholder 8"/>
          <p:cNvSpPr>
            <a:spLocks noGrp="1"/>
          </p:cNvSpPr>
          <p:nvPr>
            <p:ph type="sldNum" sz="quarter" idx="11"/>
          </p:nvPr>
        </p:nvSpPr>
        <p:spPr/>
        <p:txBody>
          <a:bodyPr/>
          <a:lstStyle/>
          <a:p>
            <a:fld id="{06AC6D0D-E43D-42C9-8BC8-28D4FD0D1EE7}" type="slidenum">
              <a:rPr lang="ru-RU" smtClean="0"/>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59838D6-0D3E-4115-A5FD-50D5276EA6C4}" type="datetimeFigureOut">
              <a:rPr lang="ru-RU" smtClean="0"/>
              <a:t>18.05.2015</a:t>
            </a:fld>
            <a:endParaRPr lang="ru-RU"/>
          </a:p>
        </p:txBody>
      </p:sp>
      <p:sp>
        <p:nvSpPr>
          <p:cNvPr id="9" name="Slide Number Placeholder 8"/>
          <p:cNvSpPr>
            <a:spLocks noGrp="1"/>
          </p:cNvSpPr>
          <p:nvPr>
            <p:ph type="sldNum" sz="quarter" idx="11"/>
          </p:nvPr>
        </p:nvSpPr>
        <p:spPr/>
        <p:txBody>
          <a:bodyPr/>
          <a:lstStyle/>
          <a:p>
            <a:fld id="{06AC6D0D-E43D-42C9-8BC8-28D4FD0D1EE7}" type="slidenum">
              <a:rPr lang="ru-RU" smtClean="0"/>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59838D6-0D3E-4115-A5FD-50D5276EA6C4}" type="datetimeFigureOut">
              <a:rPr lang="ru-RU" smtClean="0"/>
              <a:t>18.05.2015</a:t>
            </a:fld>
            <a:endParaRPr lang="ru-RU"/>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ru-RU"/>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06AC6D0D-E43D-42C9-8BC8-28D4FD0D1EE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museum.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772816"/>
            <a:ext cx="8659688" cy="4752527"/>
          </a:xfrm>
        </p:spPr>
        <p:txBody>
          <a:bodyPr/>
          <a:lstStyle/>
          <a:p>
            <a:pPr marL="1371600" marR="0" lvl="3" indent="0" algn="ctr" defTabSz="914400" rtl="0" eaLnBrk="1" fontAlgn="auto" latinLnBrk="0" hangingPunct="1">
              <a:lnSpc>
                <a:spcPct val="100000"/>
              </a:lnSpc>
              <a:spcBef>
                <a:spcPct val="20000"/>
              </a:spcBef>
              <a:spcAft>
                <a:spcPts val="0"/>
              </a:spcAft>
              <a:tabLst/>
              <a:defRPr/>
            </a:pPr>
            <a:r>
              <a:rPr kumimoji="0" lang="ru-RU" sz="2400" b="0" i="1" u="none" strike="noStrike" kern="1200" cap="none" spc="0" normalizeH="0" baseline="0" noProof="0" dirty="0" smtClean="0">
                <a:ln>
                  <a:noFill/>
                </a:ln>
                <a:solidFill>
                  <a:schemeClr val="tx1"/>
                </a:solidFill>
                <a:effectLst/>
                <a:uLnTx/>
                <a:uFillTx/>
                <a:latin typeface="Calibri"/>
                <a:ea typeface="+mn-ea"/>
                <a:cs typeface="+mn-cs"/>
              </a:rPr>
              <a:t>Презентация для детей  </a:t>
            </a:r>
            <a:br>
              <a:rPr kumimoji="0" lang="ru-RU" sz="2400" b="0" i="1" u="none" strike="noStrike" kern="1200" cap="none" spc="0" normalizeH="0" baseline="0" noProof="0" dirty="0" smtClean="0">
                <a:ln>
                  <a:noFill/>
                </a:ln>
                <a:solidFill>
                  <a:schemeClr val="tx1"/>
                </a:solidFill>
                <a:effectLst/>
                <a:uLnTx/>
                <a:uFillTx/>
                <a:latin typeface="Calibri"/>
                <a:ea typeface="+mn-ea"/>
                <a:cs typeface="+mn-cs"/>
              </a:rPr>
            </a:br>
            <a:r>
              <a:rPr kumimoji="0" lang="ru-RU" sz="2800" b="1" i="1" u="none" strike="noStrike" kern="1200" cap="none" spc="0" normalizeH="0" baseline="0" noProof="0" dirty="0" smtClean="0">
                <a:ln>
                  <a:noFill/>
                </a:ln>
                <a:solidFill>
                  <a:schemeClr val="tx1"/>
                </a:solidFill>
                <a:effectLst/>
                <a:uLnTx/>
                <a:uFillTx/>
                <a:latin typeface="Calibri"/>
                <a:ea typeface="+mn-ea"/>
                <a:cs typeface="+mn-cs"/>
              </a:rPr>
              <a:t>«Памятники и достопримечательности Калининского района» </a:t>
            </a:r>
            <a:r>
              <a:rPr kumimoji="0" lang="ru-RU" sz="2800" b="1" i="1" u="none" strike="noStrike" kern="1200" cap="none" spc="0" normalizeH="0" baseline="0" noProof="0" dirty="0" smtClean="0">
                <a:ln>
                  <a:noFill/>
                </a:ln>
                <a:solidFill>
                  <a:schemeClr val="accent1">
                    <a:lumMod val="50000"/>
                  </a:schemeClr>
                </a:solidFill>
                <a:effectLst/>
                <a:uLnTx/>
                <a:uFillTx/>
                <a:latin typeface="Calibri"/>
                <a:ea typeface="+mn-ea"/>
                <a:cs typeface="+mn-cs"/>
              </a:rPr>
              <a:t/>
            </a:r>
            <a:br>
              <a:rPr kumimoji="0" lang="ru-RU" sz="2800" b="1" i="1" u="none" strike="noStrike" kern="1200" cap="none" spc="0" normalizeH="0" baseline="0" noProof="0" dirty="0" smtClean="0">
                <a:ln>
                  <a:noFill/>
                </a:ln>
                <a:solidFill>
                  <a:schemeClr val="accent1">
                    <a:lumMod val="50000"/>
                  </a:schemeClr>
                </a:solidFill>
                <a:effectLst/>
                <a:uLnTx/>
                <a:uFillTx/>
                <a:latin typeface="Calibri"/>
                <a:ea typeface="+mn-ea"/>
                <a:cs typeface="+mn-cs"/>
              </a:rPr>
            </a:br>
            <a:r>
              <a:rPr kumimoji="0" lang="ru-RU" sz="2400" b="0" i="1" u="none" strike="noStrike" kern="1200" cap="none" spc="0" normalizeH="0" baseline="0" noProof="0" dirty="0" smtClean="0">
                <a:ln>
                  <a:noFill/>
                </a:ln>
                <a:solidFill>
                  <a:schemeClr val="accent1">
                    <a:lumMod val="50000"/>
                  </a:schemeClr>
                </a:solidFill>
                <a:effectLst/>
                <a:uLnTx/>
                <a:uFillTx/>
                <a:latin typeface="Calibri"/>
                <a:ea typeface="+mn-ea"/>
                <a:cs typeface="+mn-cs"/>
              </a:rPr>
              <a:t/>
            </a:r>
            <a:br>
              <a:rPr kumimoji="0" lang="ru-RU" sz="2400" b="0" i="1" u="none" strike="noStrike" kern="1200" cap="none" spc="0" normalizeH="0" baseline="0" noProof="0" dirty="0" smtClean="0">
                <a:ln>
                  <a:noFill/>
                </a:ln>
                <a:solidFill>
                  <a:schemeClr val="accent1">
                    <a:lumMod val="50000"/>
                  </a:schemeClr>
                </a:solidFill>
                <a:effectLst/>
                <a:uLnTx/>
                <a:uFillTx/>
                <a:latin typeface="Calibri"/>
                <a:ea typeface="+mn-ea"/>
                <a:cs typeface="+mn-cs"/>
              </a:rPr>
            </a:br>
            <a:r>
              <a:rPr kumimoji="0" lang="ru-RU" sz="1800" b="1" i="1" u="none" strike="noStrike" kern="1200" cap="none" spc="0" normalizeH="0" baseline="0" noProof="0" dirty="0" smtClean="0">
                <a:ln>
                  <a:noFill/>
                </a:ln>
                <a:solidFill>
                  <a:schemeClr val="accent1">
                    <a:lumMod val="50000"/>
                  </a:schemeClr>
                </a:solidFill>
                <a:effectLst/>
                <a:uLnTx/>
                <a:uFillTx/>
                <a:latin typeface="Calibri"/>
                <a:ea typeface="+mn-ea"/>
                <a:cs typeface="+mn-cs"/>
              </a:rPr>
              <a:t/>
            </a:r>
            <a:br>
              <a:rPr kumimoji="0" lang="ru-RU" sz="1800" b="1" i="1" u="none" strike="noStrike" kern="1200" cap="none" spc="0" normalizeH="0" baseline="0" noProof="0" dirty="0" smtClean="0">
                <a:ln>
                  <a:noFill/>
                </a:ln>
                <a:solidFill>
                  <a:schemeClr val="accent1">
                    <a:lumMod val="50000"/>
                  </a:schemeClr>
                </a:solidFill>
                <a:effectLst/>
                <a:uLnTx/>
                <a:uFillTx/>
                <a:latin typeface="Calibri"/>
                <a:ea typeface="+mn-ea"/>
                <a:cs typeface="+mn-cs"/>
              </a:rPr>
            </a:br>
            <a:r>
              <a:rPr kumimoji="0" lang="ru-RU" sz="1800" b="1" i="1" u="none" strike="noStrike" kern="1200" cap="none" spc="0" normalizeH="0" baseline="0" noProof="0" dirty="0" smtClean="0">
                <a:ln>
                  <a:noFill/>
                </a:ln>
                <a:solidFill>
                  <a:schemeClr val="accent1">
                    <a:lumMod val="50000"/>
                  </a:schemeClr>
                </a:solidFill>
                <a:effectLst/>
                <a:uLnTx/>
                <a:uFillTx/>
                <a:latin typeface="Calibri"/>
                <a:ea typeface="+mn-ea"/>
                <a:cs typeface="+mn-cs"/>
              </a:rPr>
              <a:t/>
            </a:r>
            <a:br>
              <a:rPr kumimoji="0" lang="ru-RU" sz="1800" b="1" i="1" u="none" strike="noStrike" kern="1200" cap="none" spc="0" normalizeH="0" baseline="0" noProof="0" dirty="0" smtClean="0">
                <a:ln>
                  <a:noFill/>
                </a:ln>
                <a:solidFill>
                  <a:schemeClr val="accent1">
                    <a:lumMod val="50000"/>
                  </a:schemeClr>
                </a:solidFill>
                <a:effectLst/>
                <a:uLnTx/>
                <a:uFillTx/>
                <a:latin typeface="Calibri"/>
                <a:ea typeface="+mn-ea"/>
                <a:cs typeface="+mn-cs"/>
              </a:rPr>
            </a:br>
            <a:r>
              <a:rPr kumimoji="0" lang="ru-RU" sz="1800" b="1" i="1" u="none" strike="noStrike" kern="1200" cap="none" spc="0" normalizeH="0" baseline="0" noProof="0" dirty="0" smtClean="0">
                <a:ln>
                  <a:noFill/>
                </a:ln>
                <a:solidFill>
                  <a:schemeClr val="accent1">
                    <a:lumMod val="50000"/>
                  </a:schemeClr>
                </a:solidFill>
                <a:effectLst/>
                <a:uLnTx/>
                <a:uFillTx/>
                <a:latin typeface="Calibri"/>
                <a:ea typeface="+mn-ea"/>
                <a:cs typeface="+mn-cs"/>
              </a:rPr>
              <a:t/>
            </a:r>
            <a:br>
              <a:rPr kumimoji="0" lang="ru-RU" sz="1800" b="1" i="1" u="none" strike="noStrike" kern="1200" cap="none" spc="0" normalizeH="0" baseline="0" noProof="0" dirty="0" smtClean="0">
                <a:ln>
                  <a:noFill/>
                </a:ln>
                <a:solidFill>
                  <a:schemeClr val="accent1">
                    <a:lumMod val="50000"/>
                  </a:schemeClr>
                </a:solidFill>
                <a:effectLst/>
                <a:uLnTx/>
                <a:uFillTx/>
                <a:latin typeface="Calibri"/>
                <a:ea typeface="+mn-ea"/>
                <a:cs typeface="+mn-cs"/>
              </a:rPr>
            </a:br>
            <a:r>
              <a:rPr kumimoji="0" lang="ru-RU" sz="1600" b="1" i="1" u="none" strike="noStrike" kern="1200" cap="none" spc="0" normalizeH="0" baseline="0" noProof="0" dirty="0" smtClean="0">
                <a:ln>
                  <a:noFill/>
                </a:ln>
                <a:solidFill>
                  <a:schemeClr val="accent1">
                    <a:lumMod val="50000"/>
                  </a:schemeClr>
                </a:solidFill>
                <a:effectLst/>
                <a:uLnTx/>
                <a:uFillTx/>
                <a:latin typeface="Calibri"/>
                <a:ea typeface="+mn-ea"/>
                <a:cs typeface="+mn-cs"/>
              </a:rPr>
              <a:t/>
            </a:r>
            <a:br>
              <a:rPr kumimoji="0" lang="ru-RU" sz="1600" b="1" i="1" u="none" strike="noStrike" kern="1200" cap="none" spc="0" normalizeH="0" baseline="0" noProof="0" dirty="0" smtClean="0">
                <a:ln>
                  <a:noFill/>
                </a:ln>
                <a:solidFill>
                  <a:schemeClr val="accent1">
                    <a:lumMod val="50000"/>
                  </a:schemeClr>
                </a:solidFill>
                <a:effectLst/>
                <a:uLnTx/>
                <a:uFillTx/>
                <a:latin typeface="Calibri"/>
                <a:ea typeface="+mn-ea"/>
                <a:cs typeface="+mn-cs"/>
              </a:rPr>
            </a:br>
            <a:r>
              <a:rPr kumimoji="0" lang="ru-RU" sz="1600" b="1" i="1" u="none" strike="noStrike" kern="1200" cap="none" spc="0" normalizeH="0" baseline="0" noProof="0" dirty="0" smtClean="0">
                <a:ln>
                  <a:noFill/>
                </a:ln>
                <a:solidFill>
                  <a:schemeClr val="accent1">
                    <a:lumMod val="50000"/>
                  </a:schemeClr>
                </a:solidFill>
                <a:effectLst/>
                <a:uLnTx/>
                <a:uFillTx/>
                <a:latin typeface="Calibri"/>
                <a:ea typeface="+mn-ea"/>
                <a:cs typeface="+mn-cs"/>
              </a:rPr>
              <a:t/>
            </a:r>
            <a:br>
              <a:rPr kumimoji="0" lang="ru-RU" sz="1600" b="1" i="1" u="none" strike="noStrike" kern="1200" cap="none" spc="0" normalizeH="0" baseline="0" noProof="0" dirty="0" smtClean="0">
                <a:ln>
                  <a:noFill/>
                </a:ln>
                <a:solidFill>
                  <a:schemeClr val="accent1">
                    <a:lumMod val="50000"/>
                  </a:schemeClr>
                </a:solidFill>
                <a:effectLst/>
                <a:uLnTx/>
                <a:uFillTx/>
                <a:latin typeface="Calibri"/>
                <a:ea typeface="+mn-ea"/>
                <a:cs typeface="+mn-cs"/>
              </a:rPr>
            </a:br>
            <a:r>
              <a:rPr kumimoji="0" lang="ru-RU" sz="1600" b="1" i="1" u="none" strike="noStrike" kern="1200" cap="none" spc="0" normalizeH="0" baseline="0" noProof="0" dirty="0" smtClean="0">
                <a:ln>
                  <a:noFill/>
                </a:ln>
                <a:solidFill>
                  <a:schemeClr val="accent1">
                    <a:lumMod val="50000"/>
                  </a:schemeClr>
                </a:solidFill>
                <a:effectLst/>
                <a:uLnTx/>
                <a:uFillTx/>
                <a:latin typeface="Calibri"/>
                <a:ea typeface="+mn-ea"/>
                <a:cs typeface="+mn-cs"/>
              </a:rPr>
              <a:t>  </a:t>
            </a:r>
            <a:endParaRPr lang="ru-RU" dirty="0">
              <a:solidFill>
                <a:schemeClr val="accent1">
                  <a:lumMod val="50000"/>
                </a:schemeClr>
              </a:solidFill>
            </a:endParaRPr>
          </a:p>
        </p:txBody>
      </p:sp>
      <p:sp>
        <p:nvSpPr>
          <p:cNvPr id="3" name="Подзаголовок 2"/>
          <p:cNvSpPr>
            <a:spLocks noGrp="1"/>
          </p:cNvSpPr>
          <p:nvPr>
            <p:ph type="subTitle" idx="1"/>
          </p:nvPr>
        </p:nvSpPr>
        <p:spPr>
          <a:xfrm>
            <a:off x="251520" y="116632"/>
            <a:ext cx="8568952" cy="1080120"/>
          </a:xfrm>
        </p:spPr>
        <p:txBody>
          <a:bodyPr/>
          <a:lstStyle/>
          <a:p>
            <a:pPr algn="ctr"/>
            <a:r>
              <a:rPr lang="ru-RU" sz="1600" b="1" i="1" dirty="0">
                <a:solidFill>
                  <a:schemeClr val="tx1"/>
                </a:solidFill>
                <a:latin typeface="Calibri"/>
                <a:ea typeface="+mj-ea"/>
                <a:cs typeface="+mj-cs"/>
              </a:rPr>
              <a:t>Государственное бюджетное дошкольное образовательное учреждение детский сад № 71 общеразвивающего вида с приоритетным осуществлением деятельности по физическому развитию детей Калининского района                                                                   Санкт-Петербурга</a:t>
            </a:r>
            <a:endParaRPr lang="ru-RU" dirty="0">
              <a:solidFill>
                <a:schemeClr val="tx1"/>
              </a:solidFill>
            </a:endParaRPr>
          </a:p>
        </p:txBody>
      </p:sp>
      <p:sp>
        <p:nvSpPr>
          <p:cNvPr id="4" name="Прямоугольник 3"/>
          <p:cNvSpPr/>
          <p:nvPr/>
        </p:nvSpPr>
        <p:spPr>
          <a:xfrm>
            <a:off x="179512" y="4005064"/>
            <a:ext cx="8712968" cy="2911566"/>
          </a:xfrm>
          <a:prstGeom prst="rect">
            <a:avLst/>
          </a:prstGeom>
        </p:spPr>
        <p:txBody>
          <a:bodyPr wrap="square">
            <a:spAutoFit/>
          </a:bodyPr>
          <a:lstStyle/>
          <a:p>
            <a:pPr marL="252000" lvl="0" algn="r">
              <a:spcBef>
                <a:spcPct val="20000"/>
              </a:spcBef>
            </a:pPr>
            <a:r>
              <a:rPr lang="ru-RU" sz="2000" b="1" i="1" dirty="0">
                <a:latin typeface="Calibri"/>
              </a:rPr>
              <a:t>Воспитатель ГБДОУ №71</a:t>
            </a:r>
          </a:p>
          <a:p>
            <a:pPr marL="252000" lvl="0" algn="r">
              <a:spcBef>
                <a:spcPct val="20000"/>
              </a:spcBef>
            </a:pPr>
            <a:r>
              <a:rPr lang="ru-RU" sz="2000" b="1" i="1" dirty="0">
                <a:latin typeface="Calibri"/>
              </a:rPr>
              <a:t>Калининского района</a:t>
            </a:r>
          </a:p>
          <a:p>
            <a:pPr marL="252000" lvl="0" algn="r">
              <a:spcBef>
                <a:spcPct val="20000"/>
              </a:spcBef>
            </a:pPr>
            <a:r>
              <a:rPr lang="ru-RU" sz="2000" b="1" i="1" dirty="0">
                <a:latin typeface="Calibri"/>
              </a:rPr>
              <a:t>Санкт-Петербурга</a:t>
            </a:r>
          </a:p>
          <a:p>
            <a:pPr marL="709200" lvl="1" algn="r">
              <a:spcBef>
                <a:spcPct val="20000"/>
              </a:spcBef>
            </a:pPr>
            <a:r>
              <a:rPr lang="ru-RU" sz="2000" b="1" i="1" dirty="0">
                <a:latin typeface="Calibri"/>
              </a:rPr>
              <a:t>Каверзнева Наталья </a:t>
            </a:r>
            <a:r>
              <a:rPr lang="ru-RU" sz="2000" b="1" i="1" dirty="0" smtClean="0">
                <a:latin typeface="Calibri"/>
              </a:rPr>
              <a:t>Вячеславовна</a:t>
            </a:r>
          </a:p>
          <a:p>
            <a:pPr marL="709200" lvl="1" algn="r">
              <a:spcBef>
                <a:spcPct val="20000"/>
              </a:spcBef>
            </a:pPr>
            <a:endParaRPr lang="ru-RU" sz="2000" b="1" i="1" dirty="0">
              <a:latin typeface="Calibri"/>
            </a:endParaRPr>
          </a:p>
          <a:p>
            <a:pPr marL="709200" lvl="1" algn="r">
              <a:spcBef>
                <a:spcPct val="20000"/>
              </a:spcBef>
            </a:pPr>
            <a:endParaRPr lang="ru-RU" sz="2000" b="1" i="1" dirty="0" smtClean="0">
              <a:latin typeface="Calibri"/>
            </a:endParaRPr>
          </a:p>
          <a:p>
            <a:pPr lvl="0" algn="ctr">
              <a:spcBef>
                <a:spcPct val="20000"/>
              </a:spcBef>
            </a:pPr>
            <a:r>
              <a:rPr lang="ru-RU" sz="1600" b="1" i="1" dirty="0">
                <a:latin typeface="Calibri"/>
              </a:rPr>
              <a:t>Санкт-Петербург 2015 год</a:t>
            </a:r>
          </a:p>
          <a:p>
            <a:pPr marL="709200" lvl="1" algn="r">
              <a:spcBef>
                <a:spcPct val="20000"/>
              </a:spcBef>
            </a:pPr>
            <a:endParaRPr lang="ru-RU" sz="2000" b="1" i="1" dirty="0">
              <a:solidFill>
                <a:schemeClr val="bg2">
                  <a:lumMod val="25000"/>
                </a:schemeClr>
              </a:solidFill>
              <a:latin typeface="Calibri"/>
            </a:endParaRPr>
          </a:p>
        </p:txBody>
      </p:sp>
    </p:spTree>
    <p:extLst>
      <p:ext uri="{BB962C8B-B14F-4D97-AF65-F5344CB8AC3E}">
        <p14:creationId xmlns:p14="http://schemas.microsoft.com/office/powerpoint/2010/main" val="236326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776" y="188640"/>
            <a:ext cx="7534608" cy="648072"/>
          </a:xfrm>
        </p:spPr>
        <p:txBody>
          <a:bodyPr>
            <a:normAutofit/>
          </a:bodyPr>
          <a:lstStyle/>
          <a:p>
            <a:pPr algn="ctr"/>
            <a:r>
              <a:rPr lang="ru-RU" sz="2400" dirty="0" smtClean="0"/>
              <a:t>Памятник учителю</a:t>
            </a:r>
            <a:endParaRPr lang="ru-RU" sz="2400" dirty="0"/>
          </a:p>
        </p:txBody>
      </p:sp>
      <p:sp>
        <p:nvSpPr>
          <p:cNvPr id="4" name="Объект 3"/>
          <p:cNvSpPr>
            <a:spLocks noGrp="1"/>
          </p:cNvSpPr>
          <p:nvPr>
            <p:ph sz="half" idx="2"/>
          </p:nvPr>
        </p:nvSpPr>
        <p:spPr>
          <a:xfrm>
            <a:off x="496754" y="1052736"/>
            <a:ext cx="3639311" cy="4824536"/>
          </a:xfrm>
        </p:spPr>
        <p:txBody>
          <a:bodyPr>
            <a:normAutofit lnSpcReduction="10000"/>
          </a:bodyPr>
          <a:lstStyle/>
          <a:p>
            <a:pPr marL="0" indent="0">
              <a:buNone/>
            </a:pPr>
            <a:r>
              <a:rPr lang="ru-RU" i="0" dirty="0"/>
              <a:t>Открытая книга, женские руки, направленные к небу и четыре молодые птицы, взмывающие ввысь - так выглядит Памятник </a:t>
            </a:r>
            <a:r>
              <a:rPr lang="ru-RU" i="0" dirty="0" smtClean="0"/>
              <a:t>учителю.</a:t>
            </a:r>
            <a:r>
              <a:rPr lang="ru-RU" i="0" dirty="0"/>
              <a:t> Монументальная каменная стела несет двухметровые бронзовые ладони. С необычайной нежностью они дают направление полету голубей. Руки – это символ наших учителей, бесконечное терпение, наставнические подвиги и безграничная забота о воспитанниках которых приравниваются к труду матери</a:t>
            </a:r>
            <a:r>
              <a:rPr lang="ru-RU" i="0" dirty="0" smtClean="0"/>
              <a:t>.</a:t>
            </a:r>
          </a:p>
          <a:p>
            <a:pPr marL="0" indent="0">
              <a:buNone/>
            </a:pPr>
            <a:r>
              <a:rPr lang="ru-RU" i="0" dirty="0" smtClean="0"/>
              <a:t>Памятник установлен на пересечении улиц Учительской и Ушинского.</a:t>
            </a:r>
            <a:endParaRPr lang="ru-RU" dirty="0"/>
          </a:p>
        </p:txBody>
      </p:sp>
      <p:pic>
        <p:nvPicPr>
          <p:cNvPr id="8"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48064" y="1196752"/>
            <a:ext cx="2878451" cy="455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36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24936" cy="1008112"/>
          </a:xfrm>
        </p:spPr>
        <p:txBody>
          <a:bodyPr>
            <a:normAutofit/>
          </a:bodyPr>
          <a:lstStyle/>
          <a:p>
            <a:pPr algn="ctr"/>
            <a:r>
              <a:rPr lang="ru-RU" sz="2400" dirty="0" smtClean="0"/>
              <a:t>Памятник на аллее счастливой семьи</a:t>
            </a:r>
            <a:endParaRPr lang="ru-RU" sz="2400" dirty="0"/>
          </a:p>
        </p:txBody>
      </p:sp>
      <p:sp>
        <p:nvSpPr>
          <p:cNvPr id="4" name="Объект 3"/>
          <p:cNvSpPr>
            <a:spLocks noGrp="1"/>
          </p:cNvSpPr>
          <p:nvPr>
            <p:ph sz="half" idx="2"/>
          </p:nvPr>
        </p:nvSpPr>
        <p:spPr>
          <a:xfrm>
            <a:off x="496754" y="1052736"/>
            <a:ext cx="3639311" cy="5184576"/>
          </a:xfrm>
        </p:spPr>
        <p:txBody>
          <a:bodyPr/>
          <a:lstStyle/>
          <a:p>
            <a:pPr marL="0" indent="0">
              <a:buNone/>
            </a:pPr>
            <a:r>
              <a:rPr lang="ru-RU" i="0" dirty="0" smtClean="0"/>
              <a:t>Около станции метро Академическая есть сквер, в котором находится АЛЛЕЯ СЧАСТЛИВОЙ  СЕМЬИ</a:t>
            </a:r>
            <a:r>
              <a:rPr lang="ru-RU" i="0" dirty="0"/>
              <a:t>. </a:t>
            </a:r>
            <a:r>
              <a:rPr lang="ru-RU" i="0" dirty="0" smtClean="0"/>
              <a:t>В центре аллеи  установлена стела </a:t>
            </a:r>
            <a:r>
              <a:rPr lang="ru-RU" i="0" dirty="0"/>
              <a:t>с семейством </a:t>
            </a:r>
            <a:r>
              <a:rPr lang="ru-RU" i="0" dirty="0" smtClean="0"/>
              <a:t>аистов: аист-папа</a:t>
            </a:r>
            <a:r>
              <a:rPr lang="ru-RU" i="0" dirty="0"/>
              <a:t>, аист-мама и три аистенка, а под ними - огромные обручальные кольца</a:t>
            </a:r>
            <a:r>
              <a:rPr lang="ru-RU" i="0" dirty="0" smtClean="0"/>
              <a:t>. Это пока единственный символ семейного счастья в нашем городе. </a:t>
            </a:r>
          </a:p>
          <a:p>
            <a:pPr marL="0" indent="0">
              <a:buNone/>
            </a:pPr>
            <a:r>
              <a:rPr lang="ru-RU" i="0" dirty="0" smtClean="0"/>
              <a:t>Существует поверье: если аист свил гнездо  на крыше дома или просто решил передохнуть там после длительного перелёта, то значит скоро у жителей этого дома будет пополнение.</a:t>
            </a:r>
            <a:endParaRPr lang="ru-RU" dirty="0"/>
          </a:p>
        </p:txBody>
      </p:sp>
      <p:pic>
        <p:nvPicPr>
          <p:cNvPr id="4101"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296210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80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776" y="188640"/>
            <a:ext cx="7750632" cy="792088"/>
          </a:xfrm>
        </p:spPr>
        <p:txBody>
          <a:bodyPr>
            <a:noAutofit/>
          </a:bodyPr>
          <a:lstStyle/>
          <a:p>
            <a:pPr algn="ctr"/>
            <a:r>
              <a:rPr lang="ru-RU" sz="2400" dirty="0"/>
              <a:t>Дворец спортивных игр «Зенит»</a:t>
            </a:r>
            <a:br>
              <a:rPr lang="ru-RU" sz="2400" dirty="0"/>
            </a:br>
            <a:endParaRPr lang="ru-RU" sz="2400" dirty="0"/>
          </a:p>
        </p:txBody>
      </p:sp>
      <p:sp>
        <p:nvSpPr>
          <p:cNvPr id="4" name="Объект 3"/>
          <p:cNvSpPr>
            <a:spLocks noGrp="1"/>
          </p:cNvSpPr>
          <p:nvPr>
            <p:ph sz="half" idx="2"/>
          </p:nvPr>
        </p:nvSpPr>
        <p:spPr>
          <a:xfrm>
            <a:off x="323529" y="2276871"/>
            <a:ext cx="3672408" cy="2520407"/>
          </a:xfrm>
        </p:spPr>
        <p:txBody>
          <a:bodyPr/>
          <a:lstStyle/>
          <a:p>
            <a:pPr marL="0" indent="0">
              <a:buNone/>
            </a:pPr>
            <a:r>
              <a:rPr lang="ru-RU" i="0" dirty="0"/>
              <a:t>Дворец спортивных игр «Зенит»</a:t>
            </a:r>
            <a:br>
              <a:rPr lang="ru-RU" i="0" dirty="0"/>
            </a:br>
            <a:r>
              <a:rPr lang="ru-RU" i="0" dirty="0" smtClean="0"/>
              <a:t>находится на улице Бутлерова.</a:t>
            </a:r>
            <a:r>
              <a:rPr lang="vi-VN" i="0" dirty="0" smtClean="0"/>
              <a:t> </a:t>
            </a:r>
            <a:r>
              <a:rPr lang="ru-RU" i="0" dirty="0" smtClean="0"/>
              <a:t>Здесь проводятся тренировки спортсменов и соревнования по футболу, теннису, бадминтону, хоккею на траве.</a:t>
            </a:r>
            <a:endParaRPr lang="ru-RU" dirty="0"/>
          </a:p>
        </p:txBody>
      </p:sp>
      <p:pic>
        <p:nvPicPr>
          <p:cNvPr id="13314" name="Picture 2" descr="C:\Users\Сергей\Documents\ДЕТСКИЙ САД\Альбом камеры\Рисунок25.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93853" y="2204864"/>
            <a:ext cx="396991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95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quarter" idx="13"/>
          </p:nvPr>
        </p:nvSpPr>
        <p:spPr/>
        <p:txBody>
          <a:bodyPr/>
          <a:lstStyle/>
          <a:p>
            <a:r>
              <a:rPr lang="en-US" i="0" dirty="0"/>
              <a:t>v</a:t>
            </a:r>
            <a:r>
              <a:rPr lang="en-US" i="0" dirty="0" smtClean="0"/>
              <a:t>ivaspb.com</a:t>
            </a:r>
          </a:p>
          <a:p>
            <a:r>
              <a:rPr lang="en-US" i="0" dirty="0" smtClean="0">
                <a:hlinkClick r:id="rId2"/>
              </a:rPr>
              <a:t>www.museum.ru</a:t>
            </a:r>
            <a:endParaRPr lang="en-US" i="0" dirty="0" smtClean="0"/>
          </a:p>
          <a:p>
            <a:r>
              <a:rPr lang="en-US" i="0" dirty="0"/>
              <a:t>p</a:t>
            </a:r>
            <a:r>
              <a:rPr lang="en-US" i="0" dirty="0" smtClean="0"/>
              <a:t>mtmjrial.ru</a:t>
            </a:r>
          </a:p>
          <a:p>
            <a:r>
              <a:rPr lang="ru-RU" i="0" dirty="0" smtClean="0"/>
              <a:t>Г. Т. Алифанова «Петербурговедение для малышей от 3 - 7 лет»           Санкт-Петербург «Паритет» 2008</a:t>
            </a:r>
            <a:endParaRPr lang="ru-RU" i="0" dirty="0"/>
          </a:p>
        </p:txBody>
      </p:sp>
      <p:sp>
        <p:nvSpPr>
          <p:cNvPr id="5" name="Заголовок 4"/>
          <p:cNvSpPr>
            <a:spLocks noGrp="1"/>
          </p:cNvSpPr>
          <p:nvPr>
            <p:ph type="title"/>
          </p:nvPr>
        </p:nvSpPr>
        <p:spPr/>
        <p:txBody>
          <a:bodyPr>
            <a:normAutofit/>
          </a:bodyPr>
          <a:lstStyle/>
          <a:p>
            <a:r>
              <a:rPr lang="ru-RU" dirty="0" smtClean="0"/>
              <a:t>Источники:</a:t>
            </a:r>
            <a:br>
              <a:rPr lang="ru-RU" dirty="0" smtClean="0"/>
            </a:br>
            <a:r>
              <a:rPr lang="en-US" dirty="0" smtClean="0"/>
              <a:t/>
            </a:r>
            <a:br>
              <a:rPr lang="en-US" dirty="0" smtClean="0"/>
            </a:br>
            <a:endParaRPr lang="ru-RU" dirty="0"/>
          </a:p>
        </p:txBody>
      </p:sp>
    </p:spTree>
    <p:extLst>
      <p:ext uri="{BB962C8B-B14F-4D97-AF65-F5344CB8AC3E}">
        <p14:creationId xmlns:p14="http://schemas.microsoft.com/office/powerpoint/2010/main" val="121580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93776" y="188640"/>
            <a:ext cx="8254688" cy="1459185"/>
          </a:xfrm>
        </p:spPr>
        <p:txBody>
          <a:bodyPr>
            <a:normAutofit/>
          </a:bodyPr>
          <a:lstStyle/>
          <a:p>
            <a:pPr algn="ctr"/>
            <a:r>
              <a:rPr lang="ru-RU" sz="2800" dirty="0" smtClean="0"/>
              <a:t>Памятник  М. И. калинину на  площади Калинина</a:t>
            </a:r>
            <a:endParaRPr lang="ru-RU" sz="2800" dirty="0"/>
          </a:p>
        </p:txBody>
      </p:sp>
      <p:sp>
        <p:nvSpPr>
          <p:cNvPr id="14" name="Текст 13"/>
          <p:cNvSpPr>
            <a:spLocks noGrp="1"/>
          </p:cNvSpPr>
          <p:nvPr>
            <p:ph type="body" sz="half" idx="2"/>
          </p:nvPr>
        </p:nvSpPr>
        <p:spPr>
          <a:xfrm>
            <a:off x="495300" y="1484785"/>
            <a:ext cx="3629025" cy="4824536"/>
          </a:xfrm>
        </p:spPr>
        <p:txBody>
          <a:bodyPr>
            <a:normAutofit fontScale="92500" lnSpcReduction="10000"/>
          </a:bodyPr>
          <a:lstStyle/>
          <a:p>
            <a:r>
              <a:rPr lang="ru-RU" i="0" dirty="0"/>
              <a:t>С </a:t>
            </a:r>
            <a:r>
              <a:rPr lang="ru-RU" i="0" dirty="0" smtClean="0"/>
              <a:t> </a:t>
            </a:r>
            <a:r>
              <a:rPr lang="ru-RU" i="0" dirty="0"/>
              <a:t>бывшей рабочей окраиной, тесно связаны жизнь </a:t>
            </a:r>
            <a:r>
              <a:rPr lang="ru-RU" i="0" dirty="0" smtClean="0"/>
              <a:t> </a:t>
            </a:r>
            <a:r>
              <a:rPr lang="ru-RU" i="0" dirty="0"/>
              <a:t>одного из выдающихся деятелей </a:t>
            </a:r>
            <a:r>
              <a:rPr lang="ru-RU" i="0" dirty="0" smtClean="0"/>
              <a:t> </a:t>
            </a:r>
            <a:r>
              <a:rPr lang="ru-RU" i="0" dirty="0"/>
              <a:t>Советского государства Михаила Ивановича Калинина. В память об этом на площади у кинотеатра «Гигант» открыт </a:t>
            </a:r>
            <a:r>
              <a:rPr lang="ru-RU" i="0" dirty="0" smtClean="0"/>
              <a:t>памятник. Калинин </a:t>
            </a:r>
            <a:r>
              <a:rPr lang="ru-RU" i="0" dirty="0"/>
              <a:t>изображен произносящим речь. В левой руке он держит сложенный лист бумаги и опирается на подставку с наброшенной на нее тканью. Прямоугольный пьедестал из красного полированного гранита обрамлен в верхней части узкой бронзовой гирляндой из листьев дуба. На лицевой стороне пьедестала укреплена бронзовая доска с надписью: «Михаил Иванович Калинин. 1875—1946»</a:t>
            </a:r>
            <a:endParaRPr lang="ru-RU" dirty="0"/>
          </a:p>
        </p:txBody>
      </p:sp>
      <p:pic>
        <p:nvPicPr>
          <p:cNvPr id="6" name="Объект 12" descr="http://panevin.ru/uploads/calendar/otkrit_pamyatnik_mikalininu_102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489450" y="1962718"/>
            <a:ext cx="3654425" cy="2805563"/>
          </a:xfrm>
          <a:prstGeom prst="rect">
            <a:avLst/>
          </a:prstGeom>
          <a:noFill/>
          <a:ln>
            <a:noFill/>
          </a:ln>
        </p:spPr>
      </p:pic>
    </p:spTree>
    <p:extLst>
      <p:ext uri="{BB962C8B-B14F-4D97-AF65-F5344CB8AC3E}">
        <p14:creationId xmlns:p14="http://schemas.microsoft.com/office/powerpoint/2010/main" val="347548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776" y="332656"/>
            <a:ext cx="8038664" cy="1343744"/>
          </a:xfrm>
        </p:spPr>
        <p:txBody>
          <a:bodyPr>
            <a:normAutofit/>
          </a:bodyPr>
          <a:lstStyle/>
          <a:p>
            <a:pPr algn="ctr"/>
            <a:r>
              <a:rPr lang="ru-RU" sz="2400" dirty="0"/>
              <a:t>финляндский вокзал</a:t>
            </a:r>
          </a:p>
        </p:txBody>
      </p:sp>
      <p:sp>
        <p:nvSpPr>
          <p:cNvPr id="4" name="Объект 3"/>
          <p:cNvSpPr>
            <a:spLocks noGrp="1"/>
          </p:cNvSpPr>
          <p:nvPr>
            <p:ph sz="half" idx="2"/>
          </p:nvPr>
        </p:nvSpPr>
        <p:spPr>
          <a:xfrm>
            <a:off x="496754" y="2780928"/>
            <a:ext cx="3639311" cy="2592287"/>
          </a:xfrm>
        </p:spPr>
        <p:txBody>
          <a:bodyPr>
            <a:normAutofit/>
          </a:bodyPr>
          <a:lstStyle/>
          <a:p>
            <a:pPr marL="0" indent="0">
              <a:buNone/>
            </a:pPr>
            <a:r>
              <a:rPr lang="ru-RU" i="0" dirty="0" smtClean="0"/>
              <a:t>История вокзала насчитывает более 100 лет.</a:t>
            </a:r>
            <a:r>
              <a:rPr lang="ru-RU" i="0" dirty="0"/>
              <a:t> Его строительство связано с вводом первого участка железной дороги </a:t>
            </a:r>
            <a:r>
              <a:rPr lang="ru-RU" i="0" dirty="0" smtClean="0"/>
              <a:t>, </a:t>
            </a:r>
            <a:r>
              <a:rPr lang="ru-RU" i="0" dirty="0"/>
              <a:t>соединившего Санкт-Петербург с </a:t>
            </a:r>
            <a:r>
              <a:rPr lang="ru-RU" i="0" dirty="0" smtClean="0"/>
              <a:t>Финляндией.  </a:t>
            </a:r>
            <a:endParaRPr lang="ru-RU" i="0" dirty="0"/>
          </a:p>
        </p:txBody>
      </p:sp>
      <p:pic>
        <p:nvPicPr>
          <p:cNvPr id="8" name="Picture 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355976" y="1700808"/>
            <a:ext cx="4139828" cy="337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10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152128"/>
          </a:xfrm>
        </p:spPr>
        <p:txBody>
          <a:bodyPr>
            <a:noAutofit/>
          </a:bodyPr>
          <a:lstStyle/>
          <a:p>
            <a:pPr algn="ctr"/>
            <a:r>
              <a:rPr lang="ru-RU" sz="2400" b="1" dirty="0"/>
              <a:t>Музей истории подводных сил </a:t>
            </a:r>
            <a:r>
              <a:rPr lang="ru-RU" sz="2400" b="1" dirty="0" smtClean="0"/>
              <a:t>России                         им.  </a:t>
            </a:r>
            <a:r>
              <a:rPr lang="ru-RU" sz="2400" b="1" dirty="0"/>
              <a:t>А.И. Маринеско</a:t>
            </a:r>
            <a:r>
              <a:rPr lang="ru-RU" sz="2400" dirty="0"/>
              <a:t/>
            </a:r>
            <a:br>
              <a:rPr lang="ru-RU" sz="2400" dirty="0"/>
            </a:br>
            <a:endParaRPr lang="ru-RU" sz="2400" dirty="0"/>
          </a:p>
        </p:txBody>
      </p:sp>
      <p:sp>
        <p:nvSpPr>
          <p:cNvPr id="4" name="Объект 3"/>
          <p:cNvSpPr>
            <a:spLocks noGrp="1"/>
          </p:cNvSpPr>
          <p:nvPr>
            <p:ph sz="half" idx="2"/>
          </p:nvPr>
        </p:nvSpPr>
        <p:spPr>
          <a:xfrm>
            <a:off x="251520" y="2060848"/>
            <a:ext cx="3884545" cy="3384375"/>
          </a:xfrm>
        </p:spPr>
        <p:txBody>
          <a:bodyPr>
            <a:normAutofit/>
          </a:bodyPr>
          <a:lstStyle/>
          <a:p>
            <a:pPr marL="0" indent="0">
              <a:buNone/>
            </a:pPr>
            <a:r>
              <a:rPr lang="ru-RU" i="0" dirty="0"/>
              <a:t>В этом музее </a:t>
            </a:r>
            <a:r>
              <a:rPr lang="ru-RU" i="0" dirty="0" smtClean="0"/>
              <a:t>можно увидеть  личные вещи, документы и фотографии подводников,  макеты подводных лодок, настоящие оборудование, использовавшееся ранее  на подводных лодках. Особенно интересными </a:t>
            </a:r>
            <a:r>
              <a:rPr lang="ru-RU" i="0" dirty="0"/>
              <a:t>могут показаться </a:t>
            </a:r>
            <a:r>
              <a:rPr lang="ru-RU" i="0" dirty="0" smtClean="0"/>
              <a:t>такие </a:t>
            </a:r>
            <a:r>
              <a:rPr lang="ru-RU" i="0" dirty="0"/>
              <a:t>необычные экспонаты как, например, консервы с </a:t>
            </a:r>
            <a:r>
              <a:rPr lang="ru-RU" i="0" dirty="0" smtClean="0"/>
              <a:t>водой или </a:t>
            </a:r>
            <a:r>
              <a:rPr lang="ru-RU" i="0" dirty="0"/>
              <a:t>самая настоящая </a:t>
            </a:r>
            <a:r>
              <a:rPr lang="ru-RU" i="0" dirty="0" smtClean="0"/>
              <a:t>торпеда.</a:t>
            </a:r>
            <a:r>
              <a:rPr lang="ru-RU" i="0" dirty="0"/>
              <a:t> </a:t>
            </a:r>
            <a:endParaRPr lang="ru-RU" i="0" dirty="0" smtClean="0"/>
          </a:p>
          <a:p>
            <a:endParaRPr lang="ru-RU" dirty="0"/>
          </a:p>
        </p:txBody>
      </p:sp>
      <p:pic>
        <p:nvPicPr>
          <p:cNvPr id="11265" name="Pictur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92080" y="1484784"/>
            <a:ext cx="2677493" cy="402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12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493776" y="116632"/>
            <a:ext cx="8182680" cy="792088"/>
          </a:xfrm>
        </p:spPr>
        <p:txBody>
          <a:bodyPr>
            <a:normAutofit/>
          </a:bodyPr>
          <a:lstStyle/>
          <a:p>
            <a:pPr algn="ctr"/>
            <a:r>
              <a:rPr lang="ru-RU" sz="2000" dirty="0" smtClean="0"/>
              <a:t>Пискаревское мемориальное кладбище</a:t>
            </a:r>
            <a:endParaRPr lang="ru-RU" sz="2000" dirty="0"/>
          </a:p>
        </p:txBody>
      </p:sp>
      <p:sp>
        <p:nvSpPr>
          <p:cNvPr id="18" name="Объект 17"/>
          <p:cNvSpPr>
            <a:spLocks noGrp="1"/>
          </p:cNvSpPr>
          <p:nvPr>
            <p:ph sz="half" idx="2"/>
          </p:nvPr>
        </p:nvSpPr>
        <p:spPr>
          <a:xfrm>
            <a:off x="395536" y="1268760"/>
            <a:ext cx="4752528" cy="4608512"/>
          </a:xfrm>
        </p:spPr>
        <p:txBody>
          <a:bodyPr/>
          <a:lstStyle/>
          <a:p>
            <a:pPr marL="0" lvl="0" indent="0">
              <a:buNone/>
            </a:pPr>
            <a:r>
              <a:rPr lang="ru-RU" sz="1600" i="0" dirty="0">
                <a:solidFill>
                  <a:srgbClr val="FFFFFF"/>
                </a:solidFill>
              </a:rPr>
              <a:t>Пискаревское мемориальное кладбище - скорбный памятник жертвам Великой Отечественной войны. Мемориал посвящён памяти всех ленинградцев и защитников города. В центре территории кладбища  горит  Вечный огонь. От Вечного огня до монумента «Мать-Родина» тянется  300-метровая Центральная аллея, по  сторонам которой находятся братские могилы в виде холмов.  Здесь в общих могилах похоронено 470 тысяч ленинградцев , погибших в блокаду. Фигура «Мать-Родина» на высоком постаменте хорошо видна на фоне бескрайнего неба.  В ее руках гирлянда из дубовых листьев. Кажется, что Родина, во имя которой люди принесли себя в жертву, как бы возлагает на могильные холмы эту гирлянду</a:t>
            </a:r>
          </a:p>
          <a:p>
            <a:endParaRPr lang="ru-RU" dirty="0"/>
          </a:p>
        </p:txBody>
      </p:sp>
      <p:pic>
        <p:nvPicPr>
          <p:cNvPr id="7" name="Объект 15" descr="http://oooiva-piter.ru/up/news/pk1.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592288" cy="4320480"/>
          </a:xfrm>
          <a:prstGeom prst="rect">
            <a:avLst/>
          </a:prstGeom>
          <a:noFill/>
          <a:ln>
            <a:noFill/>
          </a:ln>
        </p:spPr>
      </p:pic>
    </p:spTree>
    <p:extLst>
      <p:ext uri="{BB962C8B-B14F-4D97-AF65-F5344CB8AC3E}">
        <p14:creationId xmlns:p14="http://schemas.microsoft.com/office/powerpoint/2010/main" val="92005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776" y="260648"/>
            <a:ext cx="8254688" cy="1080120"/>
          </a:xfrm>
        </p:spPr>
        <p:txBody>
          <a:bodyPr>
            <a:normAutofit/>
          </a:bodyPr>
          <a:lstStyle/>
          <a:p>
            <a:pPr algn="ctr"/>
            <a:r>
              <a:rPr lang="ru-RU" sz="2400" dirty="0"/>
              <a:t>памятник на месте </a:t>
            </a:r>
            <a:r>
              <a:rPr lang="ru-RU" sz="2400" dirty="0" smtClean="0"/>
              <a:t>аэродрома  «гражданка» </a:t>
            </a:r>
            <a:endParaRPr lang="ru-RU" sz="2400" dirty="0"/>
          </a:p>
        </p:txBody>
      </p:sp>
      <p:sp>
        <p:nvSpPr>
          <p:cNvPr id="4" name="Объект 3"/>
          <p:cNvSpPr>
            <a:spLocks noGrp="1"/>
          </p:cNvSpPr>
          <p:nvPr>
            <p:ph sz="half" idx="2"/>
          </p:nvPr>
        </p:nvSpPr>
        <p:spPr>
          <a:xfrm>
            <a:off x="251520" y="1484784"/>
            <a:ext cx="4032448" cy="4824536"/>
          </a:xfrm>
        </p:spPr>
        <p:txBody>
          <a:bodyPr/>
          <a:lstStyle/>
          <a:p>
            <a:pPr marL="0" indent="0">
              <a:buNone/>
            </a:pPr>
            <a:r>
              <a:rPr lang="ru-RU" dirty="0" smtClean="0"/>
              <a:t> </a:t>
            </a:r>
            <a:r>
              <a:rPr lang="ru-RU" i="0" dirty="0" smtClean="0"/>
              <a:t>Памятник на проспекте Науки установлен на </a:t>
            </a:r>
            <a:r>
              <a:rPr lang="ru-RU" i="0" dirty="0"/>
              <a:t>месте </a:t>
            </a:r>
            <a:r>
              <a:rPr lang="ru-RU" i="0" dirty="0" smtClean="0"/>
              <a:t>взлетно-посадочной полосы блокадного аэродрома «Гражданка». Он представляет собой геометрическую фигуру, которая выполнена, так что на всех её сторонах просматриваются звёзды. Она установлена на фигурном бетонном основании со вставками из гранита, олицетворяющем взлетную полосу.</a:t>
            </a:r>
          </a:p>
          <a:p>
            <a:pPr marL="0" indent="0">
              <a:buNone/>
            </a:pPr>
            <a:r>
              <a:rPr lang="ru-RU" i="0" dirty="0" smtClean="0"/>
              <a:t>Текст на гранитной доске памятника: «Здесь в 1941—1945 годах  находился аэродром «Гражданка», с которого лётчики Краснознаменной Балтики защищали ленинградское небо»</a:t>
            </a:r>
          </a:p>
          <a:p>
            <a:pPr marL="0" indent="0">
              <a:buNone/>
            </a:pPr>
            <a:endParaRPr lang="ru-RU" dirty="0" smtClean="0"/>
          </a:p>
        </p:txBody>
      </p:sp>
      <p:pic>
        <p:nvPicPr>
          <p:cNvPr id="8193" name="Pictur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20072" y="1700808"/>
            <a:ext cx="2802912" cy="374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9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776" y="188640"/>
            <a:ext cx="7894648" cy="1487760"/>
          </a:xfrm>
        </p:spPr>
        <p:txBody>
          <a:bodyPr>
            <a:normAutofit/>
          </a:bodyPr>
          <a:lstStyle/>
          <a:p>
            <a:pPr algn="ctr"/>
            <a:r>
              <a:rPr lang="ru-RU" sz="2400" dirty="0" smtClean="0"/>
              <a:t>Мемориальная композиция  «блокадный колодец»</a:t>
            </a:r>
            <a:endParaRPr lang="ru-RU" sz="2400" dirty="0"/>
          </a:p>
        </p:txBody>
      </p:sp>
      <p:sp>
        <p:nvSpPr>
          <p:cNvPr id="4" name="Объект 3"/>
          <p:cNvSpPr>
            <a:spLocks noGrp="1"/>
          </p:cNvSpPr>
          <p:nvPr>
            <p:ph sz="half" idx="2"/>
          </p:nvPr>
        </p:nvSpPr>
        <p:spPr>
          <a:xfrm>
            <a:off x="496754" y="1340768"/>
            <a:ext cx="4147254" cy="4680519"/>
          </a:xfrm>
        </p:spPr>
        <p:txBody>
          <a:bodyPr>
            <a:normAutofit fontScale="92500" lnSpcReduction="10000"/>
          </a:bodyPr>
          <a:lstStyle/>
          <a:p>
            <a:pPr marL="0" indent="0">
              <a:buNone/>
            </a:pPr>
            <a:r>
              <a:rPr lang="ru-RU" i="0" dirty="0" smtClean="0"/>
              <a:t> Один  из скромных, на первый взгляд незаметных,  памятников Великому Подвигу Ленинградцев, посвящен блокадному колодцу. В </a:t>
            </a:r>
            <a:r>
              <a:rPr lang="ru-RU" i="0" dirty="0"/>
              <a:t>конце 1941 г. в Ленинграде прекратил работать водопровод. В блокадные дни ленинградцы приходили за водой к колодцу, который стал для них источником жизни. На стене дома №6 по проспекту Непокорённых </a:t>
            </a:r>
            <a:r>
              <a:rPr lang="ru-RU" i="0" dirty="0" smtClean="0"/>
              <a:t>создана </a:t>
            </a:r>
            <a:r>
              <a:rPr lang="ru-RU" i="0" dirty="0"/>
              <a:t>мемориальная композиция "Блокадный колодец". Над чашей с водой на стене дома изображена женщина с ребёнком на руках</a:t>
            </a:r>
            <a:r>
              <a:rPr lang="ru-RU" i="0" dirty="0" smtClean="0"/>
              <a:t>. Надпись, выбитая на памятнике, гласит: «1941—1945. ЗДЕСЬ В СУРОВЫЕ ГОДЫ БЛОКАДЫ БЫЛ КОЛОДЕЦ – ИСТОЧНИК ЖИЗНИ»</a:t>
            </a:r>
          </a:p>
          <a:p>
            <a:pPr marL="0" indent="0">
              <a:buNone/>
            </a:pPr>
            <a:r>
              <a:rPr lang="ru-RU" dirty="0"/>
              <a:t/>
            </a:r>
            <a:br>
              <a:rPr lang="ru-RU" dirty="0"/>
            </a:br>
            <a:endParaRPr lang="ru-RU" dirty="0"/>
          </a:p>
        </p:txBody>
      </p:sp>
      <p:pic>
        <p:nvPicPr>
          <p:cNvPr id="7169" name="Pictur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652120" y="1412776"/>
            <a:ext cx="3024336" cy="456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71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894648" cy="864096"/>
          </a:xfrm>
        </p:spPr>
        <p:txBody>
          <a:bodyPr>
            <a:normAutofit/>
          </a:bodyPr>
          <a:lstStyle/>
          <a:p>
            <a:pPr algn="ctr"/>
            <a:r>
              <a:rPr lang="ru-RU" sz="2400" dirty="0"/>
              <a:t>Аллея памяти погибших и пропавших без вести</a:t>
            </a:r>
          </a:p>
        </p:txBody>
      </p:sp>
      <p:sp>
        <p:nvSpPr>
          <p:cNvPr id="4" name="Объект 3"/>
          <p:cNvSpPr>
            <a:spLocks noGrp="1"/>
          </p:cNvSpPr>
          <p:nvPr>
            <p:ph sz="half" idx="2"/>
          </p:nvPr>
        </p:nvSpPr>
        <p:spPr>
          <a:xfrm>
            <a:off x="496754" y="1988840"/>
            <a:ext cx="4219262" cy="4176464"/>
          </a:xfrm>
        </p:spPr>
        <p:txBody>
          <a:bodyPr/>
          <a:lstStyle/>
          <a:p>
            <a:pPr marL="0" indent="0">
              <a:buNone/>
            </a:pPr>
            <a:r>
              <a:rPr lang="ru-RU" i="0" dirty="0" smtClean="0"/>
              <a:t>Аллея памяти погибших </a:t>
            </a:r>
            <a:r>
              <a:rPr lang="ru-RU" i="0" dirty="0"/>
              <a:t>и пропавших без вести</a:t>
            </a:r>
            <a:r>
              <a:rPr lang="ru-RU" i="0" dirty="0" smtClean="0"/>
              <a:t> </a:t>
            </a:r>
            <a:r>
              <a:rPr lang="ru-RU" i="0" dirty="0"/>
              <a:t>в</a:t>
            </a:r>
            <a:r>
              <a:rPr lang="ru-RU" i="0" dirty="0" smtClean="0"/>
              <a:t>ысажена </a:t>
            </a:r>
            <a:r>
              <a:rPr lang="ru-RU" i="0" dirty="0"/>
              <a:t>в 1980 </a:t>
            </a:r>
            <a:r>
              <a:rPr lang="ru-RU" i="0" dirty="0" smtClean="0"/>
              <a:t>на Гражданском проспекте </a:t>
            </a:r>
            <a:r>
              <a:rPr lang="ru-RU" i="0" dirty="0"/>
              <a:t>вдоль </a:t>
            </a:r>
            <a:r>
              <a:rPr lang="ru-RU" i="0" dirty="0" smtClean="0"/>
              <a:t> </a:t>
            </a:r>
            <a:r>
              <a:rPr lang="ru-RU" i="0" dirty="0"/>
              <a:t>ограды детского сада № 93 </a:t>
            </a:r>
            <a:r>
              <a:rPr lang="ru-RU" i="0" dirty="0" smtClean="0"/>
              <a:t> ветеранами и школьниками. Текст </a:t>
            </a:r>
            <a:r>
              <a:rPr lang="ru-RU" i="0" dirty="0"/>
              <a:t>на стеле: </a:t>
            </a:r>
            <a:r>
              <a:rPr lang="ru-RU" i="0" dirty="0" smtClean="0"/>
              <a:t>«Аллея </a:t>
            </a:r>
            <a:r>
              <a:rPr lang="ru-RU" i="0" dirty="0"/>
              <a:t>памяти. Посажена школьниками и ветеранами в 1980 году в честь Победы в Великой Отечественной </a:t>
            </a:r>
            <a:r>
              <a:rPr lang="ru-RU" i="0" dirty="0" smtClean="0"/>
              <a:t>войне». </a:t>
            </a:r>
            <a:r>
              <a:rPr lang="ru-RU" i="0" dirty="0"/>
              <a:t>С обратной стороны стелы </a:t>
            </a:r>
            <a:r>
              <a:rPr lang="ru-RU" i="0" dirty="0" smtClean="0"/>
              <a:t>«Никто </a:t>
            </a:r>
            <a:r>
              <a:rPr lang="ru-RU" i="0" dirty="0"/>
              <a:t>не забыт, ничто не забыто</a:t>
            </a:r>
            <a:r>
              <a:rPr lang="ru-RU" i="0" dirty="0" smtClean="0"/>
              <a:t>... </a:t>
            </a:r>
            <a:r>
              <a:rPr lang="ru-RU" i="0" dirty="0"/>
              <a:t>1941–1945 </a:t>
            </a:r>
            <a:r>
              <a:rPr lang="ru-RU" i="0" dirty="0" smtClean="0"/>
              <a:t>»</a:t>
            </a:r>
            <a:endParaRPr lang="ru-RU" dirty="0"/>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17387" y="1916112"/>
            <a:ext cx="2710997" cy="393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52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776" y="116632"/>
            <a:ext cx="8038664" cy="1008112"/>
          </a:xfrm>
        </p:spPr>
        <p:txBody>
          <a:bodyPr>
            <a:normAutofit fontScale="90000"/>
          </a:bodyPr>
          <a:lstStyle/>
          <a:p>
            <a:pPr algn="ctr"/>
            <a:r>
              <a:rPr lang="ru-RU" sz="2400" b="1" dirty="0"/>
              <a:t>Памятник пожарным </a:t>
            </a:r>
            <a:r>
              <a:rPr lang="ru-RU" sz="2400" b="1" dirty="0" smtClean="0"/>
              <a:t>                    Калининского района</a:t>
            </a:r>
            <a:r>
              <a:rPr lang="ru-RU" sz="2400" b="1" dirty="0"/>
              <a:t>, погибшим при исполнении служебного долга</a:t>
            </a:r>
            <a:endParaRPr lang="ru-RU" sz="2400" dirty="0"/>
          </a:p>
        </p:txBody>
      </p:sp>
      <p:sp>
        <p:nvSpPr>
          <p:cNvPr id="4" name="Объект 3"/>
          <p:cNvSpPr>
            <a:spLocks noGrp="1"/>
          </p:cNvSpPr>
          <p:nvPr>
            <p:ph sz="half" idx="2"/>
          </p:nvPr>
        </p:nvSpPr>
        <p:spPr>
          <a:xfrm>
            <a:off x="496754" y="1628800"/>
            <a:ext cx="4147254" cy="4464495"/>
          </a:xfrm>
        </p:spPr>
        <p:txBody>
          <a:bodyPr>
            <a:normAutofit lnSpcReduction="10000"/>
          </a:bodyPr>
          <a:lstStyle/>
          <a:p>
            <a:pPr marL="0" indent="0">
              <a:buNone/>
            </a:pPr>
            <a:r>
              <a:rPr lang="ru-RU" i="0" dirty="0"/>
              <a:t>Памятник "Мужеству пожарных" </a:t>
            </a:r>
            <a:r>
              <a:rPr lang="ru-RU" i="0" dirty="0" smtClean="0"/>
              <a:t>установлен на Лесном проспекте.  </a:t>
            </a:r>
            <a:r>
              <a:rPr lang="ru-RU" i="0" dirty="0"/>
              <a:t>Создан по проекту самих </a:t>
            </a:r>
            <a:r>
              <a:rPr lang="ru-RU" i="0" dirty="0" smtClean="0"/>
              <a:t>пожарных  </a:t>
            </a:r>
            <a:r>
              <a:rPr lang="ru-RU" i="0" dirty="0"/>
              <a:t>одной из самых первых пожарных частей Петербурга. Композиция состоит из гранитной полированной серой стелы, кованого серого гранитного основания, чугунных символических элементов и крестов и бронзового колокола. </a:t>
            </a:r>
            <a:r>
              <a:rPr lang="ru-RU" dirty="0"/>
              <a:t/>
            </a:r>
            <a:br>
              <a:rPr lang="ru-RU" dirty="0"/>
            </a:br>
            <a:r>
              <a:rPr lang="ru-RU" i="0" dirty="0"/>
              <a:t>Ежегодно возле памятника собираются пожарники, отдавая честь памяти людей, отдавшим свои жизни, борясь со стихией, при тушении </a:t>
            </a:r>
            <a:r>
              <a:rPr lang="ru-RU" i="0" dirty="0" smtClean="0"/>
              <a:t>пожаров</a:t>
            </a:r>
            <a:r>
              <a:rPr lang="ru-RU" i="0" dirty="0"/>
              <a:t>, нефтяных </a:t>
            </a:r>
            <a:r>
              <a:rPr lang="ru-RU" i="0" dirty="0" smtClean="0"/>
              <a:t> </a:t>
            </a:r>
            <a:r>
              <a:rPr lang="ru-RU" i="0" dirty="0"/>
              <a:t>спасая население района.</a:t>
            </a:r>
            <a:endParaRPr lang="ru-RU" b="1" i="0" dirty="0"/>
          </a:p>
        </p:txBody>
      </p:sp>
      <p:pic>
        <p:nvPicPr>
          <p:cNvPr id="16386" name="Picture 2" descr="C:\Users\Сергей\Documents\ДЕТСКИЙ САД\Альбом камеры\Рисунок22.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580112" y="1484784"/>
            <a:ext cx="2501929" cy="421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34724"/>
      </p:ext>
    </p:extLst>
  </p:cSld>
  <p:clrMapOvr>
    <a:masterClrMapping/>
  </p:clrMapOvr>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Выставка</Template>
  <TotalTime>384</TotalTime>
  <Words>768</Words>
  <Application>Microsoft Office PowerPoint</Application>
  <PresentationFormat>Экран (4:3)</PresentationFormat>
  <Paragraphs>40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Tradeshow</vt:lpstr>
      <vt:lpstr>Презентация для детей   «Памятники и достопримечательности Калининского района»          </vt:lpstr>
      <vt:lpstr>Памятник  М. И. калинину на  площади Калинина</vt:lpstr>
      <vt:lpstr>финляндский вокзал</vt:lpstr>
      <vt:lpstr>Музей истории подводных сил России                         им.  А.И. Маринеско </vt:lpstr>
      <vt:lpstr>Пискаревское мемориальное кладбище</vt:lpstr>
      <vt:lpstr>памятник на месте аэродрома  «гражданка» </vt:lpstr>
      <vt:lpstr>Мемориальная композиция  «блокадный колодец»</vt:lpstr>
      <vt:lpstr>Аллея памяти погибших и пропавших без вести</vt:lpstr>
      <vt:lpstr>Памятник пожарным                     Калининского района, погибшим при исполнении служебного долга</vt:lpstr>
      <vt:lpstr>Памятник учителю</vt:lpstr>
      <vt:lpstr>Памятник на аллее счастливой семьи</vt:lpstr>
      <vt:lpstr>Дворец спортивных игр «Зенит» </vt:lpstr>
      <vt:lpstr>Источники: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информационно-познавательного проекта  «Мы за здоровый образ жизни» старшая группа (краткосрочный проект)</dc:title>
  <dc:creator>Сергей</dc:creator>
  <cp:lastModifiedBy>Сергей</cp:lastModifiedBy>
  <cp:revision>61</cp:revision>
  <dcterms:created xsi:type="dcterms:W3CDTF">2015-05-03T16:07:30Z</dcterms:created>
  <dcterms:modified xsi:type="dcterms:W3CDTF">2015-05-18T12:53:40Z</dcterms:modified>
</cp:coreProperties>
</file>