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58" r:id="rId2"/>
    <p:sldId id="256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754" autoAdjust="0"/>
  </p:normalViewPr>
  <p:slideViewPr>
    <p:cSldViewPr snapToGrid="0">
      <p:cViewPr varScale="1">
        <p:scale>
          <a:sx n="128" d="100"/>
          <a:sy n="128" d="100"/>
        </p:scale>
        <p:origin x="111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28EDD-8781-4B3C-9EEB-101DE9B005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E90C8A-42EA-4A8B-9B47-048B92C5CB7F}">
      <dgm:prSet custT="1"/>
      <dgm:spPr/>
      <dgm:t>
        <a:bodyPr/>
        <a:lstStyle/>
        <a:p>
          <a:pPr algn="ctr" rtl="0"/>
          <a:r>
            <a:rPr lang="ru-RU" sz="2800" dirty="0" smtClean="0"/>
            <a:t>НАШИ УСПЕХИ </a:t>
          </a:r>
          <a:endParaRPr lang="ru-RU" sz="2800" dirty="0"/>
        </a:p>
      </dgm:t>
    </dgm:pt>
    <dgm:pt modelId="{E2785839-141C-42B5-B2BB-B0948B905F66}" type="parTrans" cxnId="{282330BB-5DF0-421A-8C51-CB02026CEF60}">
      <dgm:prSet/>
      <dgm:spPr/>
      <dgm:t>
        <a:bodyPr/>
        <a:lstStyle/>
        <a:p>
          <a:endParaRPr lang="ru-RU"/>
        </a:p>
      </dgm:t>
    </dgm:pt>
    <dgm:pt modelId="{BB93BAEC-55C4-4C9C-919A-64B63E3F9504}" type="sibTrans" cxnId="{282330BB-5DF0-421A-8C51-CB02026CEF60}">
      <dgm:prSet/>
      <dgm:spPr/>
      <dgm:t>
        <a:bodyPr/>
        <a:lstStyle/>
        <a:p>
          <a:endParaRPr lang="ru-RU"/>
        </a:p>
      </dgm:t>
    </dgm:pt>
    <dgm:pt modelId="{13395FA3-6908-4653-9FA3-AD9F8030D3C5}">
      <dgm:prSet/>
      <dgm:spPr/>
      <dgm:t>
        <a:bodyPr/>
        <a:lstStyle/>
        <a:p>
          <a:pPr rtl="0"/>
          <a:r>
            <a:rPr lang="ru-RU" dirty="0" smtClean="0"/>
            <a:t>    1ЗАСЛУЖЕННЫЙ УЧИТЕЛЬ КУБАНИ</a:t>
          </a:r>
          <a:endParaRPr lang="ru-RU" dirty="0"/>
        </a:p>
      </dgm:t>
    </dgm:pt>
    <dgm:pt modelId="{A276E3F3-354E-46D3-8D66-E41D6F03C711}" type="parTrans" cxnId="{C999564F-573E-4BA4-83FA-1C54E80140F0}">
      <dgm:prSet/>
      <dgm:spPr/>
      <dgm:t>
        <a:bodyPr/>
        <a:lstStyle/>
        <a:p>
          <a:endParaRPr lang="ru-RU"/>
        </a:p>
      </dgm:t>
    </dgm:pt>
    <dgm:pt modelId="{E8AD5653-27F4-43AB-A196-42D3393FCC81}" type="sibTrans" cxnId="{C999564F-573E-4BA4-83FA-1C54E80140F0}">
      <dgm:prSet/>
      <dgm:spPr/>
      <dgm:t>
        <a:bodyPr/>
        <a:lstStyle/>
        <a:p>
          <a:endParaRPr lang="ru-RU"/>
        </a:p>
      </dgm:t>
    </dgm:pt>
    <dgm:pt modelId="{CB0F335D-331E-412A-A163-9E7EFC0F0E04}">
      <dgm:prSet/>
      <dgm:spPr/>
      <dgm:t>
        <a:bodyPr/>
        <a:lstStyle/>
        <a:p>
          <a:pPr rtl="0"/>
          <a:r>
            <a:rPr lang="ru-RU" dirty="0" smtClean="0"/>
            <a:t>    2 ПОЧЁТНЫХ РАБОТНИКА ОБЩЕГО ОБРАЗОВАНИЯ РФ</a:t>
          </a:r>
          <a:endParaRPr lang="ru-RU" dirty="0"/>
        </a:p>
      </dgm:t>
    </dgm:pt>
    <dgm:pt modelId="{541DB5AA-4C08-4F27-BC70-7A7756A2F480}" type="parTrans" cxnId="{E363D6E0-9B3F-4392-AF9A-BAC968691C0E}">
      <dgm:prSet/>
      <dgm:spPr/>
      <dgm:t>
        <a:bodyPr/>
        <a:lstStyle/>
        <a:p>
          <a:endParaRPr lang="ru-RU"/>
        </a:p>
      </dgm:t>
    </dgm:pt>
    <dgm:pt modelId="{355EA022-AAC7-4307-B73E-BEA7B6EB9FA0}" type="sibTrans" cxnId="{E363D6E0-9B3F-4392-AF9A-BAC968691C0E}">
      <dgm:prSet/>
      <dgm:spPr/>
      <dgm:t>
        <a:bodyPr/>
        <a:lstStyle/>
        <a:p>
          <a:endParaRPr lang="ru-RU"/>
        </a:p>
      </dgm:t>
    </dgm:pt>
    <dgm:pt modelId="{D8C676A4-47A5-4FC1-8592-ACDE9AE5D459}">
      <dgm:prSet/>
      <dgm:spPr/>
      <dgm:t>
        <a:bodyPr/>
        <a:lstStyle/>
        <a:p>
          <a:pPr rtl="0"/>
          <a:r>
            <a:rPr lang="ru-RU" dirty="0" smtClean="0"/>
            <a:t>    1 ГРАМОТА ЗА АКТИВНОЕ УЧАСТИЕ В АТТЕСТАЦИИ ПЕДАГОГИЧЕСКИХ И РУКОВОДЯЩИХ РАБОТНИКОВ ОБРАЗОВАТЕЛЬНЫХ УЧРЕЖДЕНИЙ КРАСНОДАРСКОГО КРАЯ</a:t>
          </a:r>
          <a:endParaRPr lang="ru-RU" dirty="0"/>
        </a:p>
      </dgm:t>
    </dgm:pt>
    <dgm:pt modelId="{0DCC049B-2CC7-443D-80C6-5D4A4FC7C571}" type="parTrans" cxnId="{70A254AF-4FD7-4A66-A1A4-35C5BD23C8D1}">
      <dgm:prSet/>
      <dgm:spPr/>
      <dgm:t>
        <a:bodyPr/>
        <a:lstStyle/>
        <a:p>
          <a:endParaRPr lang="ru-RU"/>
        </a:p>
      </dgm:t>
    </dgm:pt>
    <dgm:pt modelId="{C86C6445-0F12-405D-8669-591552BE87ED}" type="sibTrans" cxnId="{70A254AF-4FD7-4A66-A1A4-35C5BD23C8D1}">
      <dgm:prSet/>
      <dgm:spPr/>
      <dgm:t>
        <a:bodyPr/>
        <a:lstStyle/>
        <a:p>
          <a:endParaRPr lang="ru-RU"/>
        </a:p>
      </dgm:t>
    </dgm:pt>
    <dgm:pt modelId="{732B3EA9-DDEE-4008-A929-5D32E643F503}">
      <dgm:prSet/>
      <dgm:spPr/>
      <dgm:t>
        <a:bodyPr/>
        <a:lstStyle/>
        <a:p>
          <a:pPr rtl="0"/>
          <a:r>
            <a:rPr lang="ru-RU" dirty="0" smtClean="0"/>
            <a:t>    2 ПОБЕДИТЕЛЯ КОНКУРСА « ДОШКОЛЬНЫЙ РАБОТНИК ГОДА- 2013» И «ДОШКОЛЬНЫЙ РАБОТНИК ГОДА- 2014»</a:t>
          </a:r>
          <a:endParaRPr lang="ru-RU" dirty="0"/>
        </a:p>
      </dgm:t>
    </dgm:pt>
    <dgm:pt modelId="{E9770862-9F43-4986-901F-A18B8DD273A6}" type="parTrans" cxnId="{E330D14F-92A6-4D9C-B3D5-F3FB09E9034E}">
      <dgm:prSet/>
      <dgm:spPr/>
      <dgm:t>
        <a:bodyPr/>
        <a:lstStyle/>
        <a:p>
          <a:endParaRPr lang="ru-RU"/>
        </a:p>
      </dgm:t>
    </dgm:pt>
    <dgm:pt modelId="{27C4137A-866F-4DEB-B972-62FD8CC97574}" type="sibTrans" cxnId="{E330D14F-92A6-4D9C-B3D5-F3FB09E9034E}">
      <dgm:prSet/>
      <dgm:spPr/>
      <dgm:t>
        <a:bodyPr/>
        <a:lstStyle/>
        <a:p>
          <a:endParaRPr lang="ru-RU"/>
        </a:p>
      </dgm:t>
    </dgm:pt>
    <dgm:pt modelId="{AE935F1C-BED9-4CC1-912F-A2359518E415}" type="pres">
      <dgm:prSet presAssocID="{60828EDD-8781-4B3C-9EEB-101DE9B005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84D11-CCB9-4C84-9E42-C853D829B28C}" type="pres">
      <dgm:prSet presAssocID="{EEE90C8A-42EA-4A8B-9B47-048B92C5CB7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3633B-6253-4B90-80DC-15A753031A02}" type="pres">
      <dgm:prSet presAssocID="{BB93BAEC-55C4-4C9C-919A-64B63E3F9504}" presName="spacer" presStyleCnt="0"/>
      <dgm:spPr/>
    </dgm:pt>
    <dgm:pt modelId="{48DCA1BC-2C77-4108-BD15-99DD951A525A}" type="pres">
      <dgm:prSet presAssocID="{13395FA3-6908-4653-9FA3-AD9F8030D3C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5FFA0-921E-4059-9B55-3E77D8990A0B}" type="pres">
      <dgm:prSet presAssocID="{E8AD5653-27F4-43AB-A196-42D3393FCC81}" presName="spacer" presStyleCnt="0"/>
      <dgm:spPr/>
    </dgm:pt>
    <dgm:pt modelId="{D32FAD1E-C19B-40A1-B06D-D00CB61FD156}" type="pres">
      <dgm:prSet presAssocID="{CB0F335D-331E-412A-A163-9E7EFC0F0E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E9A98-6CDC-4A55-94DC-D175EDA78DC5}" type="pres">
      <dgm:prSet presAssocID="{355EA022-AAC7-4307-B73E-BEA7B6EB9FA0}" presName="spacer" presStyleCnt="0"/>
      <dgm:spPr/>
    </dgm:pt>
    <dgm:pt modelId="{90FBE71B-EC73-4752-907B-8834C58974BB}" type="pres">
      <dgm:prSet presAssocID="{D8C676A4-47A5-4FC1-8592-ACDE9AE5D4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1C7E-BE4E-4C14-A948-31823A527E77}" type="pres">
      <dgm:prSet presAssocID="{C86C6445-0F12-405D-8669-591552BE87ED}" presName="spacer" presStyleCnt="0"/>
      <dgm:spPr/>
    </dgm:pt>
    <dgm:pt modelId="{B34EAF7A-1389-401B-95AB-71F1A86055E2}" type="pres">
      <dgm:prSet presAssocID="{732B3EA9-DDEE-4008-A929-5D32E643F5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656C9-4BFA-434D-8B11-5990B40A1125}" type="presOf" srcId="{13395FA3-6908-4653-9FA3-AD9F8030D3C5}" destId="{48DCA1BC-2C77-4108-BD15-99DD951A525A}" srcOrd="0" destOrd="0" presId="urn:microsoft.com/office/officeart/2005/8/layout/vList2"/>
    <dgm:cxn modelId="{961C368D-D9FE-4FA9-A5CD-9ACA8E4773CD}" type="presOf" srcId="{D8C676A4-47A5-4FC1-8592-ACDE9AE5D459}" destId="{90FBE71B-EC73-4752-907B-8834C58974BB}" srcOrd="0" destOrd="0" presId="urn:microsoft.com/office/officeart/2005/8/layout/vList2"/>
    <dgm:cxn modelId="{3BA72C04-C49C-43A2-905C-984F47AA6270}" type="presOf" srcId="{732B3EA9-DDEE-4008-A929-5D32E643F503}" destId="{B34EAF7A-1389-401B-95AB-71F1A86055E2}" srcOrd="0" destOrd="0" presId="urn:microsoft.com/office/officeart/2005/8/layout/vList2"/>
    <dgm:cxn modelId="{CDEB7BDB-EBE6-4DE1-AD16-7D443EA7EEFB}" type="presOf" srcId="{CB0F335D-331E-412A-A163-9E7EFC0F0E04}" destId="{D32FAD1E-C19B-40A1-B06D-D00CB61FD156}" srcOrd="0" destOrd="0" presId="urn:microsoft.com/office/officeart/2005/8/layout/vList2"/>
    <dgm:cxn modelId="{C999564F-573E-4BA4-83FA-1C54E80140F0}" srcId="{60828EDD-8781-4B3C-9EEB-101DE9B00502}" destId="{13395FA3-6908-4653-9FA3-AD9F8030D3C5}" srcOrd="1" destOrd="0" parTransId="{A276E3F3-354E-46D3-8D66-E41D6F03C711}" sibTransId="{E8AD5653-27F4-43AB-A196-42D3393FCC81}"/>
    <dgm:cxn modelId="{70A254AF-4FD7-4A66-A1A4-35C5BD23C8D1}" srcId="{60828EDD-8781-4B3C-9EEB-101DE9B00502}" destId="{D8C676A4-47A5-4FC1-8592-ACDE9AE5D459}" srcOrd="3" destOrd="0" parTransId="{0DCC049B-2CC7-443D-80C6-5D4A4FC7C571}" sibTransId="{C86C6445-0F12-405D-8669-591552BE87ED}"/>
    <dgm:cxn modelId="{E330D14F-92A6-4D9C-B3D5-F3FB09E9034E}" srcId="{60828EDD-8781-4B3C-9EEB-101DE9B00502}" destId="{732B3EA9-DDEE-4008-A929-5D32E643F503}" srcOrd="4" destOrd="0" parTransId="{E9770862-9F43-4986-901F-A18B8DD273A6}" sibTransId="{27C4137A-866F-4DEB-B972-62FD8CC97574}"/>
    <dgm:cxn modelId="{E363D6E0-9B3F-4392-AF9A-BAC968691C0E}" srcId="{60828EDD-8781-4B3C-9EEB-101DE9B00502}" destId="{CB0F335D-331E-412A-A163-9E7EFC0F0E04}" srcOrd="2" destOrd="0" parTransId="{541DB5AA-4C08-4F27-BC70-7A7756A2F480}" sibTransId="{355EA022-AAC7-4307-B73E-BEA7B6EB9FA0}"/>
    <dgm:cxn modelId="{99C68BF7-77C5-45D5-8679-9CFE544A2DAE}" type="presOf" srcId="{60828EDD-8781-4B3C-9EEB-101DE9B00502}" destId="{AE935F1C-BED9-4CC1-912F-A2359518E415}" srcOrd="0" destOrd="0" presId="urn:microsoft.com/office/officeart/2005/8/layout/vList2"/>
    <dgm:cxn modelId="{E80F5CA9-B5B9-4BB2-A1A2-525CDBB6AC32}" type="presOf" srcId="{EEE90C8A-42EA-4A8B-9B47-048B92C5CB7F}" destId="{25584D11-CCB9-4C84-9E42-C853D829B28C}" srcOrd="0" destOrd="0" presId="urn:microsoft.com/office/officeart/2005/8/layout/vList2"/>
    <dgm:cxn modelId="{282330BB-5DF0-421A-8C51-CB02026CEF60}" srcId="{60828EDD-8781-4B3C-9EEB-101DE9B00502}" destId="{EEE90C8A-42EA-4A8B-9B47-048B92C5CB7F}" srcOrd="0" destOrd="0" parTransId="{E2785839-141C-42B5-B2BB-B0948B905F66}" sibTransId="{BB93BAEC-55C4-4C9C-919A-64B63E3F9504}"/>
    <dgm:cxn modelId="{1BE066AC-65CF-4124-B7FA-2AC0EC10A5D6}" type="presParOf" srcId="{AE935F1C-BED9-4CC1-912F-A2359518E415}" destId="{25584D11-CCB9-4C84-9E42-C853D829B28C}" srcOrd="0" destOrd="0" presId="urn:microsoft.com/office/officeart/2005/8/layout/vList2"/>
    <dgm:cxn modelId="{708CD58A-3C18-40B6-A6B6-F47CCBDE402C}" type="presParOf" srcId="{AE935F1C-BED9-4CC1-912F-A2359518E415}" destId="{73E3633B-6253-4B90-80DC-15A753031A02}" srcOrd="1" destOrd="0" presId="urn:microsoft.com/office/officeart/2005/8/layout/vList2"/>
    <dgm:cxn modelId="{7334AEC6-ABFE-40C9-8152-E95E2D84019E}" type="presParOf" srcId="{AE935F1C-BED9-4CC1-912F-A2359518E415}" destId="{48DCA1BC-2C77-4108-BD15-99DD951A525A}" srcOrd="2" destOrd="0" presId="urn:microsoft.com/office/officeart/2005/8/layout/vList2"/>
    <dgm:cxn modelId="{F07386E2-868E-4788-9517-3D63CB422BAF}" type="presParOf" srcId="{AE935F1C-BED9-4CC1-912F-A2359518E415}" destId="{48B5FFA0-921E-4059-9B55-3E77D8990A0B}" srcOrd="3" destOrd="0" presId="urn:microsoft.com/office/officeart/2005/8/layout/vList2"/>
    <dgm:cxn modelId="{2EED10AD-0586-4C9C-8F56-7D70862C4504}" type="presParOf" srcId="{AE935F1C-BED9-4CC1-912F-A2359518E415}" destId="{D32FAD1E-C19B-40A1-B06D-D00CB61FD156}" srcOrd="4" destOrd="0" presId="urn:microsoft.com/office/officeart/2005/8/layout/vList2"/>
    <dgm:cxn modelId="{658EE07B-D259-4CA2-8C2B-30016ED87991}" type="presParOf" srcId="{AE935F1C-BED9-4CC1-912F-A2359518E415}" destId="{82CE9A98-6CDC-4A55-94DC-D175EDA78DC5}" srcOrd="5" destOrd="0" presId="urn:microsoft.com/office/officeart/2005/8/layout/vList2"/>
    <dgm:cxn modelId="{44EEE608-8142-4C92-A654-ED4F0FBF8812}" type="presParOf" srcId="{AE935F1C-BED9-4CC1-912F-A2359518E415}" destId="{90FBE71B-EC73-4752-907B-8834C58974BB}" srcOrd="6" destOrd="0" presId="urn:microsoft.com/office/officeart/2005/8/layout/vList2"/>
    <dgm:cxn modelId="{7810551C-F996-48E8-96F6-A9B167CB0D55}" type="presParOf" srcId="{AE935F1C-BED9-4CC1-912F-A2359518E415}" destId="{99981C7E-BE4E-4C14-A948-31823A527E77}" srcOrd="7" destOrd="0" presId="urn:microsoft.com/office/officeart/2005/8/layout/vList2"/>
    <dgm:cxn modelId="{565B74BC-CFEF-4831-8DC8-14840963EF97}" type="presParOf" srcId="{AE935F1C-BED9-4CC1-912F-A2359518E415}" destId="{B34EAF7A-1389-401B-95AB-71F1A86055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4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2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5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2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8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6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3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BCF5-BC11-4530-AD1E-B9BE7519A284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5E55-17D5-46EC-843E-28E366781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2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951" y="1895066"/>
            <a:ext cx="3206750" cy="1656399"/>
          </a:xfrm>
        </p:spPr>
        <p:txBody>
          <a:bodyPr>
            <a:noAutofit/>
          </a:bodyPr>
          <a:lstStyle/>
          <a:p>
            <a:pPr algn="ctr"/>
            <a:r>
              <a:rPr lang="ru-RU" sz="24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Муниципальное автономное дошкольное образовательное учреждение центр развития ребенка -детский сад  № 8</a:t>
            </a:r>
            <a:br>
              <a:rPr lang="ru-RU" sz="24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4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г. Курганинска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9478" b="-8545"/>
          <a:stretch/>
        </p:blipFill>
        <p:spPr>
          <a:xfrm>
            <a:off x="136780" y="899972"/>
            <a:ext cx="4206620" cy="252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40" y="3256497"/>
            <a:ext cx="3102430" cy="232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38345" y="4629152"/>
            <a:ext cx="34217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Составитель проекта:</a:t>
            </a:r>
          </a:p>
          <a:p>
            <a:endParaRPr lang="ru-RU" sz="1350" dirty="0"/>
          </a:p>
          <a:p>
            <a:r>
              <a:rPr lang="ru-RU" sz="1350" dirty="0"/>
              <a:t>Воспитатель </a:t>
            </a:r>
            <a:r>
              <a:rPr lang="ru-RU" sz="1350" dirty="0" err="1" smtClean="0"/>
              <a:t>Алюменева</a:t>
            </a:r>
            <a:r>
              <a:rPr lang="ru-RU" sz="1350" dirty="0" smtClean="0"/>
              <a:t> </a:t>
            </a:r>
            <a:r>
              <a:rPr lang="ru-RU" sz="1350" dirty="0"/>
              <a:t>Ирина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6770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195" y="1155348"/>
            <a:ext cx="6683765" cy="960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СПОРТИВНАЯ ЖИЗНЬ: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658"/>
            <a:ext cx="9144000" cy="5076202"/>
          </a:xfrm>
        </p:spPr>
      </p:pic>
      <p:sp>
        <p:nvSpPr>
          <p:cNvPr id="6" name="Прямоугольник 5"/>
          <p:cNvSpPr/>
          <p:nvPr/>
        </p:nvSpPr>
        <p:spPr>
          <a:xfrm>
            <a:off x="2180493" y="1155348"/>
            <a:ext cx="4677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НАША СПОРТИВНАЯ ЖИЗНЬ: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25657"/>
            <a:ext cx="9039069" cy="5084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0458" y="1263629"/>
            <a:ext cx="3925518" cy="39241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21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НАША СПОРТИВНАЯ  ЖИЗНЬ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1" y="1841500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Солнышко ну просто класс!</a:t>
            </a:r>
          </a:p>
          <a:p>
            <a:pPr algn="ct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Победи попробуй нас!</a:t>
            </a:r>
          </a:p>
        </p:txBody>
      </p:sp>
      <p:pic>
        <p:nvPicPr>
          <p:cNvPr id="12" name="Рисунок 11" descr="DSCN01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1" y="2736850"/>
            <a:ext cx="511175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ПЕДАГОГИЧЕСКИЙ КОЛЛЕКТИВ ШИРОКО ИСПОЛЬЗУЕТ СОВРЕМЕННЫЕ ФОРМЫ РАБОТЫ С РОДИТЕЛЯМИ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908"/>
            <a:ext cx="9144000" cy="5121010"/>
          </a:xfrm>
        </p:spPr>
      </p:pic>
      <p:sp>
        <p:nvSpPr>
          <p:cNvPr id="5" name="Прямоугольник 4"/>
          <p:cNvSpPr/>
          <p:nvPr/>
        </p:nvSpPr>
        <p:spPr>
          <a:xfrm>
            <a:off x="2025354" y="1131095"/>
            <a:ext cx="4824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ea typeface="+mj-ea"/>
                <a:cs typeface="+mj-cs"/>
              </a:rPr>
              <a:t>ПЕДАГОГИЧЕСКИЙ КОЛЛЕКТИВ ШИРОКО ИСПОЛЬЗУЕТ СОВРЕМЕННЫЕ ФОРМЫ РАБОТЫ С РОДИТЕЛЯМИ</a:t>
            </a:r>
            <a:endParaRPr lang="ru-RU" sz="2400" b="1" i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IMG_340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961" y="2920181"/>
            <a:ext cx="2868562" cy="2558845"/>
          </a:xfrm>
          <a:prstGeom prst="rect">
            <a:avLst/>
          </a:prstGeom>
        </p:spPr>
      </p:pic>
      <p:pic>
        <p:nvPicPr>
          <p:cNvPr id="7" name="Рисунок 6" descr="IMG_ 14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100" y="2964426"/>
            <a:ext cx="3149601" cy="2374490"/>
          </a:xfrm>
          <a:prstGeom prst="rect">
            <a:avLst/>
          </a:prstGeom>
        </p:spPr>
      </p:pic>
      <p:pic>
        <p:nvPicPr>
          <p:cNvPr id="8" name="Рисунок 7" descr="DSCN472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733" y="2986856"/>
            <a:ext cx="2482235" cy="24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МАДОУ №8 РАБОТАЮТ РАЗВ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СТУДИЯ РИТМИКИ (С ЭЛЕМЕНТАМИ АКРОБА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2) ВОЛШЕБНЫЙ АНГЛИЙСКИЙ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3) СТУДИЯ «ВОЛШЕБНАЯ КИСТОЧКА»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9543"/>
            <a:ext cx="9144000" cy="5143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9822" y="1290173"/>
            <a:ext cx="6954140" cy="108491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ru-RU" sz="33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2400" i="1" dirty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В МАДОУ №8 РАБОТАЮТ РАЗВИВАЮЩИЕ КРУЖКИ: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3150" y="1715694"/>
            <a:ext cx="408537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1) СТУДИЯ РИТМИКИ (С ЭЛЕМЕНТАМИ АКРОБАТИКИ)</a:t>
            </a:r>
          </a:p>
          <a:p>
            <a:pPr marL="257168" indent="-257168">
              <a:buAutoNum type="arabicParenR"/>
            </a:pPr>
            <a:endParaRPr lang="ru-RU" sz="1350" dirty="0"/>
          </a:p>
          <a:p>
            <a:pPr marL="257168" indent="-257168">
              <a:buAutoNum type="arabicParenR"/>
            </a:pPr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ru-RU" sz="1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2) СТУДИЯ «ВОЛШЕБНАЯ КИСТОЧКА»</a:t>
            </a: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1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Рисунок 7" descr="DSCN05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0" y="2051051"/>
            <a:ext cx="2660651" cy="2073899"/>
          </a:xfrm>
          <a:prstGeom prst="rect">
            <a:avLst/>
          </a:prstGeom>
        </p:spPr>
      </p:pic>
      <p:pic>
        <p:nvPicPr>
          <p:cNvPr id="9" name="Рисунок 8" descr="IMG_004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0" y="2006600"/>
            <a:ext cx="2838450" cy="2076450"/>
          </a:xfrm>
          <a:prstGeom prst="rect">
            <a:avLst/>
          </a:prstGeom>
        </p:spPr>
      </p:pic>
      <p:pic>
        <p:nvPicPr>
          <p:cNvPr id="10" name="Рисунок 9" descr="DSC_09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651" y="4127500"/>
            <a:ext cx="2720975" cy="1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406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02550" y="1221864"/>
            <a:ext cx="4278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sz="135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99" y="659011"/>
            <a:ext cx="271115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6497" y="1351180"/>
            <a:ext cx="410850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50" dirty="0">
                <a:solidFill>
                  <a:prstClr val="black"/>
                </a:solidFill>
              </a:rPr>
              <a:t> </a:t>
            </a:r>
            <a:r>
              <a:rPr lang="ru-RU" sz="1350" dirty="0">
                <a:ln>
                  <a:solidFill>
                    <a:schemeClr val="accent2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3) СТУДИЯ «КАЗАЧОК»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1" y="2527978"/>
            <a:ext cx="43142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4) ТВОРЧЕСКАЯ ЛАБОРАТОРИЯ                                                                        ПО ДЕТСКОМУ ЭКСПЕРИМЕНТИРОВАНИЮ</a:t>
            </a:r>
          </a:p>
        </p:txBody>
      </p:sp>
      <p:pic>
        <p:nvPicPr>
          <p:cNvPr id="8" name="Рисунок 7" descr="IMG_02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24" y="1688966"/>
            <a:ext cx="3711102" cy="2783327"/>
          </a:xfrm>
          <a:prstGeom prst="rect">
            <a:avLst/>
          </a:prstGeom>
        </p:spPr>
      </p:pic>
      <p:pic>
        <p:nvPicPr>
          <p:cNvPr id="10" name="Рисунок 9" descr="SAM_14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550" y="3140819"/>
            <a:ext cx="3664895" cy="27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радостным, великолепным днём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Всех, к кому так близки дети,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Кто нас обучает днём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 во снах за каждого в ответе.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Пусть же будет счастлив педагог!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Пусть всегда смеётся воспитатель!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Солнце своим радостным лучом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дороги ваши освещает.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4" y="812384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5355" y="1075168"/>
            <a:ext cx="483264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С радостным, великолепным днём</a:t>
            </a: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Всех, к кому так близко дети,</a:t>
            </a: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Кто нас обучает днём</a:t>
            </a: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и во снах за каждого в ответе.</a:t>
            </a: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sz="2100" b="1" i="1" dirty="0">
              <a:ln w="12700" cmpd="sng">
                <a:solidFill>
                  <a:srgbClr val="92D05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Пусть же будет счастлив педагог!</a:t>
            </a: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Пусть всегда смеётся воспитатель!</a:t>
            </a: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Солнце своим радостным лучом</a:t>
            </a: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sz="2100" b="1" i="1" dirty="0">
                <a:ln w="127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Все дороги ваши освещает.</a:t>
            </a:r>
            <a:r>
              <a:rPr lang="ru-RU" sz="24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sz="24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16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566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672557" y="1235402"/>
            <a:ext cx="2016418" cy="2977739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СПАСИБО </a:t>
            </a:r>
          </a:p>
          <a:p>
            <a:endParaRPr lang="ru-RU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</a:t>
            </a:r>
          </a:p>
          <a:p>
            <a:r>
              <a:rPr lang="ru-RU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ЗА </a:t>
            </a:r>
          </a:p>
          <a:p>
            <a:endParaRPr lang="ru-RU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27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9144001" cy="51435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8831" y="1111978"/>
            <a:ext cx="5379821" cy="264522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 27 Сентября – День воспитателя и всех дошкольных работников 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570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84" y="1919426"/>
            <a:ext cx="7492526" cy="3584885"/>
          </a:xfrm>
        </p:spPr>
        <p:txBody>
          <a:bodyPr>
            <a:no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Воспитатель – не работа, 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Не размеренная жизнь. 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Это служба без расчёта, 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 ней призвание – любить.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Плаксу лаской успокоить,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Хулигана усмирить,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Драчунов поставить в угол,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А послушных похвалить.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Всех одеть, обуть, построить,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Погулять и накормить, 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 свою большую душу </a:t>
            </a:r>
            <a:b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100" i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Без остатка разделить.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2099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094" y="1424104"/>
            <a:ext cx="3477986" cy="3371598"/>
          </a:xfrm>
        </p:spPr>
        <p:txBody>
          <a:bodyPr>
            <a:normAutofit/>
          </a:bodyPr>
          <a:lstStyle/>
          <a:p>
            <a:r>
              <a:rPr lang="ru-RU" sz="1050" dirty="0"/>
              <a:t> </a:t>
            </a:r>
            <a:br>
              <a:rPr lang="ru-RU" sz="1050" dirty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 </a:t>
            </a:r>
            <a:r>
              <a:rPr lang="ru-RU" sz="105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sz="105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855" y="3845752"/>
            <a:ext cx="34290" cy="249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" y="-1"/>
            <a:ext cx="8113500" cy="67146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3276" y="1088741"/>
            <a:ext cx="35702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Начиная с 2004 года, по инициативе группы российских педагогических изданий 27 сентября отмечают профессиональный праздник воспитатели детского сада и дошкольные работники образования</a:t>
            </a:r>
            <a:endParaRPr lang="ru-RU" sz="2400" i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2" y="972093"/>
            <a:ext cx="7179749" cy="4469678"/>
          </a:xfrm>
        </p:spPr>
        <p:txBody>
          <a:bodyPr>
            <a:normAutofit/>
          </a:bodyPr>
          <a:lstStyle/>
          <a:p>
            <a:pPr algn="ctr"/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Принципы  развития системы образования в Краснодарском крае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Система образования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Краснодарского края является частью системы образования Российской Федерации.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Развитие системы образования в Краснодарском крае основывается на следующих принципах: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1) обеспечение права каждого человека на образование в течение всей жизни в соответствии с потребностями личности, недопустимость дискриминации в сфере образования;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2) доступность качественного образования в различных организациях, осуществляющих образовательную деятельность на территории Краснодарского края;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3) обеспечение воспитания, способствующего становлению нравственных идеалов и ценностей, уважению к правам и свободам человека, развитию индивидуальных способностей человека;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4) обеспечение единства федерального, регионального и муниципального образовательного пространства;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5) защита и развитие этнокультурных особенностей и традиций народов, проживающих на территории Краснодарского края;</a:t>
            </a:r>
            <a:b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20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6) информационная открытость и публичная отчетность образовательных организаций.</a:t>
            </a:r>
            <a:r>
              <a:rPr lang="ru-RU" sz="1050" dirty="0"/>
              <a:t/>
            </a:r>
            <a:br>
              <a:rPr lang="ru-RU" sz="1050" dirty="0"/>
            </a:br>
            <a:endParaRPr lang="ru-RU" sz="105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1"/>
          </a:xfrm>
        </p:spPr>
      </p:pic>
      <p:sp>
        <p:nvSpPr>
          <p:cNvPr id="3" name="Прямоугольник 2"/>
          <p:cNvSpPr/>
          <p:nvPr/>
        </p:nvSpPr>
        <p:spPr>
          <a:xfrm>
            <a:off x="2005057" y="857251"/>
            <a:ext cx="513388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Принципы  развития системы образования в Краснодарском крае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Система образования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Краснодарского края является частью системы образования Российской Федерации.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Развитие системы образования в Краснодарском крае основывается на следующих принципах: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1) обеспечение права каждого человека на образование в течение всей жизни в соответствии с потребностями личности, недопустимость дискриминации в сфере образования;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2) доступность качественного образования в различных организациях, осуществляющих образовательную деятельность на территории Краснодарского края;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3) обеспечение воспитания, способствующего становлению нравственных идеалов и ценностей, уважению к правам и свободам человека, развитию индивидуальных способностей человека;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4) обеспечение единства федерального, регионального и муниципального образовательного пространства;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5) защита и развитие этнокультурных особенностей и традиций народов, проживающих на территории Краснодарского края;</a:t>
            </a:r>
            <a:b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350" i="1" dirty="0">
                <a:ln w="13462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6) информационная открытость и публичная отчетность образовательных организаций.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1707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25" b="1" dirty="0"/>
              <a:t>  </a:t>
            </a:r>
            <a:br>
              <a:rPr lang="ru-RU" sz="2025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402" y="2286000"/>
            <a:ext cx="8089198" cy="3266970"/>
          </a:xfrm>
        </p:spPr>
        <p:txBody>
          <a:bodyPr>
            <a:normAutofit/>
          </a:bodyPr>
          <a:lstStyle/>
          <a:p>
            <a:pPr lvl="3"/>
            <a:r>
              <a:rPr lang="ru-RU" sz="1650" dirty="0">
                <a:solidFill>
                  <a:schemeClr val="accent6">
                    <a:lumMod val="50000"/>
                  </a:schemeClr>
                </a:solidFill>
              </a:rPr>
              <a:t>Из них  1старший воспитатель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              9 воспитателей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                1 воспитатель семейной группы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                    5 специалистов (педагог-психолог, учитель–логопед,     музыкальный руководитель, руководитель по физической культуре, педагог по ИЗО).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5998" y="1550552"/>
            <a:ext cx="463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 МАДОУ №8 работает 15 педагогов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7004" y="2125267"/>
            <a:ext cx="5620997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20" lvl="3" indent="-171446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rgbClr val="70AD47">
                    <a:lumMod val="50000"/>
                  </a:srgbClr>
                </a:solidFill>
              </a:rPr>
              <a:t>Из них  1старший воспитатель</a:t>
            </a:r>
          </a:p>
          <a:p>
            <a:pPr marL="1200120" lvl="3" indent="-171446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rgbClr val="70AD47">
                    <a:lumMod val="50000"/>
                  </a:srgbClr>
                </a:solidFill>
              </a:rPr>
              <a:t>9 воспитателей</a:t>
            </a:r>
          </a:p>
          <a:p>
            <a:pPr marL="1200120" lvl="3" indent="-171446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rgbClr val="70AD47">
                    <a:lumMod val="50000"/>
                  </a:srgbClr>
                </a:solidFill>
              </a:rPr>
              <a:t>1 воспитатель семейной     группы</a:t>
            </a:r>
          </a:p>
          <a:p>
            <a:pPr marL="1200120" lvl="3" indent="-171446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rgbClr val="70AD47">
                    <a:lumMod val="50000"/>
                  </a:srgbClr>
                </a:solidFill>
              </a:rPr>
              <a:t>5 специалистов (педагог-психолог, учитель–логопед,     музыкальный руководитель, руководитель по физической культуре, педагог по ИЗО).</a:t>
            </a:r>
          </a:p>
        </p:txBody>
      </p:sp>
    </p:spTree>
    <p:extLst>
      <p:ext uri="{BB962C8B-B14F-4D97-AF65-F5344CB8AC3E}">
        <p14:creationId xmlns:p14="http://schemas.microsoft.com/office/powerpoint/2010/main" val="15824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93" y="873683"/>
            <a:ext cx="9020908" cy="5161989"/>
          </a:xfrm>
        </p:spPr>
      </p:pic>
      <p:sp>
        <p:nvSpPr>
          <p:cNvPr id="5" name="TextBox 4"/>
          <p:cNvSpPr txBox="1"/>
          <p:nvPr/>
        </p:nvSpPr>
        <p:spPr>
          <a:xfrm>
            <a:off x="674077" y="1513743"/>
            <a:ext cx="7091126" cy="38393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Воспитатели в своей работе применяют следующие педагогические технологии:</a:t>
            </a:r>
          </a:p>
          <a:p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ru-RU" sz="1350" dirty="0"/>
              <a:t>Технология проектной деятельности</a:t>
            </a:r>
          </a:p>
          <a:p>
            <a:pPr marL="257168" indent="-257168">
              <a:buAutoNum type="arabicParenR"/>
            </a:pPr>
            <a:r>
              <a:rPr lang="ru-RU" sz="1350" dirty="0"/>
              <a:t>Информационно-коммуникативные технологии</a:t>
            </a:r>
          </a:p>
          <a:p>
            <a:pPr marL="257168" indent="-257168">
              <a:buAutoNum type="arabicParenR"/>
            </a:pPr>
            <a:r>
              <a:rPr lang="ru-RU" sz="1350" dirty="0"/>
              <a:t>Здоровье сберегающие технологии</a:t>
            </a:r>
          </a:p>
          <a:p>
            <a:pPr marL="257168" indent="-257168">
              <a:buAutoNum type="arabicParenR"/>
            </a:pPr>
            <a:r>
              <a:rPr lang="ru-RU" sz="1350" dirty="0"/>
              <a:t>Технология  исследовательской деятельности</a:t>
            </a:r>
          </a:p>
          <a:p>
            <a:pPr marL="257168" indent="-257168">
              <a:buAutoNum type="arabicParenR"/>
            </a:pPr>
            <a:r>
              <a:rPr lang="ru-RU" sz="1350" dirty="0"/>
              <a:t>Личностно-ориентированного взаимодействия педагога с детьми</a:t>
            </a:r>
          </a:p>
          <a:p>
            <a:pPr marL="257168" indent="-257168">
              <a:buAutoNum type="arabicParenR"/>
            </a:pPr>
            <a:r>
              <a:rPr lang="ru-RU" sz="1350" dirty="0"/>
              <a:t>Технология «Портфолио педагога»</a:t>
            </a:r>
          </a:p>
          <a:p>
            <a:pPr marL="257168" indent="-257168">
              <a:buAutoNum type="arabicParenR"/>
            </a:pP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4758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509" y="1513744"/>
            <a:ext cx="7379951" cy="3776924"/>
          </a:xfrm>
        </p:spPr>
        <p:txBody>
          <a:bodyPr>
            <a:normAutofit/>
          </a:bodyPr>
          <a:lstStyle/>
          <a:p>
            <a:r>
              <a:rPr lang="ru-RU" sz="2400" b="1" dirty="0"/>
              <a:t>НАШИ УСПЕХИ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54" y="857251"/>
            <a:ext cx="9015047" cy="515394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978878" y="1297354"/>
          <a:ext cx="7250723" cy="432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/>
              <a:t>ТВОРЧЕСКАЯ ГРУППА ДЕТСКОГО САДА В 2013-2014 УЧ.Г. ПОЛУЧИЛА СЕРТИФИКАТ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54" y="494298"/>
            <a:ext cx="8851692" cy="5004803"/>
          </a:xfrm>
        </p:spPr>
      </p:pic>
      <p:sp>
        <p:nvSpPr>
          <p:cNvPr id="5" name="Прямоугольник 4"/>
          <p:cNvSpPr/>
          <p:nvPr/>
        </p:nvSpPr>
        <p:spPr>
          <a:xfrm>
            <a:off x="867508" y="1325333"/>
            <a:ext cx="4572000" cy="10618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2100" b="1" spc="38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+mj-ea"/>
                <a:cs typeface="+mj-cs"/>
              </a:rPr>
              <a:t>ТВОРЧЕСКАЯ ГРУППА ДЕТСКОГО САДА В 2013-2014 УЧ.Г. ПОЛУЧИЛА СЕРТИФИКАТ </a:t>
            </a:r>
            <a:endParaRPr lang="ru-RU" sz="1350" b="1" spc="38" dirty="0">
              <a:ln w="9525" cmpd="sng">
                <a:solidFill>
                  <a:srgbClr val="7030A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7793" y="3124202"/>
            <a:ext cx="6321731" cy="237489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3000" dirty="0">
                <a:ln>
                  <a:solidFill>
                    <a:srgbClr val="C00000"/>
                  </a:solidFill>
                </a:ln>
              </a:rPr>
              <a:t>« ИННОВАЦИОННЫЙ ПРОЕКТ </a:t>
            </a:r>
          </a:p>
          <a:p>
            <a:r>
              <a:rPr lang="ru-RU" sz="3000" dirty="0">
                <a:ln>
                  <a:solidFill>
                    <a:srgbClr val="C00000"/>
                  </a:solidFill>
                </a:ln>
              </a:rPr>
              <a:t>             « ЭКСПЕРИМЕНТИРОВАНИЕ КАК ОСНОВНОЙ ВИД ПОИСКОВОЙ ДЕЯТЕЛЬНОСТИ ДЕТЕЙ».</a:t>
            </a:r>
          </a:p>
        </p:txBody>
      </p:sp>
    </p:spTree>
    <p:extLst>
      <p:ext uri="{BB962C8B-B14F-4D97-AF65-F5344CB8AC3E}">
        <p14:creationId xmlns:p14="http://schemas.microsoft.com/office/powerpoint/2010/main" val="2941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374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автономное дошкольное образовательное учреждение центр развития ребенка -детский сад  № 8 г. Курганинска </vt:lpstr>
      <vt:lpstr>« 27 Сентября – День воспитателя и всех дошкольных работников »</vt:lpstr>
      <vt:lpstr>Воспитатель – не работа,  Не размеренная жизнь.  Это служба без расчёта,  В ней призвание – любить.  Плаксу лаской успокоить, Хулигана усмирить, Драчунов поставить в угол, А послушных похвалить.  Всех одеть, обуть, построить, Погулять и накормить,  И свою большую душу  Без остатка разделить.</vt:lpstr>
      <vt:lpstr>    .</vt:lpstr>
      <vt:lpstr>Принципы  развития системы образования в Краснодарском крае Система образования Краснодарского края является частью системы образования Российской Федерации.  2. Развитие системы образования в Краснодарском крае основывается на следующих принципах: 1) обеспечение права каждого человека на образование в течение всей жизни в соответствии с потребностями личности, недопустимость дискриминации в сфере образования; 2) доступность качественного образования в различных организациях, осуществляющих образовательную деятельность на территории Краснодарского края; 3) обеспечение воспитания, способствующего становлению нравственных идеалов и ценностей, уважению к правам и свободам человека, развитию индивидуальных способностей человека; 4) обеспечение единства федерального, регионального и муниципального образовательного пространства; 5) защита и развитие этнокультурных особенностей и традиций народов, проживающих на территории Краснодарского края; 6) информационная открытость и публичная отчетность образовательных организаций. </vt:lpstr>
      <vt:lpstr>    </vt:lpstr>
      <vt:lpstr>Презентация PowerPoint</vt:lpstr>
      <vt:lpstr>Презентация PowerPoint</vt:lpstr>
      <vt:lpstr>ТВОРЧЕСКАЯ ГРУППА ДЕТСКОГО САДА В 2013-2014 УЧ.Г. ПОЛУЧИЛА СЕРТИФИКАТ </vt:lpstr>
      <vt:lpstr>НАША СПОРТИВНАЯ ЖИЗНЬ:</vt:lpstr>
      <vt:lpstr>ПЕДАГОГИЧЕСКИЙ КОЛЛЕКТИВ ШИРОКО ИСПОЛЬЗУЕТ СОВРЕМЕННЫЕ ФОРМЫ РАБОТЫ С РОДИТЕЛЯМИ</vt:lpstr>
      <vt:lpstr>В МАДОУ №8 РАБОТАЮТ РАЗВ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моя</dc:title>
  <dc:creator>INTEL</dc:creator>
  <cp:lastModifiedBy>INTEL</cp:lastModifiedBy>
  <cp:revision>63</cp:revision>
  <dcterms:created xsi:type="dcterms:W3CDTF">2014-09-14T11:34:34Z</dcterms:created>
  <dcterms:modified xsi:type="dcterms:W3CDTF">2015-05-29T15:55:57Z</dcterms:modified>
</cp:coreProperties>
</file>