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C4F7-CE53-4EB7-86BD-58C88B0F9C65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027-8FFD-45C4-B0B5-2DBF9B4D3B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C4F7-CE53-4EB7-86BD-58C88B0F9C65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027-8FFD-45C4-B0B5-2DBF9B4D3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C4F7-CE53-4EB7-86BD-58C88B0F9C65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027-8FFD-45C4-B0B5-2DBF9B4D3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C4F7-CE53-4EB7-86BD-58C88B0F9C65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027-8FFD-45C4-B0B5-2DBF9B4D3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C4F7-CE53-4EB7-86BD-58C88B0F9C65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BC5027-8FFD-45C4-B0B5-2DBF9B4D3B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C4F7-CE53-4EB7-86BD-58C88B0F9C65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027-8FFD-45C4-B0B5-2DBF9B4D3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C4F7-CE53-4EB7-86BD-58C88B0F9C65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027-8FFD-45C4-B0B5-2DBF9B4D3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C4F7-CE53-4EB7-86BD-58C88B0F9C65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027-8FFD-45C4-B0B5-2DBF9B4D3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C4F7-CE53-4EB7-86BD-58C88B0F9C65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027-8FFD-45C4-B0B5-2DBF9B4D3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C4F7-CE53-4EB7-86BD-58C88B0F9C65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027-8FFD-45C4-B0B5-2DBF9B4D3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C4F7-CE53-4EB7-86BD-58C88B0F9C65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5027-8FFD-45C4-B0B5-2DBF9B4D3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29C4F7-CE53-4EB7-86BD-58C88B0F9C65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BC5027-8FFD-45C4-B0B5-2DBF9B4D3B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Нетрадиционное рисование</a:t>
            </a:r>
            <a:br>
              <a:rPr lang="ru-RU" sz="3200" i="1" dirty="0" smtClean="0"/>
            </a:br>
            <a:r>
              <a:rPr lang="ru-RU" sz="3200" i="1" dirty="0" smtClean="0"/>
              <a:t>(Образовательная область «Художественное творчество»)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941168"/>
            <a:ext cx="3272408" cy="1440160"/>
          </a:xfrm>
        </p:spPr>
        <p:txBody>
          <a:bodyPr/>
          <a:lstStyle/>
          <a:p>
            <a:r>
              <a:rPr lang="ru-RU" dirty="0" smtClean="0"/>
              <a:t>Кочешкова О.С.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7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ОД «Живые облака»</a:t>
            </a:r>
            <a:endParaRPr lang="ru-RU" i="1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1" y="1646237"/>
            <a:ext cx="3145368" cy="2359026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336" y="1646238"/>
            <a:ext cx="3145366" cy="23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888" y="4149725"/>
            <a:ext cx="313055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731" y="4149725"/>
            <a:ext cx="309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90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ОД «Избушка ледяная и лубяная»</a:t>
            </a:r>
            <a:endParaRPr lang="ru-RU" i="1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1" y="1646237"/>
            <a:ext cx="3145368" cy="2359026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336" y="1646238"/>
            <a:ext cx="3145365" cy="23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888" y="4149725"/>
            <a:ext cx="3130549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731" y="4149725"/>
            <a:ext cx="309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85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Работы детей</a:t>
            </a:r>
            <a:endParaRPr lang="ru-RU" i="1" dirty="0"/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00200"/>
            <a:ext cx="6408737" cy="4781550"/>
          </a:xfrm>
        </p:spPr>
      </p:pic>
    </p:spTree>
    <p:extLst>
      <p:ext uri="{BB962C8B-B14F-4D97-AF65-F5344CB8AC3E}">
        <p14:creationId xmlns:p14="http://schemas.microsoft.com/office/powerpoint/2010/main" val="45977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5942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8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48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48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5585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Актуальность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18488" cy="5073650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   </a:t>
            </a:r>
            <a:r>
              <a:rPr lang="ru-RU" sz="1800" b="1" dirty="0" smtClean="0"/>
              <a:t>Рисование является одним из важнейших средств познания мира и развития эстетического восприятия, так как оно связано с самостоятельной, практической и творческой деятельностью ребенка.</a:t>
            </a:r>
          </a:p>
          <a:p>
            <a:pPr marL="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/>
              <a:t>   Проведение образовательной деятельности с использованием нетрадиционных техник: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/>
              <a:t>с</a:t>
            </a:r>
            <a:r>
              <a:rPr lang="ru-RU" sz="1800" b="1" dirty="0" smtClean="0"/>
              <a:t>пособствует    снятию детских страхов;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/>
              <a:t>р</a:t>
            </a:r>
            <a:r>
              <a:rPr lang="ru-RU" sz="1800" b="1" dirty="0" smtClean="0"/>
              <a:t>азвивает уверенность в своих силах;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/>
              <a:t>р</a:t>
            </a:r>
            <a:r>
              <a:rPr lang="ru-RU" sz="1800" b="1" dirty="0" smtClean="0"/>
              <a:t>азвивает пространственное мышление;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/>
              <a:t>у</a:t>
            </a:r>
            <a:r>
              <a:rPr lang="ru-RU" sz="1800" b="1" dirty="0" smtClean="0"/>
              <a:t>чит детей свободно выражать свой замысел;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/>
              <a:t>п</a:t>
            </a:r>
            <a:r>
              <a:rPr lang="ru-RU" sz="1800" b="1" dirty="0" smtClean="0"/>
              <a:t>обуждает детей к творческим поискам и решениям;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/>
              <a:t>у</a:t>
            </a:r>
            <a:r>
              <a:rPr lang="ru-RU" sz="1800" b="1" dirty="0" smtClean="0"/>
              <a:t>чит детей работать с разнообразным материалом;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/>
              <a:t>р</a:t>
            </a:r>
            <a:r>
              <a:rPr lang="ru-RU" sz="1800" b="1" dirty="0" smtClean="0"/>
              <a:t>азвивает чувство композиции, ритма, колорита, цветовосприятия, чувство фактурности и объемности;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/>
              <a:t>р</a:t>
            </a:r>
            <a:r>
              <a:rPr lang="ru-RU" sz="1800" b="1" dirty="0" smtClean="0"/>
              <a:t>азвивает мелкую моторику рук;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/>
              <a:t>р</a:t>
            </a:r>
            <a:r>
              <a:rPr lang="ru-RU" sz="1800" b="1" dirty="0" smtClean="0"/>
              <a:t>азвивает творческие способности, воображение и полет фантазии;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/>
              <a:t>в</a:t>
            </a:r>
            <a:r>
              <a:rPr lang="ru-RU" sz="1800" b="1" dirty="0" smtClean="0"/>
              <a:t>о время работы дети получают эстетическое удовольствие.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206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/>
              <a:t>Развитие творческих способностей детей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sz="4400" b="1" dirty="0" smtClean="0"/>
              <a:t>Организация </a:t>
            </a:r>
            <a:r>
              <a:rPr lang="ru-RU" sz="4400" b="1" dirty="0"/>
              <a:t>образовательной деятельности по художественному творчеству с применением нетрадиционной техники рисования способствует развитию: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4400" b="1" dirty="0"/>
              <a:t>ориентировочно-исследовательской деятельности дошкольников – ребенку предоставляется возможность экспериментирования (смешивание краски с мыльной пеной, клейстером, нанесение гуаши или акварели на природные материалы и т.д.);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4400" b="1" dirty="0"/>
              <a:t>мелкой моторики пальцев рук, что положительно влияет на развитие речевой зоны коры головного мозга;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4400" b="1" dirty="0"/>
              <a:t>психических процессов (воображения, восприятия, внимания, зрительной памяти, мышления);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4400" b="1" dirty="0"/>
              <a:t>тактильной чувственности (при непосредственном контакте пальцев рук с краской дети познают ее свойства: густоту, твердость, вязкость);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4400" b="1" dirty="0"/>
              <a:t>познавательного интереса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9437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Ожидаемые результаты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По итогам образовательной деятельности дети должны знать: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/>
              <a:t>н</a:t>
            </a:r>
            <a:r>
              <a:rPr lang="ru-RU" sz="2400" b="1" dirty="0" smtClean="0"/>
              <a:t>етрадиционные техники рисования;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/>
              <a:t>ц</a:t>
            </a:r>
            <a:r>
              <a:rPr lang="ru-RU" sz="2400" b="1" dirty="0" smtClean="0"/>
              <a:t>вета и оттенки;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/>
              <a:t>о</a:t>
            </a:r>
            <a:r>
              <a:rPr lang="ru-RU" sz="2400" b="1" dirty="0" smtClean="0"/>
              <a:t>собенности внешнего строения растений, животных.</a:t>
            </a:r>
          </a:p>
          <a:p>
            <a:pPr marL="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Должны уметь: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/>
              <a:t>с</a:t>
            </a:r>
            <a:r>
              <a:rPr lang="ru-RU" sz="2400" b="1" dirty="0" smtClean="0"/>
              <a:t>оздавать разнообразные художественные композиции знакомыми нетрадиционными техниками рисования;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/>
              <a:t>в</a:t>
            </a:r>
            <a:r>
              <a:rPr lang="ru-RU" sz="2400" b="1" dirty="0" smtClean="0"/>
              <a:t>ыбирать технику для изображения;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b="1" dirty="0"/>
              <a:t>р</a:t>
            </a:r>
            <a:r>
              <a:rPr lang="ru-RU" sz="2400" b="1" dirty="0" smtClean="0"/>
              <a:t>исовать самостоятельно.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10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Интеграция с другими образовательными областями</a:t>
            </a:r>
            <a:endParaRPr lang="ru-RU" i="1" dirty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«Коммуникация»;</a:t>
            </a:r>
          </a:p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«Познание»;</a:t>
            </a:r>
          </a:p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«Чтение художественной литературы»;</a:t>
            </a:r>
          </a:p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«Физическая культура»;</a:t>
            </a:r>
          </a:p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«Музыка»;</a:t>
            </a:r>
          </a:p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«Труд»;</a:t>
            </a:r>
          </a:p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«Безопасность»;</a:t>
            </a:r>
          </a:p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«Здоровье»;</a:t>
            </a:r>
          </a:p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«Социализация».</a:t>
            </a:r>
          </a:p>
        </p:txBody>
      </p:sp>
    </p:spTree>
    <p:extLst>
      <p:ext uri="{BB962C8B-B14F-4D97-AF65-F5344CB8AC3E}">
        <p14:creationId xmlns:p14="http://schemas.microsoft.com/office/powerpoint/2010/main" val="8410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/>
              <a:t>Рекомендации по рисованию с использованием нетрадиционных техник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 smtClean="0"/>
              <a:t>Во </a:t>
            </a:r>
            <a:r>
              <a:rPr lang="ru-RU" b="1" dirty="0"/>
              <a:t>избежание деформации картины в качестве основы следует использовать плотную </a:t>
            </a:r>
            <a:r>
              <a:rPr lang="ru-RU" b="1" dirty="0" smtClean="0"/>
              <a:t>бумагу.</a:t>
            </a:r>
            <a:endParaRPr lang="ru-RU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 smtClean="0"/>
              <a:t>Для </a:t>
            </a:r>
            <a:r>
              <a:rPr lang="ru-RU" b="1" dirty="0"/>
              <a:t>повышения интереса детей к данному виду деятельности рекомендуется использовать несколько цветов </a:t>
            </a:r>
            <a:r>
              <a:rPr lang="ru-RU" b="1" dirty="0" smtClean="0"/>
              <a:t>краски.</a:t>
            </a:r>
            <a:endParaRPr lang="ru-RU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 smtClean="0"/>
              <a:t>Благоприятный </a:t>
            </a:r>
            <a:r>
              <a:rPr lang="ru-RU" b="1" dirty="0"/>
              <a:t>эмоциональный настрой не только воспитателей, но и </a:t>
            </a:r>
            <a:r>
              <a:rPr lang="ru-RU" b="1" dirty="0" smtClean="0"/>
              <a:t>детей.</a:t>
            </a:r>
            <a:endParaRPr lang="ru-RU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 smtClean="0"/>
              <a:t>Условием </a:t>
            </a:r>
            <a:r>
              <a:rPr lang="ru-RU" b="1" dirty="0"/>
              <a:t>успешной работы является оригинальность заданий, формулировка которых становится стимулом к </a:t>
            </a:r>
            <a:r>
              <a:rPr lang="ru-RU" b="1" dirty="0" smtClean="0"/>
              <a:t>творчеству.</a:t>
            </a:r>
            <a:endParaRPr lang="ru-RU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 smtClean="0"/>
              <a:t>Чтобы </a:t>
            </a:r>
            <a:r>
              <a:rPr lang="ru-RU" b="1" dirty="0"/>
              <a:t>повысить интерес детей к результатам своего труда, следует использовать игровые мотивации.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7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/>
              <a:t>Формы организации образовательного процесса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Совместная деятельность педагога с детьми.</a:t>
            </a:r>
          </a:p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Непосредственная образовательная деятельность.</a:t>
            </a:r>
          </a:p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Образовательная деятельность в режимных моментах.</a:t>
            </a:r>
          </a:p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Самостоятельная деятельность детей.</a:t>
            </a:r>
          </a:p>
          <a:p>
            <a:pPr defTabSz="912813">
              <a:buFont typeface="Wingdings" pitchFamily="2" charset="2"/>
              <a:buChar char="ü"/>
            </a:pPr>
            <a:r>
              <a:rPr lang="ru-RU" b="1" smtClean="0"/>
              <a:t>Взаимодействие с семьей.</a:t>
            </a:r>
          </a:p>
        </p:txBody>
      </p:sp>
    </p:spTree>
    <p:extLst>
      <p:ext uri="{BB962C8B-B14F-4D97-AF65-F5344CB8AC3E}">
        <p14:creationId xmlns:p14="http://schemas.microsoft.com/office/powerpoint/2010/main" val="39409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Нетрадиционные техники рисования</a:t>
            </a:r>
            <a:endParaRPr lang="ru-RU" i="1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9532" y="1646237"/>
            <a:ext cx="3313906" cy="2359026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646238"/>
            <a:ext cx="360838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149725"/>
            <a:ext cx="33845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149725"/>
            <a:ext cx="35226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52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ОД «Сова и синица»</a:t>
            </a:r>
            <a:endParaRPr lang="ru-RU" i="1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1" y="1646237"/>
            <a:ext cx="3145368" cy="2359026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336" y="1646238"/>
            <a:ext cx="3145366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888" y="4149725"/>
            <a:ext cx="31305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731" y="4149725"/>
            <a:ext cx="309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872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420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Нетрадиционное рисование (Образовательная область «Художественное творчество»)</vt:lpstr>
      <vt:lpstr>Актуальность</vt:lpstr>
      <vt:lpstr>Развитие творческих способностей детей </vt:lpstr>
      <vt:lpstr>Ожидаемые результаты</vt:lpstr>
      <vt:lpstr>Интеграция с другими образовательными областями</vt:lpstr>
      <vt:lpstr>Рекомендации по рисованию с использованием нетрадиционных техник</vt:lpstr>
      <vt:lpstr>Формы организации образовательного процесса</vt:lpstr>
      <vt:lpstr>Нетрадиционные техники рисования</vt:lpstr>
      <vt:lpstr>ОД «Сова и синица»</vt:lpstr>
      <vt:lpstr>ОД «Живые облака»</vt:lpstr>
      <vt:lpstr>ОД «Избушка ледяная и лубяная»</vt:lpstr>
      <vt:lpstr>Работы детей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Нетрадиционное рисование (Образовательная область «Художественное творчество»)</dc:title>
  <dc:creator>вася</dc:creator>
  <cp:lastModifiedBy>вася</cp:lastModifiedBy>
  <cp:revision>4</cp:revision>
  <dcterms:created xsi:type="dcterms:W3CDTF">2013-04-28T14:07:41Z</dcterms:created>
  <dcterms:modified xsi:type="dcterms:W3CDTF">2013-06-10T11:56:47Z</dcterms:modified>
</cp:coreProperties>
</file>