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73" d="100"/>
          <a:sy n="73" d="100"/>
        </p:scale>
        <p:origin x="-1296" y="1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dirty="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8E3C6B21-6305-41D0-B928-756F773E0B90}" type="datetimeFigureOut">
              <a:rPr lang="ru-RU" smtClean="0"/>
              <a:pPr/>
              <a:t>15.04.2015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AB05F85D-6735-4898-AF5A-9A1808C3BAD0}" type="slidenum">
              <a:rPr lang="ru-RU" smtClean="0"/>
              <a:pPr/>
              <a:t>‹#›</a:t>
            </a:fld>
            <a:endParaRPr lang="ru-RU" dirty="0"/>
          </a:p>
        </p:txBody>
      </p:sp>
    </p:spTree>
  </p:cSld>
  <p:clrMapOvr>
    <a:masterClrMapping/>
  </p:clrMapOvr>
  <p:transition spd="med">
    <p:dissolve/>
    <p:sndAc>
      <p:stSnd>
        <p:snd r:embed="rId1" name="chimes.wav" builtIn="1"/>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C6B21-6305-41D0-B928-756F773E0B90}" type="datetimeFigureOut">
              <a:rPr lang="ru-RU" smtClean="0"/>
              <a:pPr/>
              <a:t>15.04.2015</a:t>
            </a:fld>
            <a:endParaRPr lang="ru-RU" dirty="0"/>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dirty="0"/>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05F85D-6735-4898-AF5A-9A1808C3BAD0}" type="slidenum">
              <a:rPr lang="ru-RU" smtClean="0"/>
              <a:pPr/>
              <a:t>‹#›</a:t>
            </a:fld>
            <a:endParaRPr 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dissolve/>
    <p:sndAc>
      <p:stSnd>
        <p:snd r:embed="rId13" name="chimes.wav" builtIn="1"/>
      </p:stSnd>
    </p:sndAc>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428604"/>
            <a:ext cx="7772400" cy="2500329"/>
          </a:xfrm>
          <a:solidFill>
            <a:srgbClr val="FF99FF"/>
          </a:solidFill>
        </p:spPr>
        <p:txBody>
          <a:bodyPr>
            <a:noAutofit/>
          </a:bodyPr>
          <a:lstStyle/>
          <a:p>
            <a:r>
              <a:rPr lang="ru-RU" sz="2800" b="1" i="1" dirty="0" smtClean="0">
                <a:solidFill>
                  <a:srgbClr val="002060"/>
                </a:solidFill>
                <a:latin typeface="Georgia" pitchFamily="18" charset="0"/>
              </a:rPr>
              <a:t>Родительское собрание.</a:t>
            </a:r>
            <a:br>
              <a:rPr lang="ru-RU" sz="2800" b="1" i="1" dirty="0" smtClean="0">
                <a:solidFill>
                  <a:srgbClr val="002060"/>
                </a:solidFill>
                <a:latin typeface="Georgia" pitchFamily="18" charset="0"/>
              </a:rPr>
            </a:br>
            <a:r>
              <a:rPr lang="ru-RU" sz="2800" b="1" i="1" dirty="0" smtClean="0">
                <a:solidFill>
                  <a:srgbClr val="002060"/>
                </a:solidFill>
                <a:latin typeface="Georgia" pitchFamily="18" charset="0"/>
              </a:rPr>
              <a:t>«Вот и стали мы на год взрослее»</a:t>
            </a:r>
            <a:br>
              <a:rPr lang="ru-RU" sz="2800" b="1" i="1" dirty="0" smtClean="0">
                <a:solidFill>
                  <a:srgbClr val="002060"/>
                </a:solidFill>
                <a:latin typeface="Georgia" pitchFamily="18" charset="0"/>
              </a:rPr>
            </a:br>
            <a:r>
              <a:rPr lang="ru-RU" sz="2800" b="1" i="1" dirty="0" smtClean="0">
                <a:solidFill>
                  <a:srgbClr val="002060"/>
                </a:solidFill>
                <a:latin typeface="Georgia" pitchFamily="18" charset="0"/>
              </a:rPr>
              <a:t>Отчёт воспитателей группы «Непоседы» </a:t>
            </a:r>
            <a:br>
              <a:rPr lang="ru-RU" sz="2800" b="1" i="1" dirty="0" smtClean="0">
                <a:solidFill>
                  <a:srgbClr val="002060"/>
                </a:solidFill>
                <a:latin typeface="Georgia" pitchFamily="18" charset="0"/>
              </a:rPr>
            </a:br>
            <a:r>
              <a:rPr lang="ru-RU" sz="2800" b="1" i="1" dirty="0" smtClean="0">
                <a:solidFill>
                  <a:srgbClr val="002060"/>
                </a:solidFill>
                <a:latin typeface="Georgia" pitchFamily="18" charset="0"/>
              </a:rPr>
              <a:t>о проделанной работе с детьми</a:t>
            </a:r>
            <a:br>
              <a:rPr lang="ru-RU" sz="2800" b="1" i="1" dirty="0" smtClean="0">
                <a:solidFill>
                  <a:srgbClr val="002060"/>
                </a:solidFill>
                <a:latin typeface="Georgia" pitchFamily="18" charset="0"/>
              </a:rPr>
            </a:br>
            <a:r>
              <a:rPr lang="ru-RU" sz="2800" b="1" i="1" dirty="0" smtClean="0">
                <a:solidFill>
                  <a:srgbClr val="002060"/>
                </a:solidFill>
                <a:latin typeface="Georgia" pitchFamily="18" charset="0"/>
              </a:rPr>
              <a:t>2014-2015 </a:t>
            </a:r>
            <a:r>
              <a:rPr lang="ru-RU" sz="2800" b="1" i="1" dirty="0" err="1" smtClean="0">
                <a:solidFill>
                  <a:srgbClr val="002060"/>
                </a:solidFill>
                <a:latin typeface="Georgia" pitchFamily="18" charset="0"/>
              </a:rPr>
              <a:t>уч</a:t>
            </a:r>
            <a:r>
              <a:rPr lang="ru-RU" sz="2800" b="1" i="1" dirty="0" smtClean="0">
                <a:solidFill>
                  <a:srgbClr val="002060"/>
                </a:solidFill>
                <a:latin typeface="Georgia" pitchFamily="18" charset="0"/>
              </a:rPr>
              <a:t>. год</a:t>
            </a:r>
            <a:endParaRPr lang="ru-RU" sz="2800" b="1" i="1" dirty="0">
              <a:solidFill>
                <a:srgbClr val="002060"/>
              </a:solidFill>
              <a:latin typeface="Georgia" pitchFamily="18" charset="0"/>
            </a:endParaRPr>
          </a:p>
        </p:txBody>
      </p:sp>
      <p:sp>
        <p:nvSpPr>
          <p:cNvPr id="3" name="Подзаголовок 2"/>
          <p:cNvSpPr>
            <a:spLocks noGrp="1"/>
          </p:cNvSpPr>
          <p:nvPr>
            <p:ph type="subTitle" idx="1"/>
          </p:nvPr>
        </p:nvSpPr>
        <p:spPr>
          <a:xfrm>
            <a:off x="1371600" y="3143248"/>
            <a:ext cx="6400800" cy="3357586"/>
          </a:xfrm>
        </p:spPr>
        <p:txBody>
          <a:bodyPr/>
          <a:lstStyle/>
          <a:p>
            <a:endParaRPr lang="ru-RU" dirty="0"/>
          </a:p>
        </p:txBody>
      </p:sp>
      <p:pic>
        <p:nvPicPr>
          <p:cNvPr id="4" name="Рисунок 3" descr="мама 2.gif"/>
          <p:cNvPicPr>
            <a:picLocks noChangeAspect="1"/>
          </p:cNvPicPr>
          <p:nvPr/>
        </p:nvPicPr>
        <p:blipFill>
          <a:blip r:embed="rId3"/>
          <a:stretch>
            <a:fillRect/>
          </a:stretch>
        </p:blipFill>
        <p:spPr>
          <a:xfrm>
            <a:off x="1857356" y="3071810"/>
            <a:ext cx="5500726" cy="3429024"/>
          </a:xfrm>
          <a:prstGeom prst="rect">
            <a:avLst/>
          </a:prstGeom>
        </p:spPr>
      </p:pic>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2528"/>
          </a:xfrm>
        </p:spPr>
        <p:txBody>
          <a:bodyPr>
            <a:normAutofit fontScale="90000"/>
          </a:bodyPr>
          <a:lstStyle/>
          <a:p>
            <a:endParaRPr lang="ru-RU" dirty="0"/>
          </a:p>
        </p:txBody>
      </p:sp>
      <p:sp>
        <p:nvSpPr>
          <p:cNvPr id="3" name="Содержимое 2"/>
          <p:cNvSpPr>
            <a:spLocks noGrp="1"/>
          </p:cNvSpPr>
          <p:nvPr>
            <p:ph idx="1"/>
          </p:nvPr>
        </p:nvSpPr>
        <p:spPr>
          <a:xfrm>
            <a:off x="457200" y="500042"/>
            <a:ext cx="8229600" cy="5626121"/>
          </a:xfrm>
          <a:solidFill>
            <a:srgbClr val="FF99FF"/>
          </a:solidFill>
        </p:spPr>
        <p:txBody>
          <a:bodyPr/>
          <a:lstStyle/>
          <a:p>
            <a:r>
              <a:rPr lang="ru-RU" dirty="0" smtClean="0"/>
              <a:t> </a:t>
            </a:r>
            <a:r>
              <a:rPr lang="ru-RU" sz="2400" i="1" dirty="0" smtClean="0">
                <a:latin typeface="Georgia" pitchFamily="18" charset="0"/>
              </a:rPr>
              <a:t>Федеральный Государственный образовательный стандарт определяет пять образовательных областей в соответствии с которыми строится весь воспитательно-образовательный процесс (обучение в соответствии с программой, воспитание с учётом возрастных и гендерных особенностей детей дошкольного возраста)</a:t>
            </a:r>
          </a:p>
          <a:p>
            <a:endParaRPr lang="ru-RU" sz="2400" dirty="0" smtClean="0">
              <a:latin typeface="Georgia" pitchFamily="18" charset="0"/>
            </a:endParaRPr>
          </a:p>
          <a:p>
            <a:pPr>
              <a:buFont typeface="Wingdings" pitchFamily="2" charset="2"/>
              <a:buChar char="v"/>
            </a:pPr>
            <a:r>
              <a:rPr lang="ru-RU" sz="2400" b="1" dirty="0" smtClean="0">
                <a:solidFill>
                  <a:srgbClr val="C00000"/>
                </a:solidFill>
                <a:latin typeface="Georgia" pitchFamily="18" charset="0"/>
              </a:rPr>
              <a:t>Социально-коммуникативное развитие</a:t>
            </a:r>
          </a:p>
          <a:p>
            <a:pPr>
              <a:buFont typeface="Wingdings" pitchFamily="2" charset="2"/>
              <a:buChar char="v"/>
            </a:pPr>
            <a:r>
              <a:rPr lang="ru-RU" sz="2400" b="1" dirty="0" smtClean="0">
                <a:solidFill>
                  <a:srgbClr val="C00000"/>
                </a:solidFill>
                <a:latin typeface="Georgia" pitchFamily="18" charset="0"/>
              </a:rPr>
              <a:t>Познавательное развитие</a:t>
            </a:r>
          </a:p>
          <a:p>
            <a:pPr>
              <a:buFont typeface="Wingdings" pitchFamily="2" charset="2"/>
              <a:buChar char="v"/>
            </a:pPr>
            <a:r>
              <a:rPr lang="ru-RU" sz="2400" b="1" dirty="0" smtClean="0">
                <a:solidFill>
                  <a:srgbClr val="C00000"/>
                </a:solidFill>
                <a:latin typeface="Georgia" pitchFamily="18" charset="0"/>
              </a:rPr>
              <a:t>Речевое развитие</a:t>
            </a:r>
          </a:p>
          <a:p>
            <a:pPr>
              <a:buFont typeface="Wingdings" pitchFamily="2" charset="2"/>
              <a:buChar char="v"/>
            </a:pPr>
            <a:r>
              <a:rPr lang="ru-RU" sz="2400" b="1" dirty="0" smtClean="0">
                <a:solidFill>
                  <a:srgbClr val="C00000"/>
                </a:solidFill>
                <a:latin typeface="Georgia" pitchFamily="18" charset="0"/>
              </a:rPr>
              <a:t>Художественно-эстетическое развитие</a:t>
            </a:r>
          </a:p>
          <a:p>
            <a:pPr>
              <a:buFont typeface="Wingdings" pitchFamily="2" charset="2"/>
              <a:buChar char="v"/>
            </a:pPr>
            <a:r>
              <a:rPr lang="ru-RU" sz="2400" b="1" dirty="0" smtClean="0">
                <a:solidFill>
                  <a:srgbClr val="C00000"/>
                </a:solidFill>
                <a:latin typeface="Georgia" pitchFamily="18" charset="0"/>
              </a:rPr>
              <a:t>Физическое развитие</a:t>
            </a:r>
          </a:p>
          <a:p>
            <a:pPr>
              <a:buNone/>
            </a:pPr>
            <a:endParaRPr lang="ru-RU" sz="2400" dirty="0" smtClean="0">
              <a:latin typeface="Georgia" pitchFamily="18" charset="0"/>
            </a:endParaRPr>
          </a:p>
          <a:p>
            <a:endParaRPr lang="ru-RU" sz="2400" dirty="0">
              <a:latin typeface="Georgia" pitchFamily="18" charset="0"/>
            </a:endParaRPr>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3966"/>
          </a:xfrm>
        </p:spPr>
        <p:txBody>
          <a:bodyPr>
            <a:normAutofit fontScale="90000"/>
          </a:bodyPr>
          <a:lstStyle/>
          <a:p>
            <a:endParaRPr lang="ru-RU" dirty="0"/>
          </a:p>
        </p:txBody>
      </p:sp>
      <p:sp>
        <p:nvSpPr>
          <p:cNvPr id="3" name="Содержимое 2"/>
          <p:cNvSpPr>
            <a:spLocks noGrp="1"/>
          </p:cNvSpPr>
          <p:nvPr>
            <p:ph idx="1"/>
          </p:nvPr>
        </p:nvSpPr>
        <p:spPr>
          <a:xfrm>
            <a:off x="457200" y="571480"/>
            <a:ext cx="8229600" cy="5554683"/>
          </a:xfrm>
          <a:solidFill>
            <a:srgbClr val="FF99FF"/>
          </a:solidFill>
        </p:spPr>
        <p:txBody>
          <a:bodyPr>
            <a:normAutofit fontScale="92500" lnSpcReduction="10000"/>
          </a:bodyPr>
          <a:lstStyle/>
          <a:p>
            <a:r>
              <a:rPr lang="ru-RU" sz="2000" b="1" i="1" dirty="0" smtClean="0">
                <a:solidFill>
                  <a:srgbClr val="FF0000"/>
                </a:solidFill>
                <a:latin typeface="Georgia" pitchFamily="18" charset="0"/>
              </a:rPr>
              <a:t>Социально-коммуникативное развитие </a:t>
            </a:r>
            <a:r>
              <a:rPr lang="ru-RU" sz="2000" i="1" dirty="0" smtClean="0">
                <a:latin typeface="Georgia" pitchFamily="18" charset="0"/>
              </a:rPr>
              <a:t>отражено в центре театральной и сюжетно-ролевой деятельности посредством атрибутов, костюмов, масок, разных видов театра.</a:t>
            </a:r>
          </a:p>
          <a:p>
            <a:r>
              <a:rPr lang="ru-RU" sz="2000" i="1" dirty="0" smtClean="0">
                <a:latin typeface="Georgia" pitchFamily="18" charset="0"/>
              </a:rPr>
              <a:t>-театрализованные этюды</a:t>
            </a:r>
          </a:p>
          <a:p>
            <a:r>
              <a:rPr lang="ru-RU" sz="2000" i="1" dirty="0" smtClean="0">
                <a:latin typeface="Georgia" pitchFamily="18" charset="0"/>
              </a:rPr>
              <a:t>-постановка сказочных сюжетов</a:t>
            </a:r>
          </a:p>
          <a:p>
            <a:r>
              <a:rPr lang="ru-RU" sz="2000" i="1" dirty="0" smtClean="0">
                <a:latin typeface="Georgia" pitchFamily="18" charset="0"/>
              </a:rPr>
              <a:t>-сюжетно-ролевые игры (Больница, Парикмахерская, Почта, Моряки и др. по выбору детей)</a:t>
            </a:r>
          </a:p>
          <a:p>
            <a:r>
              <a:rPr lang="ru-RU" sz="2000" b="1" i="1" dirty="0" smtClean="0">
                <a:solidFill>
                  <a:srgbClr val="FF0000"/>
                </a:solidFill>
                <a:latin typeface="Georgia" pitchFamily="18" charset="0"/>
              </a:rPr>
              <a:t>Познавательное развитие </a:t>
            </a:r>
            <a:r>
              <a:rPr lang="ru-RU" sz="2000" i="1" dirty="0" smtClean="0">
                <a:latin typeface="Georgia" pitchFamily="18" charset="0"/>
              </a:rPr>
              <a:t>отражено в центрах экспериментирования, формирования элементарных математических представлений, сенсорно-моторного развития. </a:t>
            </a:r>
          </a:p>
          <a:p>
            <a:r>
              <a:rPr lang="ru-RU" sz="2000" i="1" dirty="0" smtClean="0">
                <a:latin typeface="Georgia" pitchFamily="18" charset="0"/>
              </a:rPr>
              <a:t>-занятия по математике (ФЭМП), на которых дети в течение года усвоили прямой, обратный и порядковый счёт в пределах 5, решение простейших задач, познакомились с геометрическими телами, закрепили знания о геом. фигурах, учились ориентировке в пространстве, частях суток, сравнению предметов по трём величинам (дл, </a:t>
            </a:r>
            <a:r>
              <a:rPr lang="ru-RU" sz="2000" i="1" dirty="0" err="1" smtClean="0">
                <a:latin typeface="Georgia" pitchFamily="18" charset="0"/>
              </a:rPr>
              <a:t>выс</a:t>
            </a:r>
            <a:r>
              <a:rPr lang="ru-RU" sz="2000" i="1" dirty="0" smtClean="0">
                <a:latin typeface="Georgia" pitchFamily="18" charset="0"/>
              </a:rPr>
              <a:t>., </a:t>
            </a:r>
            <a:r>
              <a:rPr lang="ru-RU" sz="2000" i="1" dirty="0" err="1" smtClean="0">
                <a:latin typeface="Georgia" pitchFamily="18" charset="0"/>
              </a:rPr>
              <a:t>шир</a:t>
            </a:r>
            <a:r>
              <a:rPr lang="ru-RU" sz="2000" i="1" dirty="0" smtClean="0">
                <a:latin typeface="Georgia" pitchFamily="18" charset="0"/>
              </a:rPr>
              <a:t>.).</a:t>
            </a:r>
          </a:p>
          <a:p>
            <a:r>
              <a:rPr lang="ru-RU" sz="2000" i="1" dirty="0" smtClean="0">
                <a:latin typeface="Georgia" pitchFamily="18" charset="0"/>
              </a:rPr>
              <a:t>-работа в уголке природы и экспериментирования с природными материалами</a:t>
            </a:r>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2528"/>
          </a:xfrm>
        </p:spPr>
        <p:txBody>
          <a:bodyPr>
            <a:normAutofit fontScale="90000"/>
          </a:bodyPr>
          <a:lstStyle/>
          <a:p>
            <a:endParaRPr lang="ru-RU" dirty="0"/>
          </a:p>
        </p:txBody>
      </p:sp>
      <p:sp>
        <p:nvSpPr>
          <p:cNvPr id="3" name="Содержимое 2"/>
          <p:cNvSpPr>
            <a:spLocks noGrp="1"/>
          </p:cNvSpPr>
          <p:nvPr>
            <p:ph idx="1"/>
          </p:nvPr>
        </p:nvSpPr>
        <p:spPr>
          <a:xfrm>
            <a:off x="457200" y="428604"/>
            <a:ext cx="8229600" cy="5697559"/>
          </a:xfrm>
          <a:solidFill>
            <a:srgbClr val="FF99FF"/>
          </a:solidFill>
        </p:spPr>
        <p:txBody>
          <a:bodyPr>
            <a:normAutofit/>
          </a:bodyPr>
          <a:lstStyle/>
          <a:p>
            <a:r>
              <a:rPr lang="ru-RU" sz="2000" b="1" i="1" dirty="0" smtClean="0">
                <a:solidFill>
                  <a:srgbClr val="FF0000"/>
                </a:solidFill>
                <a:latin typeface="Georgia" pitchFamily="18" charset="0"/>
              </a:rPr>
              <a:t>Для художественно-эстетического  развития </a:t>
            </a:r>
            <a:r>
              <a:rPr lang="ru-RU" sz="2000" i="1" dirty="0" smtClean="0">
                <a:latin typeface="Georgia" pitchFamily="18" charset="0"/>
              </a:rPr>
              <a:t>детей  в  группе есть центр художественного творчества и ознакомления с предметами народного творчества и декоративно-прикладного искусства.</a:t>
            </a:r>
          </a:p>
          <a:p>
            <a:pPr>
              <a:buNone/>
            </a:pPr>
            <a:r>
              <a:rPr lang="ru-RU" sz="2000" i="1" dirty="0" smtClean="0">
                <a:latin typeface="Georgia" pitchFamily="18" charset="0"/>
              </a:rPr>
              <a:t>      В процессе НОД дети закрепили, усовершенствовали навыки работы с инструментами и материалами для лепки и рисования. Частично овладели навыками пользования ножницами. Что способствовало развитию познавательных психических процессов (воображение, мышление, речь, память). </a:t>
            </a:r>
          </a:p>
          <a:p>
            <a:pPr>
              <a:buNone/>
            </a:pPr>
            <a:r>
              <a:rPr lang="ru-RU" sz="2000" i="1" dirty="0" smtClean="0">
                <a:latin typeface="Georgia" pitchFamily="18" charset="0"/>
              </a:rPr>
              <a:t>      Центр двигательной активности организован </a:t>
            </a:r>
            <a:r>
              <a:rPr lang="ru-RU" sz="2000" b="1" i="1" dirty="0" smtClean="0">
                <a:solidFill>
                  <a:srgbClr val="FF0000"/>
                </a:solidFill>
                <a:latin typeface="Georgia" pitchFamily="18" charset="0"/>
              </a:rPr>
              <a:t>для физического развития детей. </a:t>
            </a:r>
            <a:r>
              <a:rPr lang="ru-RU" sz="2000" i="1" dirty="0" smtClean="0">
                <a:latin typeface="Georgia" pitchFamily="18" charset="0"/>
              </a:rPr>
              <a:t>Он оснащен оздоровительным оборудованием , спортивным инвентарём для реализации здоровье сберегающих технологий, таких как закаливание,  гимнастика, массаж.</a:t>
            </a:r>
          </a:p>
          <a:p>
            <a:pPr>
              <a:buNone/>
            </a:pPr>
            <a:r>
              <a:rPr lang="ru-RU" sz="2000" i="1" dirty="0" smtClean="0">
                <a:latin typeface="Georgia" pitchFamily="18" charset="0"/>
              </a:rPr>
              <a:t>      На занятиях физкультурой ребята учатся играть в подвижные игры, овладевают новыми движениями через ОРУ.</a:t>
            </a:r>
            <a:endParaRPr lang="ru-RU" sz="2000" dirty="0"/>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3966"/>
          </a:xfrm>
        </p:spPr>
        <p:txBody>
          <a:bodyPr>
            <a:normAutofit fontScale="90000"/>
          </a:bodyPr>
          <a:lstStyle/>
          <a:p>
            <a:endParaRPr lang="ru-RU" dirty="0"/>
          </a:p>
        </p:txBody>
      </p:sp>
      <p:sp>
        <p:nvSpPr>
          <p:cNvPr id="3" name="Содержимое 2"/>
          <p:cNvSpPr>
            <a:spLocks noGrp="1"/>
          </p:cNvSpPr>
          <p:nvPr>
            <p:ph idx="1"/>
          </p:nvPr>
        </p:nvSpPr>
        <p:spPr>
          <a:xfrm>
            <a:off x="457200" y="571480"/>
            <a:ext cx="8229600" cy="5554683"/>
          </a:xfrm>
          <a:solidFill>
            <a:srgbClr val="FF99FF"/>
          </a:solidFill>
        </p:spPr>
        <p:txBody>
          <a:bodyPr>
            <a:normAutofit lnSpcReduction="10000"/>
          </a:bodyPr>
          <a:lstStyle/>
          <a:p>
            <a:pPr>
              <a:buNone/>
            </a:pPr>
            <a:r>
              <a:rPr lang="ru-RU" b="1" i="1" dirty="0" smtClean="0">
                <a:solidFill>
                  <a:srgbClr val="FF0000"/>
                </a:solidFill>
                <a:latin typeface="Georgia" pitchFamily="18" charset="0"/>
              </a:rPr>
              <a:t> </a:t>
            </a:r>
            <a:r>
              <a:rPr lang="ru-RU" sz="2400" b="1" i="1" dirty="0" smtClean="0">
                <a:solidFill>
                  <a:srgbClr val="FF0000"/>
                </a:solidFill>
                <a:latin typeface="Georgia" pitchFamily="18" charset="0"/>
              </a:rPr>
              <a:t>Речевое развитие </a:t>
            </a:r>
            <a:r>
              <a:rPr lang="ru-RU" sz="2000" i="1" dirty="0" smtClean="0">
                <a:latin typeface="Georgia" pitchFamily="18" charset="0"/>
              </a:rPr>
              <a:t>отражено в центре развития речи и центре книги.</a:t>
            </a:r>
          </a:p>
          <a:p>
            <a:pPr>
              <a:buNone/>
            </a:pPr>
            <a:r>
              <a:rPr lang="ru-RU" sz="2000" i="1" dirty="0" smtClean="0">
                <a:latin typeface="Georgia" pitchFamily="18" charset="0"/>
              </a:rPr>
              <a:t>     На занятиях  по развитию речи (РР)  дети познакомились с лексическими темами : Наш дет. сад, Наша группа, Игрушки, Ранняя осень, Овощи. Огород, Фрукты. Сад, Золотая осень, Деревья, Грибы, Домашние животные, Домашние птицы, Профессии, Зима, Домашние животные, Дикие животные, Зимние забавы, Одежда, обувь, головные уборы, Наземный, водный и воздушный транспорт, Мой город, Россия. Москва, День Защитника Отечества, Моя семья, Мой дом, Мебель, Посуда, Весна, Птицы с целью обогащения активного и пассивного словаря.</a:t>
            </a:r>
          </a:p>
          <a:p>
            <a:pPr>
              <a:buNone/>
            </a:pPr>
            <a:r>
              <a:rPr lang="ru-RU" sz="2000" i="1" dirty="0" smtClean="0">
                <a:latin typeface="Georgia" pitchFamily="18" charset="0"/>
              </a:rPr>
              <a:t>     Также учились составлять описательный рассказ по картинке  с опорой на вопросы, совершенствуя </a:t>
            </a:r>
            <a:r>
              <a:rPr lang="ru-RU" sz="2000" i="1" dirty="0" err="1" smtClean="0">
                <a:latin typeface="Georgia" pitchFamily="18" charset="0"/>
              </a:rPr>
              <a:t>звуко-слоговую</a:t>
            </a:r>
            <a:r>
              <a:rPr lang="ru-RU" sz="2000" i="1" dirty="0" smtClean="0">
                <a:latin typeface="Georgia" pitchFamily="18" charset="0"/>
              </a:rPr>
              <a:t> </a:t>
            </a:r>
            <a:r>
              <a:rPr lang="ru-RU" sz="2000" i="1" dirty="0" err="1" smtClean="0">
                <a:latin typeface="Georgia" pitchFamily="18" charset="0"/>
              </a:rPr>
              <a:t>стуктуру</a:t>
            </a:r>
            <a:r>
              <a:rPr lang="ru-RU" sz="2000" i="1" dirty="0" smtClean="0">
                <a:latin typeface="Georgia" pitchFamily="18" charset="0"/>
              </a:rPr>
              <a:t> речи, монологически связную речь.</a:t>
            </a:r>
          </a:p>
          <a:p>
            <a:pPr>
              <a:buNone/>
            </a:pPr>
            <a:r>
              <a:rPr lang="ru-RU" sz="2000" i="1" dirty="0" smtClean="0">
                <a:latin typeface="Georgia" pitchFamily="18" charset="0"/>
              </a:rPr>
              <a:t>     В различных игровых ситуациях формировалась и совершенствовалась диалогическая речь.</a:t>
            </a:r>
            <a:endParaRPr lang="ru-RU" i="1" dirty="0"/>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2528"/>
          </a:xfrm>
        </p:spPr>
        <p:txBody>
          <a:bodyPr>
            <a:normAutofit fontScale="90000"/>
          </a:bodyPr>
          <a:lstStyle/>
          <a:p>
            <a:endParaRPr lang="ru-RU" dirty="0"/>
          </a:p>
        </p:txBody>
      </p:sp>
      <p:sp>
        <p:nvSpPr>
          <p:cNvPr id="3" name="Содержимое 2"/>
          <p:cNvSpPr>
            <a:spLocks noGrp="1"/>
          </p:cNvSpPr>
          <p:nvPr>
            <p:ph idx="1"/>
          </p:nvPr>
        </p:nvSpPr>
        <p:spPr>
          <a:xfrm>
            <a:off x="457200" y="428604"/>
            <a:ext cx="8229600" cy="5697559"/>
          </a:xfrm>
          <a:solidFill>
            <a:srgbClr val="FF99FF"/>
          </a:solidFill>
        </p:spPr>
        <p:txBody>
          <a:bodyPr>
            <a:normAutofit lnSpcReduction="10000"/>
          </a:bodyPr>
          <a:lstStyle/>
          <a:p>
            <a:pPr algn="ctr">
              <a:buNone/>
            </a:pPr>
            <a:r>
              <a:rPr lang="ru-RU" sz="2400" b="1" i="1" dirty="0" smtClean="0">
                <a:solidFill>
                  <a:srgbClr val="FF0000"/>
                </a:solidFill>
                <a:latin typeface="Georgia" pitchFamily="18" charset="0"/>
              </a:rPr>
              <a:t>За период с октября по апрель в группе прошли следующие проекты</a:t>
            </a:r>
          </a:p>
          <a:p>
            <a:pPr>
              <a:buNone/>
            </a:pPr>
            <a:r>
              <a:rPr lang="ru-RU" sz="2000" i="1" dirty="0" smtClean="0">
                <a:latin typeface="Georgia" pitchFamily="18" charset="0"/>
              </a:rPr>
              <a:t>1. « Да здравствует мыло душистое и полотенце пушистое»</a:t>
            </a:r>
          </a:p>
          <a:p>
            <a:pPr>
              <a:buNone/>
            </a:pPr>
            <a:r>
              <a:rPr lang="ru-RU" sz="2000" i="1" dirty="0" smtClean="0">
                <a:latin typeface="Georgia" pitchFamily="18" charset="0"/>
              </a:rPr>
              <a:t>     (автор К. А. Медведева). Проект был посвящён развитию у детей КГН и ГК.</a:t>
            </a:r>
          </a:p>
          <a:p>
            <a:pPr>
              <a:buNone/>
            </a:pPr>
            <a:r>
              <a:rPr lang="ru-RU" sz="2000" i="1" dirty="0" smtClean="0">
                <a:latin typeface="Georgia" pitchFamily="18" charset="0"/>
              </a:rPr>
              <a:t>2. « Мы творили Новый год» (автор А.В. Нарышкина). Дети готовили украшения для группы своими руками.</a:t>
            </a:r>
          </a:p>
          <a:p>
            <a:pPr>
              <a:buNone/>
            </a:pPr>
            <a:r>
              <a:rPr lang="ru-RU" sz="2000" i="1" dirty="0" smtClean="0">
                <a:latin typeface="Georgia" pitchFamily="18" charset="0"/>
              </a:rPr>
              <a:t>3. « Дети блокадного города» (автор А. В. Нарышкина). Ребята познакомились с условиями жизни детей в Блокадном Ленинграде узнали о ВОВ.</a:t>
            </a:r>
          </a:p>
          <a:p>
            <a:pPr>
              <a:buNone/>
            </a:pPr>
            <a:r>
              <a:rPr lang="ru-RU" sz="2000" i="1" dirty="0" smtClean="0">
                <a:latin typeface="Georgia" pitchFamily="18" charset="0"/>
              </a:rPr>
              <a:t>4. « Обо всём расскажет книжка» (автор К. А.Медведева). Ребята продолжают знакомится с различными литературными жанрами, учатся любить книгу.</a:t>
            </a:r>
          </a:p>
          <a:p>
            <a:pPr>
              <a:buNone/>
            </a:pPr>
            <a:r>
              <a:rPr lang="ru-RU" sz="2000" i="1" dirty="0" smtClean="0">
                <a:latin typeface="Georgia" pitchFamily="18" charset="0"/>
              </a:rPr>
              <a:t>5. « Капитошкина школа» (автор К. А.Медведева). Проводили опыты и эксперименты с водой, выявляя её свойства.</a:t>
            </a:r>
          </a:p>
          <a:p>
            <a:pPr>
              <a:buNone/>
            </a:pPr>
            <a:r>
              <a:rPr lang="ru-RU" sz="2000" i="1" dirty="0" smtClean="0">
                <a:latin typeface="Georgia" pitchFamily="18" charset="0"/>
              </a:rPr>
              <a:t> </a:t>
            </a:r>
          </a:p>
          <a:p>
            <a:pPr>
              <a:buNone/>
            </a:pPr>
            <a:r>
              <a:rPr lang="ru-RU" sz="2000" i="1" dirty="0" smtClean="0">
                <a:latin typeface="Georgia" pitchFamily="18" charset="0"/>
              </a:rPr>
              <a:t>В мае предстоит проект « Наши друзья комнатные растения». (автор А.В. Нарышкина)</a:t>
            </a:r>
            <a:endParaRPr lang="ru-RU" sz="2000" i="1" dirty="0">
              <a:latin typeface="Georgia" pitchFamily="18" charset="0"/>
            </a:endParaRPr>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3966"/>
          </a:xfrm>
        </p:spPr>
        <p:txBody>
          <a:bodyPr>
            <a:normAutofit fontScale="90000"/>
          </a:bodyPr>
          <a:lstStyle/>
          <a:p>
            <a:endParaRPr lang="ru-RU" dirty="0"/>
          </a:p>
        </p:txBody>
      </p:sp>
      <p:sp>
        <p:nvSpPr>
          <p:cNvPr id="3" name="Содержимое 2"/>
          <p:cNvSpPr>
            <a:spLocks noGrp="1"/>
          </p:cNvSpPr>
          <p:nvPr>
            <p:ph idx="1"/>
          </p:nvPr>
        </p:nvSpPr>
        <p:spPr>
          <a:xfrm>
            <a:off x="457200" y="571480"/>
            <a:ext cx="8229600" cy="5554683"/>
          </a:xfrm>
          <a:solidFill>
            <a:srgbClr val="FF99FF"/>
          </a:solidFill>
        </p:spPr>
        <p:txBody>
          <a:bodyPr>
            <a:normAutofit/>
          </a:bodyPr>
          <a:lstStyle/>
          <a:p>
            <a:pPr algn="ctr">
              <a:buNone/>
            </a:pPr>
            <a:r>
              <a:rPr lang="ru-RU" sz="2400" b="1" i="1" dirty="0" smtClean="0">
                <a:solidFill>
                  <a:srgbClr val="FF0000"/>
                </a:solidFill>
              </a:rPr>
              <a:t>  В течение учебного года и ребята и педагоги участвовали в различных конкурсах разного уровня.</a:t>
            </a:r>
          </a:p>
          <a:p>
            <a:pPr>
              <a:buNone/>
            </a:pPr>
            <a:r>
              <a:rPr lang="ru-RU" sz="2000" i="1" dirty="0" smtClean="0">
                <a:latin typeface="Georgia" pitchFamily="18" charset="0"/>
              </a:rPr>
              <a:t>На всероссийском конкурсе « Золотая осень» работы Арсения Натаровского и Аверина Гоши заняли призовые места и отмечены дипломами лауреатов.</a:t>
            </a:r>
          </a:p>
          <a:p>
            <a:pPr>
              <a:buNone/>
            </a:pPr>
            <a:r>
              <a:rPr lang="ru-RU" sz="2000" i="1" dirty="0" smtClean="0">
                <a:latin typeface="Georgia" pitchFamily="18" charset="0"/>
              </a:rPr>
              <a:t>На районном конкурсе «Весна идёт, весне дорогу», организованном на базе ГП №44 ДПО №41 Фр. Р-на работы Исаева Дмитрия и Артёмовой Варвары отмечены почётными грамотами.</a:t>
            </a:r>
          </a:p>
          <a:p>
            <a:pPr>
              <a:buNone/>
            </a:pPr>
            <a:r>
              <a:rPr lang="ru-RU" sz="2000" i="1" dirty="0" smtClean="0">
                <a:latin typeface="Georgia" pitchFamily="18" charset="0"/>
              </a:rPr>
              <a:t>Дипломами </a:t>
            </a:r>
            <a:r>
              <a:rPr lang="en-US" sz="2000" i="1" dirty="0" smtClean="0">
                <a:latin typeface="Georgia" pitchFamily="18" charset="0"/>
              </a:rPr>
              <a:t>I </a:t>
            </a:r>
            <a:r>
              <a:rPr lang="ru-RU" sz="2000" i="1" dirty="0" smtClean="0">
                <a:latin typeface="Georgia" pitchFamily="18" charset="0"/>
              </a:rPr>
              <a:t>и </a:t>
            </a:r>
            <a:r>
              <a:rPr lang="en-US" sz="2000" i="1" dirty="0" smtClean="0">
                <a:latin typeface="Georgia" pitchFamily="18" charset="0"/>
              </a:rPr>
              <a:t>II</a:t>
            </a:r>
            <a:r>
              <a:rPr lang="ru-RU" sz="2000" i="1" dirty="0" smtClean="0">
                <a:latin typeface="Georgia" pitchFamily="18" charset="0"/>
              </a:rPr>
              <a:t> степени воспитатели группы награждены на Всероссийских дистанционных конкурсах работников образования</a:t>
            </a:r>
          </a:p>
          <a:p>
            <a:pPr>
              <a:buNone/>
            </a:pPr>
            <a:r>
              <a:rPr lang="ru-RU" sz="2000" i="1" dirty="0" smtClean="0">
                <a:latin typeface="Georgia" pitchFamily="18" charset="0"/>
              </a:rPr>
              <a:t>« Я - воспитатель», «Инновационные методики и технологии в обучении», « Сценарии праздников и мероприятий», «Лучший педагогический проект», «Педагогическая статья».</a:t>
            </a:r>
            <a:endParaRPr lang="ru-RU" sz="2000" i="1" dirty="0">
              <a:latin typeface="Georgia" pitchFamily="18" charset="0"/>
            </a:endParaRPr>
          </a:p>
        </p:txBody>
      </p:sp>
    </p:spTree>
  </p:cSld>
  <p:clrMapOvr>
    <a:masterClrMapping/>
  </p:clrMapOvr>
  <p:transition spd="med">
    <p:dissolve/>
    <p:sndAc>
      <p:stSnd>
        <p:snd r:embed="rId2" name="chimes.wav" builtIn="1"/>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2528"/>
          </a:xfrm>
        </p:spPr>
        <p:txBody>
          <a:bodyPr>
            <a:normAutofit fontScale="90000"/>
          </a:bodyPr>
          <a:lstStyle/>
          <a:p>
            <a:endParaRPr lang="ru-RU" dirty="0"/>
          </a:p>
        </p:txBody>
      </p:sp>
      <p:sp>
        <p:nvSpPr>
          <p:cNvPr id="3" name="Содержимое 2"/>
          <p:cNvSpPr>
            <a:spLocks noGrp="1"/>
          </p:cNvSpPr>
          <p:nvPr>
            <p:ph idx="1"/>
          </p:nvPr>
        </p:nvSpPr>
        <p:spPr>
          <a:xfrm>
            <a:off x="457200" y="428604"/>
            <a:ext cx="8229600" cy="5697559"/>
          </a:xfrm>
          <a:solidFill>
            <a:srgbClr val="FF99FF"/>
          </a:solidFill>
        </p:spPr>
        <p:txBody>
          <a:bodyPr/>
          <a:lstStyle/>
          <a:p>
            <a:pPr>
              <a:buNone/>
            </a:pPr>
            <a:r>
              <a:rPr lang="ru-RU" dirty="0" smtClean="0"/>
              <a:t>    </a:t>
            </a:r>
            <a:r>
              <a:rPr lang="ru-RU" sz="2400" i="1" dirty="0" smtClean="0">
                <a:latin typeface="Georgia" pitchFamily="18" charset="0"/>
              </a:rPr>
              <a:t>Особо хотелось бы отметить участие родителей в жизни группы. Помощь на субботнике, создание костюмов к праздникам, участие в выставках совместного творчества.</a:t>
            </a:r>
          </a:p>
          <a:p>
            <a:pPr>
              <a:buNone/>
            </a:pPr>
            <a:r>
              <a:rPr lang="ru-RU" sz="2400" i="1" dirty="0" smtClean="0">
                <a:latin typeface="Georgia" pitchFamily="18" charset="0"/>
              </a:rPr>
              <a:t>    Благодарим и надеемся на дальнейшее сотрудничество!</a:t>
            </a:r>
          </a:p>
          <a:p>
            <a:pPr>
              <a:buNone/>
            </a:pPr>
            <a:endParaRPr lang="ru-RU" i="1" dirty="0">
              <a:latin typeface="Georgia" pitchFamily="18" charset="0"/>
            </a:endParaRPr>
          </a:p>
        </p:txBody>
      </p:sp>
      <p:pic>
        <p:nvPicPr>
          <p:cNvPr id="6" name="Рисунок 5" descr="мама 3.jpg"/>
          <p:cNvPicPr>
            <a:picLocks noChangeAspect="1"/>
          </p:cNvPicPr>
          <p:nvPr/>
        </p:nvPicPr>
        <p:blipFill>
          <a:blip r:embed="rId3"/>
          <a:stretch>
            <a:fillRect/>
          </a:stretch>
        </p:blipFill>
        <p:spPr>
          <a:xfrm>
            <a:off x="1428728" y="3000372"/>
            <a:ext cx="6143668" cy="3857628"/>
          </a:xfrm>
          <a:prstGeom prst="rect">
            <a:avLst/>
          </a:prstGeom>
        </p:spPr>
      </p:pic>
    </p:spTree>
  </p:cSld>
  <p:clrMapOvr>
    <a:masterClrMapping/>
  </p:clrMapOvr>
  <p:transition spd="med">
    <p:dissolve/>
    <p:sndAc>
      <p:stSnd>
        <p:snd r:embed="rId2" name="chimes.wav" builtIn="1"/>
      </p:stSnd>
    </p:sndAc>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382</TotalTime>
  <Words>741</Words>
  <Application>Microsoft Office PowerPoint</Application>
  <PresentationFormat>Экран (4:3)</PresentationFormat>
  <Paragraphs>39</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Родительское собрание. «Вот и стали мы на год взрослее» Отчёт воспитателей группы «Непоседы»  о проделанной работе с детьми 2014-2015 уч. год</vt:lpstr>
      <vt:lpstr>Слайд 2</vt:lpstr>
      <vt:lpstr>Слайд 3</vt:lpstr>
      <vt:lpstr>Слайд 4</vt:lpstr>
      <vt:lpstr>Слайд 5</vt:lpstr>
      <vt:lpstr>Слайд 6</vt:lpstr>
      <vt:lpstr>Слайд 7</vt:lpstr>
      <vt:lpstr>Слайд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Windows User</dc:creator>
  <cp:lastModifiedBy>Windows User</cp:lastModifiedBy>
  <cp:revision>26</cp:revision>
  <dcterms:created xsi:type="dcterms:W3CDTF">2015-04-15T04:16:36Z</dcterms:created>
  <dcterms:modified xsi:type="dcterms:W3CDTF">2015-04-15T10:41:43Z</dcterms:modified>
</cp:coreProperties>
</file>