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85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83" r:id="rId10"/>
    <p:sldId id="284" r:id="rId11"/>
    <p:sldId id="27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326CA6-848F-4E29-9FEE-D5B588E06808}" type="datetimeFigureOut">
              <a:rPr lang="ru-RU" smtClean="0"/>
              <a:pPr>
                <a:defRPr/>
              </a:pPr>
              <a:t>14.05.2014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BF9F8-9A23-413D-A788-CD9A2ED3041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C127BE-1111-4822-982C-DD60890E9867}" type="datetimeFigureOut">
              <a:rPr lang="ru-RU" smtClean="0"/>
              <a:pPr>
                <a:defRPr/>
              </a:pPr>
              <a:t>14.05.2014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05FE9-39C5-46CE-ABB6-727D334F8BE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56A9CF-3CF6-4F9B-9BB5-EF2C6223E184}" type="datetimeFigureOut">
              <a:rPr lang="ru-RU" smtClean="0"/>
              <a:pPr>
                <a:defRPr/>
              </a:pPr>
              <a:t>14.05.2014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AB1613-500E-4D91-8462-C77C8C6BBCD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299BF-9481-46C8-827D-D282B306188E}" type="datetimeFigureOut">
              <a:rPr lang="ru-RU" smtClean="0"/>
              <a:pPr>
                <a:defRPr/>
              </a:pPr>
              <a:t>14.05.2014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78651A-6C07-492E-9600-B7C99096417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B775FD-870A-4762-A994-D0F6E3406403}" type="datetimeFigureOut">
              <a:rPr lang="ru-RU" smtClean="0"/>
              <a:pPr>
                <a:defRPr/>
              </a:pPr>
              <a:t>14.05.2014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681D5-190B-4641-A8BD-ACF29B9D63C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4B4A40-38F5-44BC-915D-A52BAEC63E60}" type="datetimeFigureOut">
              <a:rPr lang="ru-RU" smtClean="0"/>
              <a:pPr>
                <a:defRPr/>
              </a:pPr>
              <a:t>14.05.2014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8676A4-C743-4C34-BDC7-A922C334A56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875940-FCAE-4DA9-9C9C-F3322B39249A}" type="datetimeFigureOut">
              <a:rPr lang="ru-RU" smtClean="0"/>
              <a:pPr>
                <a:defRPr/>
              </a:pPr>
              <a:t>14.05.2014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ABFC1-765F-41F7-B93C-5604D5DF64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2D29D-24EF-4284-BF82-72382FB1D581}" type="datetimeFigureOut">
              <a:rPr lang="ru-RU" smtClean="0"/>
              <a:pPr>
                <a:defRPr/>
              </a:pPr>
              <a:t>14.05.2014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E6DBBB-AC74-4838-BDFB-004D723E389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21B2E6-9459-431F-B7F6-C68193DCA9CB}" type="datetimeFigureOut">
              <a:rPr lang="ru-RU" smtClean="0"/>
              <a:pPr>
                <a:defRPr/>
              </a:pPr>
              <a:t>14.05.2014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38553-4A83-4EA8-97D8-810C2EAD6C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E6D5C1-937B-4075-B926-C10B4522A2DA}" type="datetimeFigureOut">
              <a:rPr lang="ru-RU" smtClean="0"/>
              <a:pPr>
                <a:defRPr/>
              </a:pPr>
              <a:t>14.05.2014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0883DF-2481-4488-8A7D-3C1BACF255D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0B09FD-A24C-4A95-9490-B926EB7FAD51}" type="datetimeFigureOut">
              <a:rPr lang="ru-RU" smtClean="0"/>
              <a:pPr>
                <a:defRPr/>
              </a:pPr>
              <a:t>14.05.2014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12182FC6-148A-4DB7-A0DF-F564CDC31FF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5AB7C53-0B91-4518-A2BD-6E8C9B441457}" type="datetimeFigureOut">
              <a:rPr lang="ru-RU" smtClean="0"/>
              <a:pPr>
                <a:defRPr/>
              </a:pPr>
              <a:t>14.05.2014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7684965-4BF2-44DE-82FD-C2180607B79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613" y="260350"/>
            <a:ext cx="6696075" cy="3025774"/>
          </a:xfrm>
        </p:spPr>
        <p:txBody>
          <a:bodyPr/>
          <a:lstStyle/>
          <a:p>
            <a:pPr algn="ctr">
              <a:defRPr/>
            </a:pPr>
            <a:r>
              <a:rPr lang="ru-RU" sz="3200" dirty="0" smtClean="0">
                <a:cs typeface="Arial" charset="0"/>
              </a:rPr>
              <a:t>Консультация для родителей</a:t>
            </a:r>
            <a:r>
              <a:rPr lang="ru-RU" sz="3200" dirty="0">
                <a:cs typeface="Arial" charset="0"/>
              </a:rPr>
              <a:t/>
            </a:r>
            <a:br>
              <a:rPr lang="ru-RU" sz="3200" dirty="0">
                <a:cs typeface="Arial" charset="0"/>
              </a:rPr>
            </a:br>
            <a:r>
              <a:rPr lang="ru-RU" sz="3200" dirty="0" smtClean="0">
                <a:cs typeface="Arial" charset="0"/>
              </a:rPr>
              <a:t>ГБДОУ №390 </a:t>
            </a:r>
            <a:br>
              <a:rPr lang="ru-RU" sz="3200" dirty="0" smtClean="0">
                <a:cs typeface="Arial" charset="0"/>
              </a:rPr>
            </a:br>
            <a:r>
              <a:rPr lang="ru-RU" sz="3200" dirty="0" smtClean="0">
                <a:cs typeface="Arial" charset="0"/>
              </a:rPr>
              <a:t>Кротова Екатерина Андреевна</a:t>
            </a:r>
            <a:endParaRPr lang="ru-RU" dirty="0"/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613" y="4437063"/>
            <a:ext cx="6478587" cy="1938337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dirty="0" smtClean="0"/>
              <a:t>Капризы и упрямство </a:t>
            </a:r>
            <a:endParaRPr lang="ru-RU" sz="3200" b="1" dirty="0" smtClean="0"/>
          </a:p>
          <a:p>
            <a:r>
              <a:rPr lang="ru-RU" sz="3200" b="1" dirty="0" smtClean="0"/>
              <a:t>детей </a:t>
            </a:r>
            <a:r>
              <a:rPr lang="ru-RU" sz="3200" b="1" dirty="0" smtClean="0"/>
              <a:t>- дошкольников</a:t>
            </a:r>
            <a:br>
              <a:rPr lang="ru-RU" sz="3200" b="1" dirty="0" smtClean="0"/>
            </a:br>
            <a:r>
              <a:rPr lang="ru-RU" sz="3200" b="1" dirty="0" smtClean="0"/>
              <a:t>их причины проявление</a:t>
            </a:r>
            <a:endParaRPr lang="ru-RU" sz="3200" dirty="0" smtClean="0"/>
          </a:p>
          <a:p>
            <a:r>
              <a:rPr lang="ru-RU" sz="32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467600" cy="54737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Конечно, использовать все правила и необходимые условия в своём семейном воспитании очень сложно, но вероятно каждый родитель выберет из всего выше перечисленного недостающую часть, тем самым, дополнив уже выработанную стратегию воспитания в вашей семье.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6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50"/>
            <a:ext cx="7467600" cy="5715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sz="3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467600" cy="568803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sz="3600" dirty="0" smtClean="0"/>
              <a:t>   Прежде </a:t>
            </a:r>
            <a:r>
              <a:rPr lang="ru-RU" sz="3600" dirty="0" smtClean="0"/>
              <a:t>чем приступить к рассмотрению темы "Капризы, упрямство и способы их преодоления", необходимо определить область этой темы, т.е. поставить её в определённые рамки. Капризы и упрямство рассматриваются как составляющие отклоняющегося поведения, наряду с:</a:t>
            </a:r>
          </a:p>
          <a:p>
            <a:pPr algn="just"/>
            <a:r>
              <a:rPr lang="ru-RU" sz="3600" dirty="0" smtClean="0"/>
              <a:t>   Непослушанием</a:t>
            </a:r>
            <a:r>
              <a:rPr lang="ru-RU" sz="3600" dirty="0" smtClean="0"/>
              <a:t>, выражающемся в непослушании и озорстве</a:t>
            </a:r>
          </a:p>
          <a:p>
            <a:pPr algn="just"/>
            <a:r>
              <a:rPr lang="ru-RU" sz="3600" dirty="0" smtClean="0"/>
              <a:t>   Детским </a:t>
            </a:r>
            <a:r>
              <a:rPr lang="ru-RU" sz="3600" dirty="0" smtClean="0"/>
              <a:t>негативизмом, т.е. непринятием чего-либо без определённых причин.</a:t>
            </a:r>
          </a:p>
          <a:p>
            <a:pPr algn="just"/>
            <a:r>
              <a:rPr lang="ru-RU" sz="3600" dirty="0" smtClean="0"/>
              <a:t>   Своеволием</a:t>
            </a:r>
            <a:endParaRPr lang="ru-RU" sz="3600" dirty="0" smtClean="0"/>
          </a:p>
          <a:p>
            <a:pPr algn="just"/>
            <a:r>
              <a:rPr lang="ru-RU" sz="3600" dirty="0" smtClean="0"/>
              <a:t>   Недисциплинированностью</a:t>
            </a:r>
          </a:p>
          <a:p>
            <a:pPr algn="just">
              <a:buNone/>
            </a:pPr>
            <a:endParaRPr lang="ru-RU" sz="3600" dirty="0" smtClean="0"/>
          </a:p>
          <a:p>
            <a:pPr algn="just">
              <a:buNone/>
            </a:pPr>
            <a:r>
              <a:rPr lang="ru-RU" sz="3600" dirty="0" smtClean="0"/>
              <a:t>   Все </a:t>
            </a:r>
            <a:r>
              <a:rPr lang="ru-RU" sz="3600" dirty="0" smtClean="0"/>
              <a:t>выше перечисленные формы отклоняющегося поведения различаются лишь по степени социальной опасности, а также зависят от возрастных и индивидуальных особенностей личности ребёнка.</a:t>
            </a:r>
          </a:p>
          <a:p>
            <a:pPr marL="457200" indent="-457200" algn="just">
              <a:buNone/>
            </a:pPr>
            <a:endParaRPr lang="ru-RU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8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dirty="0" smtClean="0"/>
              <a:t>Понятия "капризы и упрямство" очень родственные и чёткой границы провести между ними нельзя. И способы преодоления капризов и упрямства одинаковы</a:t>
            </a:r>
            <a:endParaRPr lang="ru-RU" sz="2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467600" cy="504508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УПРЯМСТВО – </a:t>
            </a:r>
            <a:r>
              <a:rPr lang="ru-RU" dirty="0" smtClean="0"/>
              <a:t>это психологическое состояние, очень близкое к негативизму. Это отрицательная особенность поведения человека, выражающаяся в необоснованном и нерациональном противодействии просьбам, советам, требованиям других людей. Вид упорного непослушания, для которого нет видимых мотивов.</a:t>
            </a:r>
          </a:p>
          <a:p>
            <a:pPr>
              <a:buNone/>
            </a:pPr>
            <a:r>
              <a:rPr lang="ru-RU" b="1" dirty="0" smtClean="0"/>
              <a:t>Проявления упрямства:</a:t>
            </a:r>
            <a:endParaRPr lang="ru-RU" dirty="0" smtClean="0"/>
          </a:p>
          <a:p>
            <a:pPr lvl="0"/>
            <a:r>
              <a:rPr lang="ru-RU" dirty="0" smtClean="0"/>
              <a:t>в желании продолжить начатое действие даже в тех случаях, когда ясно, что оно бессмысленно, не приносит пользы.</a:t>
            </a:r>
          </a:p>
          <a:p>
            <a:pPr lvl="0"/>
            <a:r>
              <a:rPr lang="ru-RU" dirty="0" smtClean="0"/>
              <a:t>выступает как психологическая защита и имеет избирательный характер, т.е. ребёнок понял, что совершил ошибку, но не хочет в это признаваться, и поэтому " стоит на своём". </a:t>
            </a:r>
          </a:p>
          <a:p>
            <a:pPr>
              <a:buNone/>
            </a:pPr>
            <a:r>
              <a:rPr lang="ru-RU" dirty="0" smtClean="0"/>
              <a:t>Упрямство может стать чертой характера, если не принять меры к его преодолению. С течением времени оно порождает детскую лживость, может привести к расстройству нервной системы, неврозам, раздражительности. Если такие проявления, ещё в дошкольном возрасте, из реактивных состояний переходят в хронические, то возникает начальная стадия педагогической запущенности.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КАПРИЗЫ - </a:t>
            </a:r>
            <a:r>
              <a:rPr lang="ru-RU" sz="2400" dirty="0" smtClean="0"/>
              <a:t>это действия, которые лишены разумного основания, т.е. " Я так хочу и всё!!!". Они вызываются слабостью ребёнка и в определённой степени тоже выступают как форма самозащиты.</a:t>
            </a:r>
          </a:p>
          <a:p>
            <a:pPr>
              <a:buNone/>
            </a:pPr>
            <a:r>
              <a:rPr lang="ru-RU" sz="2400" b="1" dirty="0" smtClean="0"/>
              <a:t>Проявления капризов: </a:t>
            </a:r>
            <a:endParaRPr lang="ru-RU" sz="2400" dirty="0" smtClean="0"/>
          </a:p>
          <a:p>
            <a:pPr lvl="0"/>
            <a:r>
              <a:rPr lang="ru-RU" sz="2400" dirty="0" smtClean="0"/>
              <a:t>в желании продолжить начатое действие даже в тех случаях, когда ясно, что оно бессмысленно, не приносит пользы.</a:t>
            </a:r>
          </a:p>
          <a:p>
            <a:pPr lvl="0"/>
            <a:r>
              <a:rPr lang="ru-RU" sz="2400" dirty="0" smtClean="0"/>
              <a:t>в недовольстве, раздражительности, плаче.</a:t>
            </a:r>
          </a:p>
          <a:p>
            <a:pPr lvl="0"/>
            <a:r>
              <a:rPr lang="ru-RU" sz="2400" dirty="0" smtClean="0"/>
              <a:t>в двигательном перевозбуждении</a:t>
            </a:r>
            <a:r>
              <a:rPr lang="ru-RU" sz="2400" dirty="0" smtClean="0"/>
              <a:t>.</a:t>
            </a:r>
          </a:p>
          <a:p>
            <a:pPr lvl="0"/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Развитию капризов способствует неокрепшая нервная система.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2553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700" b="1" i="1" dirty="0" smtClean="0"/>
              <a:t>Что необходимо знать родителям о детском упрямстве и капризности: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043863" cy="525940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Период </a:t>
            </a:r>
            <a:r>
              <a:rPr lang="ru-RU" dirty="0" smtClean="0"/>
              <a:t>упрямства и капризности начинается примерно с 18 месяцев.</a:t>
            </a:r>
          </a:p>
          <a:p>
            <a:pPr lvl="0"/>
            <a:r>
              <a:rPr lang="ru-RU" dirty="0" smtClean="0"/>
              <a:t>Как правило, эта фаза заканчивается к 3,5- 4 годам. Случайные приступы </a:t>
            </a:r>
          </a:p>
          <a:p>
            <a:pPr lvl="0"/>
            <a:r>
              <a:rPr lang="ru-RU" dirty="0" smtClean="0"/>
              <a:t>упрямства в более старшем возрасте – тоже вещь вполне нормальная.</a:t>
            </a:r>
          </a:p>
          <a:p>
            <a:pPr lvl="0"/>
            <a:r>
              <a:rPr lang="ru-RU" dirty="0" smtClean="0"/>
              <a:t>Пик упрямства приходится на 2,5- 3 года жизни.</a:t>
            </a:r>
          </a:p>
          <a:p>
            <a:pPr lvl="0"/>
            <a:r>
              <a:rPr lang="ru-RU" dirty="0" smtClean="0"/>
              <a:t>Мальчики упрямятся сильнее, чем девочки.</a:t>
            </a:r>
          </a:p>
          <a:p>
            <a:pPr lvl="0"/>
            <a:r>
              <a:rPr lang="ru-RU" dirty="0" smtClean="0"/>
              <a:t>Девочки капризничают чаще, чем мальчики.</a:t>
            </a:r>
          </a:p>
          <a:p>
            <a:pPr lvl="0"/>
            <a:r>
              <a:rPr lang="ru-RU" dirty="0" smtClean="0"/>
              <a:t>В кризисный период приступы упрямства и капризности случаются у детей по 5 раз в день. У некоторых детей – до 19 раз!</a:t>
            </a:r>
          </a:p>
          <a:p>
            <a:pPr lvl="0"/>
            <a:r>
              <a:rPr lang="ru-RU" dirty="0" smtClean="0"/>
              <a:t>Если дети по достижению 4 лет всё ещё продолжают часто упрямиться и капризничать, то, вероятнее всего речь идёт о " фиксированном упрямстве", истеричности, как удобных способах манипулирования ребёнком своими родителями. Чаще всего это результат соглашательского поведения родителей, поддавшихся нажиму со стороны ребёнка, нередко ради своего спокойствия.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7467600" cy="14287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700" b="1" i="1" dirty="0" smtClean="0"/>
              <a:t>Что могут сделать родители для преодоления упрямства и капризности у детей: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7467600" cy="5402262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/>
              <a:t>Не </a:t>
            </a:r>
            <a:r>
              <a:rPr lang="ru-RU" dirty="0" smtClean="0"/>
              <a:t>предавайте большого значения упрямству и капризности. Примите к сведению приступ, но не очень волнуйтесь за ребёнка.</a:t>
            </a:r>
          </a:p>
          <a:p>
            <a:pPr lvl="0"/>
            <a:r>
              <a:rPr lang="ru-RU" dirty="0" smtClean="0"/>
              <a:t>Во время приступа оставайтесь рядом, дайте ему почувствовать, что вы его  понимаете.</a:t>
            </a:r>
          </a:p>
          <a:p>
            <a:pPr lvl="0"/>
            <a:r>
              <a:rPr lang="ru-RU" dirty="0" smtClean="0"/>
              <a:t>Не пытайтесь в это время что-либо внушать своему ребёнку – это бесполезно. Ругань не имеет смысла, шлепки ещё сильнее его возбуждают.</a:t>
            </a:r>
          </a:p>
          <a:p>
            <a:pPr lvl="0"/>
            <a:r>
              <a:rPr lang="ru-RU" dirty="0" smtClean="0"/>
              <a:t>Будьте в поведении с ребёнком настойчивы, если сказали "нет", оставайтесь и дальше при этом мнении.</a:t>
            </a:r>
          </a:p>
          <a:p>
            <a:pPr lvl="0"/>
            <a:r>
              <a:rPr lang="ru-RU" dirty="0" smtClean="0"/>
              <a:t>Не сдавайтесь даже тогда, когда приступ ребёнка протекает в общественном месте. Чаще всего помогает только одно – взять его за руку и увести.</a:t>
            </a:r>
          </a:p>
          <a:p>
            <a:pPr lvl="0"/>
            <a:r>
              <a:rPr lang="ru-RU" dirty="0" smtClean="0"/>
              <a:t>Истеричность и капризность требует зрителей, не прибегайте к помощи посторонних: "Посмотрите, какая плохая девочка, </a:t>
            </a:r>
            <a:r>
              <a:rPr lang="ru-RU" dirty="0" err="1" smtClean="0"/>
              <a:t>ай-яй-яй</a:t>
            </a:r>
            <a:r>
              <a:rPr lang="ru-RU" dirty="0" smtClean="0"/>
              <a:t>!". Ребёнку только этого и нужно.</a:t>
            </a:r>
          </a:p>
          <a:p>
            <a:pPr lvl="0"/>
            <a:r>
              <a:rPr lang="ru-RU" dirty="0" smtClean="0"/>
              <a:t>Постарайтесь схитрить: "Ох, какая у меня есть интересная игрушка (книжка, штучка)!". Подобные отвлекающие манёвры заинтересуют капризулю и он успокоится.</a:t>
            </a:r>
          </a:p>
          <a:p>
            <a:pPr lvl="0"/>
            <a:r>
              <a:rPr lang="ru-RU" dirty="0" smtClean="0"/>
              <a:t>Исключите из арсенала грубый тон, резкость, стремление " сломить силой авторитета".</a:t>
            </a:r>
          </a:p>
          <a:p>
            <a:pPr lvl="0"/>
            <a:r>
              <a:rPr lang="ru-RU" dirty="0" smtClean="0"/>
              <a:t>Спокойный тон общения, без раздражительности.</a:t>
            </a:r>
          </a:p>
          <a:p>
            <a:pPr lvl="0"/>
            <a:r>
              <a:rPr lang="ru-RU" dirty="0" smtClean="0"/>
              <a:t>Уступки имеют место быть, если они педагогически целесообразны, оправданы логикой воспитательного процесса.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58204" cy="5759469"/>
          </a:xfrm>
        </p:spPr>
        <p:txBody>
          <a:bodyPr>
            <a:normAutofit fontScale="4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algn="ctr">
              <a:buNone/>
            </a:pPr>
            <a:r>
              <a:rPr lang="ru-RU" sz="3800" dirty="0" smtClean="0"/>
              <a:t>Следующие моменты очень важны в предупреждении и в борьбе с упрямством и капризами. Речь пойдёт о </a:t>
            </a:r>
            <a:r>
              <a:rPr lang="ru-RU" sz="3800" dirty="0" err="1" smtClean="0"/>
              <a:t>гуманизации</a:t>
            </a:r>
            <a:r>
              <a:rPr lang="ru-RU" sz="3800" dirty="0" smtClean="0"/>
              <a:t> отношений между родителями и детьми, а именно о том, в каких случаях ребёнка нельзя наказывать и ругать, когда можно и нужно хвалить:</a:t>
            </a:r>
          </a:p>
          <a:p>
            <a:pPr marL="514350" indent="-514350">
              <a:buNone/>
            </a:pPr>
            <a:endParaRPr lang="ru-RU" sz="3200" b="1" dirty="0" smtClean="0"/>
          </a:p>
          <a:p>
            <a:pPr marL="514350" indent="-514350">
              <a:buNone/>
            </a:pPr>
            <a:r>
              <a:rPr lang="ru-RU" sz="3200" b="1" dirty="0" smtClean="0"/>
              <a:t>НЕЛЬЗЯ </a:t>
            </a:r>
            <a:r>
              <a:rPr lang="ru-RU" sz="3200" b="1" dirty="0" smtClean="0"/>
              <a:t>ХВАЛИТЬ ЗА ТО, ЧТО:</a:t>
            </a:r>
            <a:endParaRPr lang="ru-RU" sz="3200" dirty="0" smtClean="0"/>
          </a:p>
          <a:p>
            <a:pPr lvl="0"/>
            <a:r>
              <a:rPr lang="ru-RU" sz="4200" dirty="0" smtClean="0"/>
              <a:t>достигнуто не своим трудом.</a:t>
            </a:r>
          </a:p>
          <a:p>
            <a:pPr lvl="0"/>
            <a:r>
              <a:rPr lang="ru-RU" sz="4200" dirty="0" smtClean="0"/>
              <a:t>не подлежит похвале (красота, сила, ловкость, ум).</a:t>
            </a:r>
          </a:p>
          <a:p>
            <a:pPr lvl="0"/>
            <a:r>
              <a:rPr lang="ru-RU" sz="4200" dirty="0" smtClean="0"/>
              <a:t>из жалости или желания понравиться</a:t>
            </a:r>
            <a:r>
              <a:rPr lang="ru-RU" sz="4200" dirty="0" smtClean="0"/>
              <a:t>.</a:t>
            </a:r>
          </a:p>
          <a:p>
            <a:pPr lvl="0"/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НАДО </a:t>
            </a:r>
            <a:r>
              <a:rPr lang="ru-RU" sz="3200" b="1" dirty="0" smtClean="0"/>
              <a:t>ХВАЛИТЬ:</a:t>
            </a:r>
            <a:endParaRPr lang="ru-RU" sz="3200" dirty="0" smtClean="0"/>
          </a:p>
          <a:p>
            <a:pPr lvl="0"/>
            <a:r>
              <a:rPr lang="ru-RU" sz="4200" dirty="0" smtClean="0"/>
              <a:t>за поступок, за свершившееся действие.</a:t>
            </a:r>
          </a:p>
          <a:p>
            <a:pPr lvl="0"/>
            <a:r>
              <a:rPr lang="ru-RU" sz="4200" dirty="0" smtClean="0"/>
              <a:t>начинать сотрудничать с ребёнком всегда с похвалы, одобрения.</a:t>
            </a:r>
          </a:p>
          <a:p>
            <a:pPr lvl="0"/>
            <a:r>
              <a:rPr lang="ru-RU" sz="4200" dirty="0" smtClean="0"/>
              <a:t>очень важно похвалить ребёнка с утра, как можно раньше и на ночь тоже.</a:t>
            </a:r>
          </a:p>
          <a:p>
            <a:pPr lvl="0"/>
            <a:r>
              <a:rPr lang="ru-RU" sz="4200" dirty="0" smtClean="0"/>
              <a:t>уметь хвалить не хваля (</a:t>
            </a:r>
            <a:r>
              <a:rPr lang="ru-RU" sz="4200" b="1" dirty="0" smtClean="0"/>
              <a:t>пример:</a:t>
            </a:r>
            <a:r>
              <a:rPr lang="ru-RU" sz="4200" dirty="0" smtClean="0"/>
              <a:t> попросить о помощи, совет, как у взрослого). О наказаниях необходимо остановиться более подробно.</a:t>
            </a:r>
          </a:p>
          <a:p>
            <a:pPr lvl="0"/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8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800" b="1" dirty="0" smtClean="0"/>
              <a:t>НЕЛЬЗЯ НАКАЗЫВАТЬ И РУГАТЬ КОГДА:</a:t>
            </a:r>
            <a:endParaRPr lang="ru-RU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7972425" cy="5330825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200" dirty="0" smtClean="0"/>
              <a:t>ребёнок </a:t>
            </a:r>
            <a:r>
              <a:rPr lang="ru-RU" sz="2200" dirty="0" smtClean="0"/>
              <a:t>болен, испытывает недомогание или оправился после болезни т.к. в это время психика ребёнка уязвима и реакция непредсказуема.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200" dirty="0" smtClean="0"/>
              <a:t>когда ребёнок ест, сразу после сна и перед сном.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200" dirty="0" smtClean="0"/>
              <a:t>во всех случаях, когда что-то не получается (</a:t>
            </a:r>
            <a:r>
              <a:rPr lang="ru-RU" sz="2200" b="1" dirty="0" smtClean="0"/>
              <a:t>пример: </a:t>
            </a:r>
            <a:r>
              <a:rPr lang="ru-RU" sz="2200" dirty="0" smtClean="0"/>
              <a:t> когда вы торопитесь, а ребёнок не может завязать шнурки).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200" dirty="0" smtClean="0"/>
              <a:t>после физической или душевной травмы (</a:t>
            </a:r>
            <a:r>
              <a:rPr lang="ru-RU" sz="2200" b="1" dirty="0" smtClean="0"/>
              <a:t>пример:</a:t>
            </a:r>
            <a:r>
              <a:rPr lang="ru-RU" sz="2200" dirty="0" smtClean="0"/>
              <a:t> ребёнок упал, вы ругаете за это, считая, что он виноват).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200" dirty="0" smtClean="0"/>
              <a:t>когда ребёнок не справился со страхом, невнимательностью, подвижностью и т.д., но очень старался.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200" dirty="0" smtClean="0"/>
              <a:t>когда внутренние мотивы его поступка вам не понятны.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200" dirty="0" smtClean="0"/>
              <a:t>когда вы сами не в себе.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8272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1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3100" b="1" dirty="0" smtClean="0"/>
              <a:t>7 ПРАВИЛ НАКАЗАНИЯ: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7467600" cy="5187965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наказание </a:t>
            </a:r>
            <a:r>
              <a:rPr lang="ru-RU" sz="2000" dirty="0" smtClean="0"/>
              <a:t>не должно вредить здоровью.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если есть сомнения, то лучше не наказывать (пример: вы не уверены, что проступок совершил именно ваш ребёнок, или вы сомневаетесь в том что совершённое действие вообще достойно наказания, т.е. наказывать "на всякий случай" нельзя.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за 1 проступок – одно наказание (нельзя припоминать старые грехи).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лучше не наказывать, чем наказывать с опозданием.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надо наказывать и вскоре прощать.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если ребёнок считает, что вы несправедливы, то не будет эффекта, поэтому важно объяснить ребенку, за что и почему он наказан.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ребёнок не должен бояться наказания.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1250</TotalTime>
  <Words>880</Words>
  <Application>Microsoft Office PowerPoint</Application>
  <PresentationFormat>Экран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Century Schoolbook</vt:lpstr>
      <vt:lpstr>Wingdings</vt:lpstr>
      <vt:lpstr>Wingdings 2</vt:lpstr>
      <vt:lpstr>Calibri</vt:lpstr>
      <vt:lpstr>Times New Roman</vt:lpstr>
      <vt:lpstr>Поток</vt:lpstr>
      <vt:lpstr>Консультация для родителей ГБДОУ №390  Кротова Екатерина Андреевна</vt:lpstr>
      <vt:lpstr>              </vt:lpstr>
      <vt:lpstr>Понятия "капризы и упрямство" очень родственные и чёткой границы провести между ними нельзя. И способы преодоления капризов и упрямства одинаковы</vt:lpstr>
      <vt:lpstr>            </vt:lpstr>
      <vt:lpstr>Что необходимо знать родителям о детском упрямстве и капризности: </vt:lpstr>
      <vt:lpstr>Что могут сделать родители для преодоления упрямства и капризности у детей: </vt:lpstr>
      <vt:lpstr>          </vt:lpstr>
      <vt:lpstr>НЕЛЬЗЯ НАКАЗЫВАТЬ И РУГАТЬ КОГДА:</vt:lpstr>
      <vt:lpstr>           7 ПРАВИЛ НАКАЗАНИЯ:      </vt:lpstr>
      <vt:lpstr>Слайд 10</vt:lpstr>
      <vt:lpstr>         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Готовность ребёнка к школе</dc:title>
  <dc:creator>Юрий</dc:creator>
  <cp:lastModifiedBy>admin</cp:lastModifiedBy>
  <cp:revision>103</cp:revision>
  <dcterms:created xsi:type="dcterms:W3CDTF">2009-01-25T06:26:48Z</dcterms:created>
  <dcterms:modified xsi:type="dcterms:W3CDTF">2014-05-14T18:07:12Z</dcterms:modified>
</cp:coreProperties>
</file>