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1812BA3-137E-43B1-B4E4-7590973EDD62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8767BD2-2771-40A2-9842-C72F3DF15170}">
      <dgm:prSet phldrT="[Текст]" phldr="1"/>
      <dgm:spPr/>
      <dgm:t>
        <a:bodyPr/>
        <a:lstStyle/>
        <a:p>
          <a:endParaRPr lang="ru-RU"/>
        </a:p>
      </dgm:t>
    </dgm:pt>
    <dgm:pt modelId="{12CAB857-235E-4D03-884A-E9401F78FB82}" type="parTrans" cxnId="{84FE5348-86BC-4CFF-AD84-766E5936942C}">
      <dgm:prSet/>
      <dgm:spPr/>
      <dgm:t>
        <a:bodyPr/>
        <a:lstStyle/>
        <a:p>
          <a:endParaRPr lang="ru-RU"/>
        </a:p>
      </dgm:t>
    </dgm:pt>
    <dgm:pt modelId="{8320F2D6-F53C-4268-9897-298A67FE0F8C}" type="sibTrans" cxnId="{84FE5348-86BC-4CFF-AD84-766E5936942C}">
      <dgm:prSet/>
      <dgm:spPr/>
      <dgm:t>
        <a:bodyPr/>
        <a:lstStyle/>
        <a:p>
          <a:endParaRPr lang="ru-RU"/>
        </a:p>
      </dgm:t>
    </dgm:pt>
    <dgm:pt modelId="{8432BCDA-F871-4D5E-9F3F-2C2E3F66BD8F}">
      <dgm:prSet phldrT="[Текст]" custT="1"/>
      <dgm:spPr/>
      <dgm:t>
        <a:bodyPr/>
        <a:lstStyle/>
        <a:p>
          <a:r>
            <a:rPr lang="ru-RU" sz="2000" b="1" dirty="0" smtClean="0">
              <a:solidFill>
                <a:srgbClr val="002060"/>
              </a:solidFill>
            </a:rPr>
            <a:t>Чувство собственного достоинства</a:t>
          </a:r>
          <a:endParaRPr lang="ru-RU" sz="2000" b="1" dirty="0">
            <a:solidFill>
              <a:srgbClr val="002060"/>
            </a:solidFill>
          </a:endParaRPr>
        </a:p>
      </dgm:t>
    </dgm:pt>
    <dgm:pt modelId="{3225C23F-62E0-4D0C-AC48-142685606988}" type="parTrans" cxnId="{E4482D74-95E9-46B4-A88C-99D08B408CCA}">
      <dgm:prSet/>
      <dgm:spPr/>
      <dgm:t>
        <a:bodyPr/>
        <a:lstStyle/>
        <a:p>
          <a:endParaRPr lang="ru-RU"/>
        </a:p>
      </dgm:t>
    </dgm:pt>
    <dgm:pt modelId="{8B97ACA7-AC76-4B7F-ADA2-ED576E910FB0}" type="sibTrans" cxnId="{E4482D74-95E9-46B4-A88C-99D08B408CCA}">
      <dgm:prSet/>
      <dgm:spPr/>
      <dgm:t>
        <a:bodyPr/>
        <a:lstStyle/>
        <a:p>
          <a:endParaRPr lang="ru-RU"/>
        </a:p>
      </dgm:t>
    </dgm:pt>
    <dgm:pt modelId="{E06FF7C4-3B9D-443B-856F-E8589C3290F2}">
      <dgm:prSet phldrT="[Текст]" phldr="1"/>
      <dgm:spPr/>
      <dgm:t>
        <a:bodyPr/>
        <a:lstStyle/>
        <a:p>
          <a:endParaRPr lang="ru-RU" sz="2300" dirty="0"/>
        </a:p>
      </dgm:t>
    </dgm:pt>
    <dgm:pt modelId="{14FE4107-2E3B-4729-9C76-BB91852A4283}" type="parTrans" cxnId="{B138A388-C7CD-4928-A469-DDC7A0846052}">
      <dgm:prSet/>
      <dgm:spPr/>
      <dgm:t>
        <a:bodyPr/>
        <a:lstStyle/>
        <a:p>
          <a:endParaRPr lang="ru-RU"/>
        </a:p>
      </dgm:t>
    </dgm:pt>
    <dgm:pt modelId="{8BE2C5B0-47BF-4564-A558-1DBB991E05F9}" type="sibTrans" cxnId="{B138A388-C7CD-4928-A469-DDC7A0846052}">
      <dgm:prSet/>
      <dgm:spPr/>
      <dgm:t>
        <a:bodyPr/>
        <a:lstStyle/>
        <a:p>
          <a:endParaRPr lang="ru-RU"/>
        </a:p>
      </dgm:t>
    </dgm:pt>
    <dgm:pt modelId="{FA751D56-F358-4837-BD28-BC86A1D07AF3}">
      <dgm:prSet phldrT="[Текст]" phldr="1"/>
      <dgm:spPr/>
      <dgm:t>
        <a:bodyPr/>
        <a:lstStyle/>
        <a:p>
          <a:endParaRPr lang="ru-RU"/>
        </a:p>
      </dgm:t>
    </dgm:pt>
    <dgm:pt modelId="{89C2D479-1891-4D9F-928D-37208C2A29C5}" type="parTrans" cxnId="{FB25E993-8F74-482D-AFBB-CAD4B7926B4A}">
      <dgm:prSet/>
      <dgm:spPr/>
      <dgm:t>
        <a:bodyPr/>
        <a:lstStyle/>
        <a:p>
          <a:endParaRPr lang="ru-RU"/>
        </a:p>
      </dgm:t>
    </dgm:pt>
    <dgm:pt modelId="{40F84CEF-3CC1-4042-8B0E-7C5832687EAB}" type="sibTrans" cxnId="{FB25E993-8F74-482D-AFBB-CAD4B7926B4A}">
      <dgm:prSet/>
      <dgm:spPr/>
      <dgm:t>
        <a:bodyPr/>
        <a:lstStyle/>
        <a:p>
          <a:endParaRPr lang="ru-RU"/>
        </a:p>
      </dgm:t>
    </dgm:pt>
    <dgm:pt modelId="{65089473-4748-4A9E-B7DE-72459AC6D670}">
      <dgm:prSet phldrT="[Текст]"/>
      <dgm:spPr/>
      <dgm:t>
        <a:bodyPr/>
        <a:lstStyle/>
        <a:p>
          <a:r>
            <a:rPr lang="ru-RU" b="1" dirty="0" smtClean="0">
              <a:solidFill>
                <a:srgbClr val="002060"/>
              </a:solidFill>
            </a:rPr>
            <a:t>Чувство гордости</a:t>
          </a:r>
          <a:endParaRPr lang="ru-RU" b="1" dirty="0">
            <a:solidFill>
              <a:srgbClr val="002060"/>
            </a:solidFill>
          </a:endParaRPr>
        </a:p>
      </dgm:t>
    </dgm:pt>
    <dgm:pt modelId="{BCED31AE-AB80-4AFA-9661-C3A89D3F8075}" type="parTrans" cxnId="{6DBC2419-0139-42D4-8D10-D40471AB0DA0}">
      <dgm:prSet/>
      <dgm:spPr/>
      <dgm:t>
        <a:bodyPr/>
        <a:lstStyle/>
        <a:p>
          <a:endParaRPr lang="ru-RU"/>
        </a:p>
      </dgm:t>
    </dgm:pt>
    <dgm:pt modelId="{591ABF7F-E171-484F-BD8F-B03DADFC9818}" type="sibTrans" cxnId="{6DBC2419-0139-42D4-8D10-D40471AB0DA0}">
      <dgm:prSet/>
      <dgm:spPr/>
      <dgm:t>
        <a:bodyPr/>
        <a:lstStyle/>
        <a:p>
          <a:endParaRPr lang="ru-RU"/>
        </a:p>
      </dgm:t>
    </dgm:pt>
    <dgm:pt modelId="{9E4DF887-1C64-418C-A0B5-D9CB036F59BE}">
      <dgm:prSet phldrT="[Текст]" phldr="1"/>
      <dgm:spPr/>
      <dgm:t>
        <a:bodyPr/>
        <a:lstStyle/>
        <a:p>
          <a:endParaRPr lang="ru-RU" dirty="0"/>
        </a:p>
      </dgm:t>
    </dgm:pt>
    <dgm:pt modelId="{0A54564D-2E75-4789-B25D-E79FFDE38B1F}" type="parTrans" cxnId="{AAA71E7E-7A59-4D48-8D7F-A1332D5958D0}">
      <dgm:prSet/>
      <dgm:spPr/>
      <dgm:t>
        <a:bodyPr/>
        <a:lstStyle/>
        <a:p>
          <a:endParaRPr lang="ru-RU"/>
        </a:p>
      </dgm:t>
    </dgm:pt>
    <dgm:pt modelId="{0DCA3C90-39A4-4E43-93D3-29EB09D45EB2}" type="sibTrans" cxnId="{AAA71E7E-7A59-4D48-8D7F-A1332D5958D0}">
      <dgm:prSet/>
      <dgm:spPr/>
      <dgm:t>
        <a:bodyPr/>
        <a:lstStyle/>
        <a:p>
          <a:endParaRPr lang="ru-RU"/>
        </a:p>
      </dgm:t>
    </dgm:pt>
    <dgm:pt modelId="{183B3282-3D85-461F-8FA9-78BEC77522DC}">
      <dgm:prSet phldrT="[Текст]" phldr="1"/>
      <dgm:spPr/>
      <dgm:t>
        <a:bodyPr/>
        <a:lstStyle/>
        <a:p>
          <a:endParaRPr lang="ru-RU"/>
        </a:p>
      </dgm:t>
    </dgm:pt>
    <dgm:pt modelId="{82F586BC-B99D-4E7B-82CE-476466F5A122}" type="parTrans" cxnId="{A3EAF159-1AB2-4094-AA4F-7364C1B6AF2E}">
      <dgm:prSet/>
      <dgm:spPr/>
      <dgm:t>
        <a:bodyPr/>
        <a:lstStyle/>
        <a:p>
          <a:endParaRPr lang="ru-RU"/>
        </a:p>
      </dgm:t>
    </dgm:pt>
    <dgm:pt modelId="{A976879C-D386-4961-AD41-88D15D209330}" type="sibTrans" cxnId="{A3EAF159-1AB2-4094-AA4F-7364C1B6AF2E}">
      <dgm:prSet/>
      <dgm:spPr/>
      <dgm:t>
        <a:bodyPr/>
        <a:lstStyle/>
        <a:p>
          <a:endParaRPr lang="ru-RU"/>
        </a:p>
      </dgm:t>
    </dgm:pt>
    <dgm:pt modelId="{E4BEF7C2-E4D3-411A-9B14-FCF0731C6553}">
      <dgm:prSet phldrT="[Текст]"/>
      <dgm:spPr/>
      <dgm:t>
        <a:bodyPr/>
        <a:lstStyle/>
        <a:p>
          <a:r>
            <a:rPr lang="ru-RU" b="1" dirty="0" smtClean="0">
              <a:solidFill>
                <a:srgbClr val="002060"/>
              </a:solidFill>
            </a:rPr>
            <a:t>Хорошее мнение о себе</a:t>
          </a:r>
          <a:endParaRPr lang="ru-RU" b="1" dirty="0">
            <a:solidFill>
              <a:srgbClr val="002060"/>
            </a:solidFill>
          </a:endParaRPr>
        </a:p>
      </dgm:t>
    </dgm:pt>
    <dgm:pt modelId="{C01D2847-457B-41B2-960C-BDD1DEA90B99}" type="parTrans" cxnId="{959E3B2A-955E-4DA8-88D3-FE99C10FA064}">
      <dgm:prSet/>
      <dgm:spPr/>
      <dgm:t>
        <a:bodyPr/>
        <a:lstStyle/>
        <a:p>
          <a:endParaRPr lang="ru-RU"/>
        </a:p>
      </dgm:t>
    </dgm:pt>
    <dgm:pt modelId="{51C064A3-F559-46EC-B296-8320E4FDF7DA}" type="sibTrans" cxnId="{959E3B2A-955E-4DA8-88D3-FE99C10FA064}">
      <dgm:prSet/>
      <dgm:spPr/>
      <dgm:t>
        <a:bodyPr/>
        <a:lstStyle/>
        <a:p>
          <a:endParaRPr lang="ru-RU"/>
        </a:p>
      </dgm:t>
    </dgm:pt>
    <dgm:pt modelId="{6CADFA4D-6D2F-41E1-9480-E7701F2CFEFD}">
      <dgm:prSet phldrT="[Текст]" phldr="1"/>
      <dgm:spPr/>
      <dgm:t>
        <a:bodyPr/>
        <a:lstStyle/>
        <a:p>
          <a:endParaRPr lang="ru-RU"/>
        </a:p>
      </dgm:t>
    </dgm:pt>
    <dgm:pt modelId="{C3AD130A-A8B7-47C2-AA8F-48152E4A2500}" type="parTrans" cxnId="{246B215A-B2D6-41AA-8356-CF8C5C643724}">
      <dgm:prSet/>
      <dgm:spPr/>
      <dgm:t>
        <a:bodyPr/>
        <a:lstStyle/>
        <a:p>
          <a:endParaRPr lang="ru-RU"/>
        </a:p>
      </dgm:t>
    </dgm:pt>
    <dgm:pt modelId="{8783FE85-A919-4908-882B-B3BBB7EE586B}" type="sibTrans" cxnId="{246B215A-B2D6-41AA-8356-CF8C5C643724}">
      <dgm:prSet/>
      <dgm:spPr/>
      <dgm:t>
        <a:bodyPr/>
        <a:lstStyle/>
        <a:p>
          <a:endParaRPr lang="ru-RU"/>
        </a:p>
      </dgm:t>
    </dgm:pt>
    <dgm:pt modelId="{7B7B06E0-08BB-4823-AF49-9FD9DDBA4EA5}" type="pres">
      <dgm:prSet presAssocID="{C1812BA3-137E-43B1-B4E4-7590973EDD62}" presName="Name0" presStyleCnt="0">
        <dgm:presLayoutVars>
          <dgm:dir/>
          <dgm:animLvl val="lvl"/>
          <dgm:resizeHandles val="exact"/>
        </dgm:presLayoutVars>
      </dgm:prSet>
      <dgm:spPr/>
    </dgm:pt>
    <dgm:pt modelId="{869C3CA4-C03D-4451-B2B2-30B10A9EBF1C}" type="pres">
      <dgm:prSet presAssocID="{F8767BD2-2771-40A2-9842-C72F3DF15170}" presName="composite" presStyleCnt="0"/>
      <dgm:spPr/>
    </dgm:pt>
    <dgm:pt modelId="{561402A6-180C-439F-87F0-7AA65B299BC0}" type="pres">
      <dgm:prSet presAssocID="{F8767BD2-2771-40A2-9842-C72F3DF15170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5081D848-C9EC-4D29-AA19-49073D7F0629}" type="pres">
      <dgm:prSet presAssocID="{F8767BD2-2771-40A2-9842-C72F3DF15170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D85A5B-8CE5-4355-A9F3-176E4354DC81}" type="pres">
      <dgm:prSet presAssocID="{8320F2D6-F53C-4268-9897-298A67FE0F8C}" presName="space" presStyleCnt="0"/>
      <dgm:spPr/>
    </dgm:pt>
    <dgm:pt modelId="{017DADBE-F064-4343-856F-AD5F2737DDC9}" type="pres">
      <dgm:prSet presAssocID="{FA751D56-F358-4837-BD28-BC86A1D07AF3}" presName="composite" presStyleCnt="0"/>
      <dgm:spPr/>
    </dgm:pt>
    <dgm:pt modelId="{0345D134-5F0C-4B54-A249-D045FB56A310}" type="pres">
      <dgm:prSet presAssocID="{FA751D56-F358-4837-BD28-BC86A1D07AF3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4EE34995-6A7E-4042-B850-011F27744B7B}" type="pres">
      <dgm:prSet presAssocID="{FA751D56-F358-4837-BD28-BC86A1D07AF3}" presName="desTx" presStyleLbl="alignAccFollowNode1" presStyleIdx="1" presStyleCnt="3">
        <dgm:presLayoutVars>
          <dgm:bulletEnabled val="1"/>
        </dgm:presLayoutVars>
      </dgm:prSet>
      <dgm:spPr/>
    </dgm:pt>
    <dgm:pt modelId="{1299EAA1-6099-4B6A-9B06-F0ED7E30234E}" type="pres">
      <dgm:prSet presAssocID="{40F84CEF-3CC1-4042-8B0E-7C5832687EAB}" presName="space" presStyleCnt="0"/>
      <dgm:spPr/>
    </dgm:pt>
    <dgm:pt modelId="{C5196F39-E1DA-4DD1-95D0-BD4B1D5A09D7}" type="pres">
      <dgm:prSet presAssocID="{183B3282-3D85-461F-8FA9-78BEC77522DC}" presName="composite" presStyleCnt="0"/>
      <dgm:spPr/>
    </dgm:pt>
    <dgm:pt modelId="{FA761451-4A89-4B1E-8107-A7CC0F445F00}" type="pres">
      <dgm:prSet presAssocID="{183B3282-3D85-461F-8FA9-78BEC77522DC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C5EC3F26-0EF5-4105-9979-7E957B6112EA}" type="pres">
      <dgm:prSet presAssocID="{183B3282-3D85-461F-8FA9-78BEC77522DC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FD2CF94D-0E7E-4253-8E67-BF06DB143B63}" type="presOf" srcId="{183B3282-3D85-461F-8FA9-78BEC77522DC}" destId="{FA761451-4A89-4B1E-8107-A7CC0F445F00}" srcOrd="0" destOrd="0" presId="urn:microsoft.com/office/officeart/2005/8/layout/hList1"/>
    <dgm:cxn modelId="{52CFECA1-5D44-452B-97EA-FB0E7C4C0227}" type="presOf" srcId="{C1812BA3-137E-43B1-B4E4-7590973EDD62}" destId="{7B7B06E0-08BB-4823-AF49-9FD9DDBA4EA5}" srcOrd="0" destOrd="0" presId="urn:microsoft.com/office/officeart/2005/8/layout/hList1"/>
    <dgm:cxn modelId="{F498ED92-6750-4F92-8267-4DF7FF56F20D}" type="presOf" srcId="{8432BCDA-F871-4D5E-9F3F-2C2E3F66BD8F}" destId="{5081D848-C9EC-4D29-AA19-49073D7F0629}" srcOrd="0" destOrd="0" presId="urn:microsoft.com/office/officeart/2005/8/layout/hList1"/>
    <dgm:cxn modelId="{A3EAF159-1AB2-4094-AA4F-7364C1B6AF2E}" srcId="{C1812BA3-137E-43B1-B4E4-7590973EDD62}" destId="{183B3282-3D85-461F-8FA9-78BEC77522DC}" srcOrd="2" destOrd="0" parTransId="{82F586BC-B99D-4E7B-82CE-476466F5A122}" sibTransId="{A976879C-D386-4961-AD41-88D15D209330}"/>
    <dgm:cxn modelId="{959E3B2A-955E-4DA8-88D3-FE99C10FA064}" srcId="{183B3282-3D85-461F-8FA9-78BEC77522DC}" destId="{E4BEF7C2-E4D3-411A-9B14-FCF0731C6553}" srcOrd="0" destOrd="0" parTransId="{C01D2847-457B-41B2-960C-BDD1DEA90B99}" sibTransId="{51C064A3-F559-46EC-B296-8320E4FDF7DA}"/>
    <dgm:cxn modelId="{84FE5348-86BC-4CFF-AD84-766E5936942C}" srcId="{C1812BA3-137E-43B1-B4E4-7590973EDD62}" destId="{F8767BD2-2771-40A2-9842-C72F3DF15170}" srcOrd="0" destOrd="0" parTransId="{12CAB857-235E-4D03-884A-E9401F78FB82}" sibTransId="{8320F2D6-F53C-4268-9897-298A67FE0F8C}"/>
    <dgm:cxn modelId="{6DBC2419-0139-42D4-8D10-D40471AB0DA0}" srcId="{FA751D56-F358-4837-BD28-BC86A1D07AF3}" destId="{65089473-4748-4A9E-B7DE-72459AC6D670}" srcOrd="0" destOrd="0" parTransId="{BCED31AE-AB80-4AFA-9661-C3A89D3F8075}" sibTransId="{591ABF7F-E171-484F-BD8F-B03DADFC9818}"/>
    <dgm:cxn modelId="{AAA71E7E-7A59-4D48-8D7F-A1332D5958D0}" srcId="{FA751D56-F358-4837-BD28-BC86A1D07AF3}" destId="{9E4DF887-1C64-418C-A0B5-D9CB036F59BE}" srcOrd="1" destOrd="0" parTransId="{0A54564D-2E75-4789-B25D-E79FFDE38B1F}" sibTransId="{0DCA3C90-39A4-4E43-93D3-29EB09D45EB2}"/>
    <dgm:cxn modelId="{246B215A-B2D6-41AA-8356-CF8C5C643724}" srcId="{183B3282-3D85-461F-8FA9-78BEC77522DC}" destId="{6CADFA4D-6D2F-41E1-9480-E7701F2CFEFD}" srcOrd="1" destOrd="0" parTransId="{C3AD130A-A8B7-47C2-AA8F-48152E4A2500}" sibTransId="{8783FE85-A919-4908-882B-B3BBB7EE586B}"/>
    <dgm:cxn modelId="{6A67065A-000D-4595-9B7F-77F6C3A34C66}" type="presOf" srcId="{9E4DF887-1C64-418C-A0B5-D9CB036F59BE}" destId="{4EE34995-6A7E-4042-B850-011F27744B7B}" srcOrd="0" destOrd="1" presId="urn:microsoft.com/office/officeart/2005/8/layout/hList1"/>
    <dgm:cxn modelId="{D44DBEC9-3EB8-462F-8367-AD7320552DFA}" type="presOf" srcId="{FA751D56-F358-4837-BD28-BC86A1D07AF3}" destId="{0345D134-5F0C-4B54-A249-D045FB56A310}" srcOrd="0" destOrd="0" presId="urn:microsoft.com/office/officeart/2005/8/layout/hList1"/>
    <dgm:cxn modelId="{1EC87CE6-CD16-45EB-BC88-1473698F4772}" type="presOf" srcId="{E06FF7C4-3B9D-443B-856F-E8589C3290F2}" destId="{5081D848-C9EC-4D29-AA19-49073D7F0629}" srcOrd="0" destOrd="1" presId="urn:microsoft.com/office/officeart/2005/8/layout/hList1"/>
    <dgm:cxn modelId="{CA4DCAFF-FBD2-4211-9978-DC95A51154AB}" type="presOf" srcId="{65089473-4748-4A9E-B7DE-72459AC6D670}" destId="{4EE34995-6A7E-4042-B850-011F27744B7B}" srcOrd="0" destOrd="0" presId="urn:microsoft.com/office/officeart/2005/8/layout/hList1"/>
    <dgm:cxn modelId="{E4482D74-95E9-46B4-A88C-99D08B408CCA}" srcId="{F8767BD2-2771-40A2-9842-C72F3DF15170}" destId="{8432BCDA-F871-4D5E-9F3F-2C2E3F66BD8F}" srcOrd="0" destOrd="0" parTransId="{3225C23F-62E0-4D0C-AC48-142685606988}" sibTransId="{8B97ACA7-AC76-4B7F-ADA2-ED576E910FB0}"/>
    <dgm:cxn modelId="{E401B125-44DF-47D7-9812-1E1555F3C9E9}" type="presOf" srcId="{F8767BD2-2771-40A2-9842-C72F3DF15170}" destId="{561402A6-180C-439F-87F0-7AA65B299BC0}" srcOrd="0" destOrd="0" presId="urn:microsoft.com/office/officeart/2005/8/layout/hList1"/>
    <dgm:cxn modelId="{E8F42040-4549-4DF2-A903-1C0FF1E1DB46}" type="presOf" srcId="{6CADFA4D-6D2F-41E1-9480-E7701F2CFEFD}" destId="{C5EC3F26-0EF5-4105-9979-7E957B6112EA}" srcOrd="0" destOrd="1" presId="urn:microsoft.com/office/officeart/2005/8/layout/hList1"/>
    <dgm:cxn modelId="{B138A388-C7CD-4928-A469-DDC7A0846052}" srcId="{F8767BD2-2771-40A2-9842-C72F3DF15170}" destId="{E06FF7C4-3B9D-443B-856F-E8589C3290F2}" srcOrd="1" destOrd="0" parTransId="{14FE4107-2E3B-4729-9C76-BB91852A4283}" sibTransId="{8BE2C5B0-47BF-4564-A558-1DBB991E05F9}"/>
    <dgm:cxn modelId="{FB25E993-8F74-482D-AFBB-CAD4B7926B4A}" srcId="{C1812BA3-137E-43B1-B4E4-7590973EDD62}" destId="{FA751D56-F358-4837-BD28-BC86A1D07AF3}" srcOrd="1" destOrd="0" parTransId="{89C2D479-1891-4D9F-928D-37208C2A29C5}" sibTransId="{40F84CEF-3CC1-4042-8B0E-7C5832687EAB}"/>
    <dgm:cxn modelId="{A69D98F8-6A9B-4F55-8A74-BDD343726B68}" type="presOf" srcId="{E4BEF7C2-E4D3-411A-9B14-FCF0731C6553}" destId="{C5EC3F26-0EF5-4105-9979-7E957B6112EA}" srcOrd="0" destOrd="0" presId="urn:microsoft.com/office/officeart/2005/8/layout/hList1"/>
    <dgm:cxn modelId="{169C15CB-2C3B-478C-BA9E-5616774A4BA4}" type="presParOf" srcId="{7B7B06E0-08BB-4823-AF49-9FD9DDBA4EA5}" destId="{869C3CA4-C03D-4451-B2B2-30B10A9EBF1C}" srcOrd="0" destOrd="0" presId="urn:microsoft.com/office/officeart/2005/8/layout/hList1"/>
    <dgm:cxn modelId="{84B4DC73-4AF8-4F6F-B6DC-5B51FE647A50}" type="presParOf" srcId="{869C3CA4-C03D-4451-B2B2-30B10A9EBF1C}" destId="{561402A6-180C-439F-87F0-7AA65B299BC0}" srcOrd="0" destOrd="0" presId="urn:microsoft.com/office/officeart/2005/8/layout/hList1"/>
    <dgm:cxn modelId="{416E8C59-0217-430D-8F20-C3E37877336C}" type="presParOf" srcId="{869C3CA4-C03D-4451-B2B2-30B10A9EBF1C}" destId="{5081D848-C9EC-4D29-AA19-49073D7F0629}" srcOrd="1" destOrd="0" presId="urn:microsoft.com/office/officeart/2005/8/layout/hList1"/>
    <dgm:cxn modelId="{91237415-1EC1-46F8-BB23-CC83DEBB776B}" type="presParOf" srcId="{7B7B06E0-08BB-4823-AF49-9FD9DDBA4EA5}" destId="{F2D85A5B-8CE5-4355-A9F3-176E4354DC81}" srcOrd="1" destOrd="0" presId="urn:microsoft.com/office/officeart/2005/8/layout/hList1"/>
    <dgm:cxn modelId="{4626CEEC-4643-497D-BA2D-CF9718262FB0}" type="presParOf" srcId="{7B7B06E0-08BB-4823-AF49-9FD9DDBA4EA5}" destId="{017DADBE-F064-4343-856F-AD5F2737DDC9}" srcOrd="2" destOrd="0" presId="urn:microsoft.com/office/officeart/2005/8/layout/hList1"/>
    <dgm:cxn modelId="{3F967864-A8A2-4A8A-8E42-F2E309BA4ADE}" type="presParOf" srcId="{017DADBE-F064-4343-856F-AD5F2737DDC9}" destId="{0345D134-5F0C-4B54-A249-D045FB56A310}" srcOrd="0" destOrd="0" presId="urn:microsoft.com/office/officeart/2005/8/layout/hList1"/>
    <dgm:cxn modelId="{BBADF888-3F2E-4CA9-8C19-D845CD334E96}" type="presParOf" srcId="{017DADBE-F064-4343-856F-AD5F2737DDC9}" destId="{4EE34995-6A7E-4042-B850-011F27744B7B}" srcOrd="1" destOrd="0" presId="urn:microsoft.com/office/officeart/2005/8/layout/hList1"/>
    <dgm:cxn modelId="{4EE98494-184A-434D-ADF6-F42B2542FCC6}" type="presParOf" srcId="{7B7B06E0-08BB-4823-AF49-9FD9DDBA4EA5}" destId="{1299EAA1-6099-4B6A-9B06-F0ED7E30234E}" srcOrd="3" destOrd="0" presId="urn:microsoft.com/office/officeart/2005/8/layout/hList1"/>
    <dgm:cxn modelId="{EB0E9AC8-A4C9-4B68-B3D5-2230F3D1729B}" type="presParOf" srcId="{7B7B06E0-08BB-4823-AF49-9FD9DDBA4EA5}" destId="{C5196F39-E1DA-4DD1-95D0-BD4B1D5A09D7}" srcOrd="4" destOrd="0" presId="urn:microsoft.com/office/officeart/2005/8/layout/hList1"/>
    <dgm:cxn modelId="{4BFA9E60-4553-4454-92EE-585FA26BB49F}" type="presParOf" srcId="{C5196F39-E1DA-4DD1-95D0-BD4B1D5A09D7}" destId="{FA761451-4A89-4B1E-8107-A7CC0F445F00}" srcOrd="0" destOrd="0" presId="urn:microsoft.com/office/officeart/2005/8/layout/hList1"/>
    <dgm:cxn modelId="{45A19B57-4A52-4CB2-86B8-2B22A0C64827}" type="presParOf" srcId="{C5196F39-E1DA-4DD1-95D0-BD4B1D5A09D7}" destId="{C5EC3F26-0EF5-4105-9979-7E957B6112EA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61402A6-180C-439F-87F0-7AA65B299BC0}">
      <dsp:nvSpPr>
        <dsp:cNvPr id="0" name=""/>
        <dsp:cNvSpPr/>
      </dsp:nvSpPr>
      <dsp:spPr>
        <a:xfrm>
          <a:off x="2343" y="153013"/>
          <a:ext cx="2284571" cy="8928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472" tIns="125984" rIns="220472" bIns="125984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100" kern="1200"/>
        </a:p>
      </dsp:txBody>
      <dsp:txXfrm>
        <a:off x="2343" y="153013"/>
        <a:ext cx="2284571" cy="892800"/>
      </dsp:txXfrm>
    </dsp:sp>
    <dsp:sp modelId="{5081D848-C9EC-4D29-AA19-49073D7F0629}">
      <dsp:nvSpPr>
        <dsp:cNvPr id="0" name=""/>
        <dsp:cNvSpPr/>
      </dsp:nvSpPr>
      <dsp:spPr>
        <a:xfrm>
          <a:off x="2343" y="1045813"/>
          <a:ext cx="2284571" cy="226864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>
              <a:solidFill>
                <a:srgbClr val="002060"/>
              </a:solidFill>
            </a:rPr>
            <a:t>Чувство собственного достоинства</a:t>
          </a:r>
          <a:endParaRPr lang="ru-RU" sz="2000" b="1" kern="1200" dirty="0">
            <a:solidFill>
              <a:srgbClr val="002060"/>
            </a:solidFill>
          </a:endParaRP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300" kern="1200" dirty="0"/>
        </a:p>
      </dsp:txBody>
      <dsp:txXfrm>
        <a:off x="2343" y="1045813"/>
        <a:ext cx="2284571" cy="2268645"/>
      </dsp:txXfrm>
    </dsp:sp>
    <dsp:sp modelId="{0345D134-5F0C-4B54-A249-D045FB56A310}">
      <dsp:nvSpPr>
        <dsp:cNvPr id="0" name=""/>
        <dsp:cNvSpPr/>
      </dsp:nvSpPr>
      <dsp:spPr>
        <a:xfrm>
          <a:off x="2606754" y="153013"/>
          <a:ext cx="2284571" cy="8928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472" tIns="125984" rIns="220472" bIns="125984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100" kern="1200"/>
        </a:p>
      </dsp:txBody>
      <dsp:txXfrm>
        <a:off x="2606754" y="153013"/>
        <a:ext cx="2284571" cy="892800"/>
      </dsp:txXfrm>
    </dsp:sp>
    <dsp:sp modelId="{4EE34995-6A7E-4042-B850-011F27744B7B}">
      <dsp:nvSpPr>
        <dsp:cNvPr id="0" name=""/>
        <dsp:cNvSpPr/>
      </dsp:nvSpPr>
      <dsp:spPr>
        <a:xfrm>
          <a:off x="2606754" y="1045813"/>
          <a:ext cx="2284571" cy="226864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354" tIns="165354" rIns="220472" bIns="248031" numCol="1" spcCol="1270" anchor="t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100" b="1" kern="1200" dirty="0" smtClean="0">
              <a:solidFill>
                <a:srgbClr val="002060"/>
              </a:solidFill>
            </a:rPr>
            <a:t>Чувство гордости</a:t>
          </a:r>
          <a:endParaRPr lang="ru-RU" sz="3100" b="1" kern="1200" dirty="0">
            <a:solidFill>
              <a:srgbClr val="002060"/>
            </a:solidFill>
          </a:endParaRPr>
        </a:p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3100" kern="1200" dirty="0"/>
        </a:p>
      </dsp:txBody>
      <dsp:txXfrm>
        <a:off x="2606754" y="1045813"/>
        <a:ext cx="2284571" cy="2268645"/>
      </dsp:txXfrm>
    </dsp:sp>
    <dsp:sp modelId="{FA761451-4A89-4B1E-8107-A7CC0F445F00}">
      <dsp:nvSpPr>
        <dsp:cNvPr id="0" name=""/>
        <dsp:cNvSpPr/>
      </dsp:nvSpPr>
      <dsp:spPr>
        <a:xfrm>
          <a:off x="5211165" y="153013"/>
          <a:ext cx="2284571" cy="8928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472" tIns="125984" rIns="220472" bIns="125984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100" kern="1200"/>
        </a:p>
      </dsp:txBody>
      <dsp:txXfrm>
        <a:off x="5211165" y="153013"/>
        <a:ext cx="2284571" cy="892800"/>
      </dsp:txXfrm>
    </dsp:sp>
    <dsp:sp modelId="{C5EC3F26-0EF5-4105-9979-7E957B6112EA}">
      <dsp:nvSpPr>
        <dsp:cNvPr id="0" name=""/>
        <dsp:cNvSpPr/>
      </dsp:nvSpPr>
      <dsp:spPr>
        <a:xfrm>
          <a:off x="5211165" y="1045813"/>
          <a:ext cx="2284571" cy="226864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354" tIns="165354" rIns="220472" bIns="248031" numCol="1" spcCol="1270" anchor="t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100" b="1" kern="1200" dirty="0" smtClean="0">
              <a:solidFill>
                <a:srgbClr val="002060"/>
              </a:solidFill>
            </a:rPr>
            <a:t>Хорошее мнение о себе</a:t>
          </a:r>
          <a:endParaRPr lang="ru-RU" sz="3100" b="1" kern="1200" dirty="0">
            <a:solidFill>
              <a:srgbClr val="002060"/>
            </a:solidFill>
          </a:endParaRPr>
        </a:p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3100" kern="1200"/>
        </a:p>
      </dsp:txBody>
      <dsp:txXfrm>
        <a:off x="5211165" y="1045813"/>
        <a:ext cx="2284571" cy="22686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C62196-04FD-4693-B53A-E343A09F7512}" type="datetimeFigureOut">
              <a:rPr lang="ru-RU" smtClean="0"/>
              <a:t>26.03.2014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DF0717-4DD2-445D-ADAF-04E91144255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comb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C62196-04FD-4693-B53A-E343A09F7512}" type="datetimeFigureOut">
              <a:rPr lang="ru-RU" smtClean="0"/>
              <a:t>26.03.2014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DF0717-4DD2-445D-ADAF-04E9114425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comb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C62196-04FD-4693-B53A-E343A09F7512}" type="datetimeFigureOut">
              <a:rPr lang="ru-RU" smtClean="0"/>
              <a:t>26.03.2014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DF0717-4DD2-445D-ADAF-04E9114425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comb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C62196-04FD-4693-B53A-E343A09F7512}" type="datetimeFigureOut">
              <a:rPr lang="ru-RU" smtClean="0"/>
              <a:t>26.03.2014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DF0717-4DD2-445D-ADAF-04E9114425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comb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C62196-04FD-4693-B53A-E343A09F7512}" type="datetimeFigureOut">
              <a:rPr lang="ru-RU" smtClean="0"/>
              <a:t>26.03.2014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DF0717-4DD2-445D-ADAF-04E91144255D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comb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C62196-04FD-4693-B53A-E343A09F7512}" type="datetimeFigureOut">
              <a:rPr lang="ru-RU" smtClean="0"/>
              <a:t>26.03.2014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DF0717-4DD2-445D-ADAF-04E9114425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comb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C62196-04FD-4693-B53A-E343A09F7512}" type="datetimeFigureOut">
              <a:rPr lang="ru-RU" smtClean="0"/>
              <a:t>26.03.2014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DF0717-4DD2-445D-ADAF-04E9114425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comb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C62196-04FD-4693-B53A-E343A09F7512}" type="datetimeFigureOut">
              <a:rPr lang="ru-RU" smtClean="0"/>
              <a:t>26.03.2014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DF0717-4DD2-445D-ADAF-04E9114425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comb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C62196-04FD-4693-B53A-E343A09F7512}" type="datetimeFigureOut">
              <a:rPr lang="ru-RU" smtClean="0"/>
              <a:t>26.03.2014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DF0717-4DD2-445D-ADAF-04E91144255D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comb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C62196-04FD-4693-B53A-E343A09F7512}" type="datetimeFigureOut">
              <a:rPr lang="ru-RU" smtClean="0"/>
              <a:t>26.03.2014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DF0717-4DD2-445D-ADAF-04E9114425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comb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C62196-04FD-4693-B53A-E343A09F7512}" type="datetimeFigureOut">
              <a:rPr lang="ru-RU" smtClean="0"/>
              <a:t>26.03.2014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DF0717-4DD2-445D-ADAF-04E91144255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slow">
    <p:comb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CC62196-04FD-4693-B53A-E343A09F7512}" type="datetimeFigureOut">
              <a:rPr lang="ru-RU" smtClean="0"/>
              <a:t>26.03.2014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42DF0717-4DD2-445D-ADAF-04E91144255D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comb/>
  </p:transition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b="1" dirty="0" smtClean="0"/>
              <a:t>Презентация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 algn="ctr"/>
            <a:r>
              <a:rPr lang="ru-RU" sz="4800" b="1" dirty="0" smtClean="0"/>
              <a:t>«</a:t>
            </a:r>
            <a:r>
              <a:rPr lang="ru-RU" sz="4800" b="1" dirty="0" smtClean="0">
                <a:solidFill>
                  <a:srgbClr val="FF0000"/>
                </a:solidFill>
              </a:rPr>
              <a:t>Психическое здоровье ребенка в семье»</a:t>
            </a:r>
            <a:endParaRPr lang="ru-RU" sz="4800" b="1" dirty="0"/>
          </a:p>
        </p:txBody>
      </p:sp>
      <p:pic>
        <p:nvPicPr>
          <p:cNvPr id="8" name="Рисунок 7" descr="6876548842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15816" y="3429000"/>
            <a:ext cx="4536504" cy="3024336"/>
          </a:xfrm>
          <a:prstGeom prst="rect">
            <a:avLst/>
          </a:prstGeom>
        </p:spPr>
      </p:pic>
    </p:spTree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rgbClr val="FF0000"/>
                </a:solidFill>
              </a:rPr>
              <a:t>Отрицательно влияют на детей: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b="1" dirty="0" smtClean="0"/>
              <a:t>Нетерпение </a:t>
            </a:r>
            <a:endParaRPr lang="ru-RU" b="1" dirty="0" smtClean="0"/>
          </a:p>
          <a:p>
            <a:pPr>
              <a:buNone/>
            </a:pPr>
            <a:r>
              <a:rPr lang="ru-RU" dirty="0" smtClean="0"/>
              <a:t>•</a:t>
            </a:r>
            <a:r>
              <a:rPr lang="ru-RU" b="1" dirty="0" smtClean="0"/>
              <a:t>Раздражительность по поводу нерасторопности ребенка, его неумелости </a:t>
            </a:r>
          </a:p>
          <a:p>
            <a:pPr>
              <a:buNone/>
            </a:pPr>
            <a:r>
              <a:rPr lang="ru-RU" dirty="0" smtClean="0"/>
              <a:t>•</a:t>
            </a:r>
            <a:r>
              <a:rPr lang="ru-RU" b="1" dirty="0" smtClean="0"/>
              <a:t>Переоценка его возможностей </a:t>
            </a:r>
          </a:p>
          <a:p>
            <a:pPr>
              <a:buNone/>
            </a:pPr>
            <a:r>
              <a:rPr lang="ru-RU" dirty="0" smtClean="0"/>
              <a:t>•</a:t>
            </a:r>
            <a:r>
              <a:rPr lang="ru-RU" b="1" dirty="0" smtClean="0"/>
              <a:t>Передозировка трудовых обязанностей </a:t>
            </a:r>
          </a:p>
          <a:p>
            <a:pPr>
              <a:buNone/>
            </a:pPr>
            <a:r>
              <a:rPr lang="ru-RU" dirty="0" smtClean="0"/>
              <a:t>•</a:t>
            </a:r>
            <a:r>
              <a:rPr lang="ru-RU" b="1" dirty="0" smtClean="0"/>
              <a:t>Унижения в повседневной жизни 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Потребность детей в эмоциональном насыщении врожденная и постоянно развивающаяся 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Положительные</a:t>
            </a:r>
          </a:p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</a:rPr>
              <a:t>     эмоции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Отрицательные </a:t>
            </a:r>
            <a:r>
              <a:rPr lang="ru-RU" b="1" dirty="0" smtClean="0">
                <a:solidFill>
                  <a:srgbClr val="0070C0"/>
                </a:solidFill>
              </a:rPr>
              <a:t>эмоции</a:t>
            </a:r>
            <a:endParaRPr lang="ru-RU" dirty="0" smtClean="0">
              <a:solidFill>
                <a:srgbClr val="0070C0"/>
              </a:solidFill>
            </a:endParaRPr>
          </a:p>
          <a:p>
            <a:endParaRPr lang="ru-RU" dirty="0"/>
          </a:p>
        </p:txBody>
      </p:sp>
      <p:sp>
        <p:nvSpPr>
          <p:cNvPr id="5" name="Стрелка вниз 4"/>
          <p:cNvSpPr/>
          <p:nvPr/>
        </p:nvSpPr>
        <p:spPr>
          <a:xfrm>
            <a:off x="2987824" y="1124744"/>
            <a:ext cx="484632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92D050"/>
              </a:solidFill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6876256" y="1052736"/>
            <a:ext cx="484632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 descr="7966290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75656" y="2780928"/>
            <a:ext cx="3023617" cy="268414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8" name="Рисунок 7" descr="i (44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652120" y="2636912"/>
            <a:ext cx="2543175" cy="280831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rgbClr val="FF0000"/>
                </a:solidFill>
              </a:rPr>
              <a:t>Формирование положительных привычек поведения 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•</a:t>
            </a:r>
            <a:r>
              <a:rPr lang="ru-RU" b="1" dirty="0" smtClean="0"/>
              <a:t>Дисциплинированность </a:t>
            </a:r>
          </a:p>
          <a:p>
            <a:pPr>
              <a:buNone/>
            </a:pPr>
            <a:r>
              <a:rPr lang="ru-RU" dirty="0" smtClean="0"/>
              <a:t>•</a:t>
            </a:r>
            <a:r>
              <a:rPr lang="ru-RU" b="1" dirty="0" smtClean="0"/>
              <a:t>Воспитание честности </a:t>
            </a:r>
          </a:p>
          <a:p>
            <a:pPr>
              <a:buNone/>
            </a:pPr>
            <a:r>
              <a:rPr lang="ru-RU" dirty="0" smtClean="0"/>
              <a:t>•</a:t>
            </a:r>
            <a:r>
              <a:rPr lang="ru-RU" b="1" dirty="0" smtClean="0"/>
              <a:t>Соблюдение чистоты </a:t>
            </a:r>
          </a:p>
          <a:p>
            <a:pPr>
              <a:buNone/>
            </a:pPr>
            <a:r>
              <a:rPr lang="ru-RU" dirty="0" smtClean="0"/>
              <a:t>•</a:t>
            </a:r>
            <a:r>
              <a:rPr lang="ru-RU" b="1" dirty="0" smtClean="0"/>
              <a:t>Вежливости </a:t>
            </a:r>
          </a:p>
          <a:p>
            <a:pPr>
              <a:buNone/>
            </a:pPr>
            <a:r>
              <a:rPr lang="ru-RU" dirty="0" smtClean="0"/>
              <a:t>•</a:t>
            </a:r>
            <a:r>
              <a:rPr lang="ru-RU" b="1" dirty="0" smtClean="0"/>
              <a:t>Приветливости </a:t>
            </a:r>
          </a:p>
          <a:p>
            <a:pPr>
              <a:buNone/>
            </a:pPr>
            <a:r>
              <a:rPr lang="ru-RU" dirty="0" smtClean="0"/>
              <a:t>•</a:t>
            </a:r>
            <a:r>
              <a:rPr lang="ru-RU" b="1" dirty="0" smtClean="0"/>
              <a:t>Уважения к старшим </a:t>
            </a:r>
          </a:p>
          <a:p>
            <a:pPr>
              <a:buNone/>
            </a:pPr>
            <a:r>
              <a:rPr lang="ru-RU" dirty="0" smtClean="0"/>
              <a:t>•</a:t>
            </a:r>
            <a:r>
              <a:rPr lang="ru-RU" b="1" dirty="0" smtClean="0"/>
              <a:t>Готовности прийти на помощь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rgbClr val="FF0000"/>
                </a:solidFill>
              </a:rPr>
              <a:t>Забота о развитии интеллекта ребенка 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340768"/>
            <a:ext cx="3657600" cy="4846672"/>
          </a:xfrm>
        </p:spPr>
        <p:txBody>
          <a:bodyPr>
            <a:normAutofit fontScale="92500"/>
          </a:bodyPr>
          <a:lstStyle/>
          <a:p>
            <a:pPr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3500" b="1" dirty="0" smtClean="0">
                <a:solidFill>
                  <a:srgbClr val="92D050"/>
                </a:solidFill>
              </a:rPr>
              <a:t>      Задача </a:t>
            </a:r>
            <a:r>
              <a:rPr lang="ru-RU" sz="3500" b="1" dirty="0" smtClean="0">
                <a:solidFill>
                  <a:srgbClr val="92D050"/>
                </a:solidFill>
              </a:rPr>
              <a:t>семьи </a:t>
            </a:r>
            <a:r>
              <a:rPr lang="ru-RU" dirty="0" smtClean="0">
                <a:solidFill>
                  <a:srgbClr val="002060"/>
                </a:solidFill>
              </a:rPr>
              <a:t>– 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      повышать </a:t>
            </a:r>
            <a:r>
              <a:rPr lang="ru-RU" dirty="0" smtClean="0">
                <a:solidFill>
                  <a:srgbClr val="002060"/>
                </a:solidFill>
              </a:rPr>
              <a:t>образовательную, развивающую «нагрузку» повседневной жизни, прогулок, различных занятий ребенка, его видов деятельности 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5" name="Содержимое 4" descr="i (45)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436096" y="2492896"/>
            <a:ext cx="3240360" cy="273630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260648"/>
            <a:ext cx="7498080" cy="5987752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b="1" dirty="0" smtClean="0"/>
              <a:t>    Каждый </a:t>
            </a:r>
            <a:r>
              <a:rPr lang="ru-RU" b="1" dirty="0" smtClean="0"/>
              <a:t>миг общения родителей с ребенком расширяет его представления об окружающем мире, воспитывает отношение к тем или иным явлениям, событиям, людям, оказывает влияние на развитие речи, мышления </a:t>
            </a:r>
            <a:endParaRPr lang="ru-RU" dirty="0"/>
          </a:p>
        </p:txBody>
      </p:sp>
      <p:pic>
        <p:nvPicPr>
          <p:cNvPr id="4" name="Рисунок 3" descr="content_221.12864888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4048" y="3933056"/>
            <a:ext cx="3168352" cy="259228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Рекомендуется использовать: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•</a:t>
            </a:r>
            <a:r>
              <a:rPr lang="ru-RU" b="1" dirty="0" smtClean="0"/>
              <a:t>Прием сравнения </a:t>
            </a:r>
          </a:p>
          <a:p>
            <a:pPr>
              <a:buNone/>
            </a:pPr>
            <a:r>
              <a:rPr lang="ru-RU" dirty="0" smtClean="0"/>
              <a:t>•</a:t>
            </a:r>
            <a:r>
              <a:rPr lang="ru-RU" b="1" dirty="0" smtClean="0"/>
              <a:t>Чаще вовлекать детей в игру </a:t>
            </a:r>
          </a:p>
          <a:p>
            <a:pPr>
              <a:buNone/>
            </a:pPr>
            <a:r>
              <a:rPr lang="ru-RU" dirty="0" smtClean="0"/>
              <a:t>•</a:t>
            </a:r>
            <a:r>
              <a:rPr lang="ru-RU" b="1" dirty="0" smtClean="0"/>
              <a:t>Развитие речи </a:t>
            </a:r>
          </a:p>
          <a:p>
            <a:pPr>
              <a:buNone/>
            </a:pPr>
            <a:r>
              <a:rPr lang="ru-RU" dirty="0" smtClean="0"/>
              <a:t>•</a:t>
            </a:r>
            <a:r>
              <a:rPr lang="ru-RU" b="1" dirty="0" smtClean="0"/>
              <a:t>Подражание </a:t>
            </a:r>
          </a:p>
          <a:p>
            <a:pPr>
              <a:buNone/>
            </a:pPr>
            <a:r>
              <a:rPr lang="ru-RU" dirty="0" smtClean="0"/>
              <a:t>•</a:t>
            </a:r>
            <a:r>
              <a:rPr lang="ru-RU" b="1" dirty="0" smtClean="0"/>
              <a:t>Самостоятельность </a:t>
            </a:r>
          </a:p>
          <a:p>
            <a:pPr>
              <a:buNone/>
            </a:pPr>
            <a:r>
              <a:rPr lang="ru-RU" dirty="0" smtClean="0"/>
              <a:t>•</a:t>
            </a:r>
            <a:r>
              <a:rPr lang="ru-RU" b="1" dirty="0" smtClean="0"/>
              <a:t>Использование художественных средств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332656"/>
            <a:ext cx="7498080" cy="5915744"/>
          </a:xfrm>
        </p:spPr>
        <p:txBody>
          <a:bodyPr/>
          <a:lstStyle/>
          <a:p>
            <a:endParaRPr lang="ru-RU" dirty="0" smtClean="0"/>
          </a:p>
          <a:p>
            <a:pPr algn="ctr">
              <a:buNone/>
            </a:pPr>
            <a:r>
              <a:rPr lang="ru-RU" sz="3600" b="1" dirty="0" smtClean="0">
                <a:solidFill>
                  <a:srgbClr val="FF0000"/>
                </a:solidFill>
              </a:rPr>
              <a:t>«Поиграйте со мной!» </a:t>
            </a:r>
          </a:p>
          <a:p>
            <a:pPr>
              <a:buNone/>
            </a:pPr>
            <a:r>
              <a:rPr lang="ru-RU" b="1" dirty="0" smtClean="0">
                <a:solidFill>
                  <a:srgbClr val="FFC000"/>
                </a:solidFill>
              </a:rPr>
              <a:t>Оснащать игры игрушками </a:t>
            </a:r>
          </a:p>
          <a:p>
            <a:pPr>
              <a:buNone/>
            </a:pPr>
            <a:r>
              <a:rPr lang="ru-RU" b="1" dirty="0" smtClean="0">
                <a:solidFill>
                  <a:srgbClr val="7030A0"/>
                </a:solidFill>
              </a:rPr>
              <a:t>Раскрывать ребенку, что «закодировано» в той или иной игрушке </a:t>
            </a: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Демонстрировать уважение к игре ребенка 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0"/>
            <a:ext cx="7498080" cy="141763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rgbClr val="FF0000"/>
                </a:solidFill>
              </a:rPr>
              <a:t>Наказание, поощрение, прощение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ru-RU" dirty="0" smtClean="0"/>
          </a:p>
          <a:p>
            <a:pPr>
              <a:buNone/>
            </a:pPr>
            <a:r>
              <a:rPr lang="ru-RU" b="1" dirty="0" smtClean="0">
                <a:solidFill>
                  <a:srgbClr val="7030A0"/>
                </a:solidFill>
              </a:rPr>
              <a:t>Наказание</a:t>
            </a:r>
            <a:r>
              <a:rPr lang="ru-RU" dirty="0" smtClean="0"/>
              <a:t> – это не столько действие со стороны взрослого, сколько то, что происходит в наказываемом ребенке, то, что он </a:t>
            </a:r>
            <a:r>
              <a:rPr lang="ru-RU" dirty="0" smtClean="0"/>
              <a:t>при этом </a:t>
            </a:r>
            <a:r>
              <a:rPr lang="ru-RU" dirty="0" smtClean="0"/>
              <a:t>переживает. </a:t>
            </a:r>
          </a:p>
          <a:p>
            <a:pPr>
              <a:buNone/>
            </a:pPr>
            <a:r>
              <a:rPr lang="ru-RU" dirty="0" smtClean="0"/>
              <a:t>•</a:t>
            </a:r>
            <a:r>
              <a:rPr lang="ru-RU" dirty="0" smtClean="0">
                <a:solidFill>
                  <a:srgbClr val="FFC000"/>
                </a:solidFill>
              </a:rPr>
              <a:t>В виде лишения развлечений, отстранения от какой-то деятельности </a:t>
            </a:r>
          </a:p>
          <a:p>
            <a:pPr>
              <a:buNone/>
            </a:pPr>
            <a:r>
              <a:rPr lang="ru-RU" dirty="0" smtClean="0"/>
              <a:t>•</a:t>
            </a:r>
            <a:r>
              <a:rPr lang="ru-RU" dirty="0" smtClean="0">
                <a:solidFill>
                  <a:srgbClr val="00B050"/>
                </a:solidFill>
              </a:rPr>
              <a:t>Метод естественных последствий </a:t>
            </a:r>
          </a:p>
          <a:p>
            <a:pPr>
              <a:buNone/>
            </a:pPr>
            <a:r>
              <a:rPr lang="ru-RU" dirty="0" smtClean="0"/>
              <a:t>•</a:t>
            </a:r>
            <a:r>
              <a:rPr lang="ru-RU" dirty="0" smtClean="0">
                <a:solidFill>
                  <a:srgbClr val="002060"/>
                </a:solidFill>
              </a:rPr>
              <a:t>Лишение доверия </a:t>
            </a:r>
          </a:p>
          <a:p>
            <a:pPr>
              <a:buNone/>
            </a:pPr>
            <a:r>
              <a:rPr lang="ru-RU" dirty="0" smtClean="0"/>
              <a:t>•</a:t>
            </a:r>
            <a:r>
              <a:rPr lang="ru-RU" dirty="0" smtClean="0">
                <a:solidFill>
                  <a:srgbClr val="C00000"/>
                </a:solidFill>
              </a:rPr>
              <a:t>Сдержанность, официальность, холодность 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rgbClr val="FF0000"/>
                </a:solidFill>
              </a:rPr>
              <a:t>Поощрение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В </a:t>
            </a:r>
            <a:r>
              <a:rPr lang="ru-RU" dirty="0" smtClean="0"/>
              <a:t>нем содержится одобрение действия, способа поведения ребенка, ориентирует на хорошее, доброе в развивающейся личности и закрепляет стремление и продвижение ребенка в этом направлении </a:t>
            </a:r>
            <a:endParaRPr lang="ru-RU" dirty="0"/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sz="5300" b="1" dirty="0" smtClean="0">
                <a:solidFill>
                  <a:srgbClr val="FF0000"/>
                </a:solidFill>
              </a:rPr>
              <a:t>Здоровье </a:t>
            </a:r>
            <a:endParaRPr lang="ru-RU" sz="53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b="1" dirty="0" smtClean="0"/>
              <a:t>это </a:t>
            </a:r>
            <a:r>
              <a:rPr lang="ru-RU" b="1" dirty="0" smtClean="0"/>
              <a:t>полное физическое, психическое и социальное благополучие, а не только отсутствие болезней и физических дефектов </a:t>
            </a:r>
            <a:endParaRPr lang="ru-RU" dirty="0"/>
          </a:p>
        </p:txBody>
      </p:sp>
      <p:pic>
        <p:nvPicPr>
          <p:cNvPr id="4" name="Рисунок 3" descr="wapos_ru_31166g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08104" y="3429000"/>
            <a:ext cx="3352800" cy="2664296"/>
          </a:xfrm>
          <a:prstGeom prst="rect">
            <a:avLst/>
          </a:prstGeom>
        </p:spPr>
      </p:pic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0"/>
            <a:ext cx="7498080" cy="12687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sz="4000" b="1" dirty="0" smtClean="0">
                <a:solidFill>
                  <a:srgbClr val="FF0000"/>
                </a:solidFill>
                <a:effectLst/>
              </a:rPr>
              <a:t>Нервно-психическое здоровье ребёнка </a:t>
            </a:r>
            <a:endParaRPr lang="ru-RU" sz="4000" b="1" dirty="0">
              <a:solidFill>
                <a:srgbClr val="FF0000"/>
              </a:soli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ru-RU" dirty="0" smtClean="0"/>
          </a:p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</a:rPr>
              <a:t>Это один из критериев здоровья в целом</a:t>
            </a:r>
            <a:r>
              <a:rPr lang="ru-RU" b="1" dirty="0" smtClean="0"/>
              <a:t>. </a:t>
            </a:r>
          </a:p>
          <a:p>
            <a:r>
              <a:rPr lang="ru-RU" b="1" dirty="0" smtClean="0"/>
              <a:t>На современном этапе развития общества жизненный уровень большинства населения понизился, ускорился темп жизни. В связи с этим повысилась агрессивность людей, от этого страдают, в первую очередь, наши дети. Многие родители загружены работой, учёбой – вследствие этого дети часто остаются без внимания. </a:t>
            </a:r>
            <a:endParaRPr lang="ru-RU" dirty="0"/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332656"/>
            <a:ext cx="7498080" cy="5915744"/>
          </a:xfrm>
        </p:spPr>
        <p:txBody>
          <a:bodyPr/>
          <a:lstStyle/>
          <a:p>
            <a:r>
              <a:rPr lang="ru-RU" b="1" dirty="0" smtClean="0"/>
              <a:t>Дети</a:t>
            </a:r>
            <a:r>
              <a:rPr lang="ru-RU" dirty="0" smtClean="0"/>
              <a:t> </a:t>
            </a:r>
            <a:r>
              <a:rPr lang="ru-RU" b="1" dirty="0" smtClean="0"/>
              <a:t>испытывают </a:t>
            </a:r>
            <a:r>
              <a:rPr lang="ru-RU" b="1" dirty="0" smtClean="0"/>
              <a:t>дефицит общения с близкими им людьми, переживают постоянные стрессы, потому что не удовлетворяются их </a:t>
            </a:r>
            <a:r>
              <a:rPr lang="ru-RU" b="1" dirty="0" smtClean="0">
                <a:solidFill>
                  <a:srgbClr val="0070C0"/>
                </a:solidFill>
              </a:rPr>
              <a:t>базовые потребности: </a:t>
            </a:r>
            <a:r>
              <a:rPr lang="ru-RU" b="1" dirty="0" smtClean="0">
                <a:solidFill>
                  <a:srgbClr val="FFC000"/>
                </a:solidFill>
              </a:rPr>
              <a:t>в </a:t>
            </a:r>
            <a:r>
              <a:rPr lang="ru-RU" b="1" i="1" dirty="0" smtClean="0">
                <a:solidFill>
                  <a:srgbClr val="FFC000"/>
                </a:solidFill>
              </a:rPr>
              <a:t>родительской любви, </a:t>
            </a:r>
            <a:r>
              <a:rPr lang="ru-RU" b="1" i="1" dirty="0" smtClean="0">
                <a:solidFill>
                  <a:srgbClr val="7030A0"/>
                </a:solidFill>
              </a:rPr>
              <a:t>ласке</a:t>
            </a:r>
            <a:r>
              <a:rPr lang="ru-RU" b="1" i="1" dirty="0" smtClean="0">
                <a:solidFill>
                  <a:srgbClr val="FF0000"/>
                </a:solidFill>
              </a:rPr>
              <a:t>, защищённости. 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Рисунок 3" descr="i (43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39752" y="3501008"/>
            <a:ext cx="5544616" cy="280831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260648"/>
            <a:ext cx="7498080" cy="5987752"/>
          </a:xfrm>
        </p:spPr>
        <p:txBody>
          <a:bodyPr>
            <a:normAutofit fontScale="92500" lnSpcReduction="20000"/>
          </a:bodyPr>
          <a:lstStyle/>
          <a:p>
            <a:endParaRPr lang="ru-RU" dirty="0" smtClean="0"/>
          </a:p>
          <a:p>
            <a:r>
              <a:rPr lang="ru-RU" dirty="0" smtClean="0"/>
              <a:t>В результате этого нарастает </a:t>
            </a:r>
            <a:r>
              <a:rPr lang="ru-RU" dirty="0" smtClean="0">
                <a:solidFill>
                  <a:srgbClr val="FF0000"/>
                </a:solidFill>
              </a:rPr>
              <a:t>напряжённость, появляется агрессивность и озлобленность </a:t>
            </a:r>
            <a:r>
              <a:rPr lang="ru-RU" dirty="0" smtClean="0"/>
              <a:t>– сначала на родителей, потом на всех окружающих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 smtClean="0"/>
              <a:t>Поэтому необходимо на ранних стадиях развития личности обучать детей цивилизованным способам выхода гнева и </a:t>
            </a:r>
            <a:r>
              <a:rPr lang="ru-RU" dirty="0" err="1" smtClean="0"/>
              <a:t>саморегуляции</a:t>
            </a:r>
            <a:r>
              <a:rPr lang="ru-RU" dirty="0" smtClean="0"/>
              <a:t> поведения, чтобы к 5-6 годам у ребёнка сформировалась правильная социальная ориентация, развилась способность к адаптации и </a:t>
            </a:r>
            <a:r>
              <a:rPr lang="ru-RU" dirty="0" err="1" smtClean="0"/>
              <a:t>саморегуляции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260648"/>
            <a:ext cx="7498080" cy="598775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3500" b="1" dirty="0" smtClean="0">
                <a:solidFill>
                  <a:srgbClr val="FF0000"/>
                </a:solidFill>
              </a:rPr>
              <a:t>Осложнённые варианты психического развития детей: </a:t>
            </a:r>
          </a:p>
          <a:p>
            <a:pPr>
              <a:buNone/>
            </a:pPr>
            <a:r>
              <a:rPr lang="ru-RU" dirty="0" smtClean="0"/>
              <a:t>•</a:t>
            </a:r>
            <a:r>
              <a:rPr lang="ru-RU" b="1" dirty="0" smtClean="0">
                <a:solidFill>
                  <a:srgbClr val="7030A0"/>
                </a:solidFill>
              </a:rPr>
              <a:t>В эмоционально-волевой сфере:</a:t>
            </a:r>
            <a:r>
              <a:rPr lang="ru-RU" b="1" dirty="0" smtClean="0"/>
              <a:t> агрессивное поведение, страхи, повышенная тревожность, низкий самоконтроль; </a:t>
            </a:r>
          </a:p>
          <a:p>
            <a:pPr>
              <a:buNone/>
            </a:pPr>
            <a:r>
              <a:rPr lang="ru-RU" dirty="0" smtClean="0"/>
              <a:t>•</a:t>
            </a:r>
            <a:r>
              <a:rPr lang="ru-RU" b="1" dirty="0" smtClean="0">
                <a:solidFill>
                  <a:srgbClr val="7030A0"/>
                </a:solidFill>
              </a:rPr>
              <a:t>В коммуникативной сфере:</a:t>
            </a:r>
            <a:r>
              <a:rPr lang="ru-RU" b="1" dirty="0" smtClean="0"/>
              <a:t> нарушения взаимоотношений со сверстниками, нарушения благополучия в семье; </a:t>
            </a:r>
          </a:p>
          <a:p>
            <a:pPr>
              <a:buNone/>
            </a:pPr>
            <a:r>
              <a:rPr lang="ru-RU" dirty="0" smtClean="0"/>
              <a:t>•</a:t>
            </a:r>
            <a:r>
              <a:rPr lang="ru-RU" b="1" dirty="0" smtClean="0">
                <a:solidFill>
                  <a:srgbClr val="7030A0"/>
                </a:solidFill>
              </a:rPr>
              <a:t>В познавательной сфере: </a:t>
            </a:r>
            <a:r>
              <a:rPr lang="ru-RU" b="1" dirty="0" smtClean="0"/>
              <a:t>низкий уровень развития познавательных процессов (память, мышление, внимание, восприятие, мелкая моторика)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188640"/>
            <a:ext cx="7498080" cy="864096"/>
          </a:xfr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rgbClr val="FF0000"/>
                </a:solidFill>
              </a:rPr>
              <a:t>Развитие эмоционально-волевой сферы 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435608" y="2780928"/>
          <a:ext cx="7498080" cy="3467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2267744" y="1484784"/>
            <a:ext cx="5688632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6804248" y="2636912"/>
            <a:ext cx="648072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flipH="1">
            <a:off x="2627784" y="2636912"/>
            <a:ext cx="36004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5148064" y="2492896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71420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sz="4000" b="1" dirty="0" smtClean="0">
                <a:solidFill>
                  <a:srgbClr val="FF0000"/>
                </a:solidFill>
              </a:rPr>
              <a:t>Это удается в тех семьях, где родители: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dirty="0" smtClean="0"/>
              <a:t>•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772816"/>
            <a:ext cx="7498080" cy="4475584"/>
          </a:xfrm>
        </p:spPr>
        <p:txBody>
          <a:bodyPr>
            <a:normAutofit fontScale="92500" lnSpcReduction="10000"/>
          </a:bodyPr>
          <a:lstStyle/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sz="3600" b="1" dirty="0" smtClean="0">
                <a:solidFill>
                  <a:srgbClr val="7030A0"/>
                </a:solidFill>
              </a:rPr>
              <a:t>Включают детей в различные виды деятельности </a:t>
            </a:r>
          </a:p>
          <a:p>
            <a:pPr>
              <a:buNone/>
            </a:pPr>
            <a:r>
              <a:rPr lang="ru-RU" sz="3600" dirty="0" smtClean="0"/>
              <a:t>•</a:t>
            </a:r>
            <a:r>
              <a:rPr lang="ru-RU" sz="3600" b="1" dirty="0" smtClean="0"/>
              <a:t>Помогают «расти» в них </a:t>
            </a:r>
          </a:p>
          <a:p>
            <a:pPr>
              <a:buNone/>
            </a:pPr>
            <a:r>
              <a:rPr lang="ru-RU" sz="3600" dirty="0" smtClean="0"/>
              <a:t>•</a:t>
            </a:r>
            <a:r>
              <a:rPr lang="ru-RU" sz="3600" b="1" dirty="0" smtClean="0"/>
              <a:t>Помогают видеть свои достижения и ощущать, что они не безразличны </a:t>
            </a:r>
          </a:p>
          <a:p>
            <a:pPr>
              <a:buNone/>
            </a:pPr>
            <a:r>
              <a:rPr lang="ru-RU" sz="3600" dirty="0" smtClean="0"/>
              <a:t>•</a:t>
            </a:r>
            <a:r>
              <a:rPr lang="ru-RU" sz="3600" b="1" dirty="0" smtClean="0"/>
              <a:t>включают малыша в общие семейные дела 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404664"/>
            <a:ext cx="7498080" cy="5843736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    Формированию </a:t>
            </a:r>
            <a:r>
              <a:rPr lang="ru-RU" b="1" dirty="0" smtClean="0">
                <a:solidFill>
                  <a:srgbClr val="FF0000"/>
                </a:solidFill>
              </a:rPr>
              <a:t>трудовой деятельности дошкольника, укреплению интереса к труду помогает: </a:t>
            </a:r>
          </a:p>
          <a:p>
            <a:pPr>
              <a:buNone/>
            </a:pPr>
            <a:r>
              <a:rPr lang="ru-RU" dirty="0" smtClean="0"/>
              <a:t>•</a:t>
            </a:r>
            <a:r>
              <a:rPr lang="ru-RU" b="1" dirty="0" smtClean="0"/>
              <a:t>умение родителей создавать у ребенка эмоционально-положительный настрой </a:t>
            </a:r>
          </a:p>
          <a:p>
            <a:pPr>
              <a:buNone/>
            </a:pPr>
            <a:r>
              <a:rPr lang="ru-RU" dirty="0" smtClean="0"/>
              <a:t>•</a:t>
            </a:r>
            <a:r>
              <a:rPr lang="ru-RU" b="1" dirty="0" smtClean="0"/>
              <a:t>Поддержать его усилия </a:t>
            </a:r>
          </a:p>
          <a:p>
            <a:pPr>
              <a:buNone/>
            </a:pPr>
            <a:r>
              <a:rPr lang="ru-RU" dirty="0" smtClean="0"/>
              <a:t>•</a:t>
            </a:r>
            <a:r>
              <a:rPr lang="ru-RU" b="1" dirty="0" smtClean="0"/>
              <a:t>Вовремя проконтролировать и помочь </a:t>
            </a:r>
          </a:p>
          <a:p>
            <a:pPr>
              <a:buNone/>
            </a:pPr>
            <a:r>
              <a:rPr lang="ru-RU" dirty="0" smtClean="0"/>
              <a:t>•</a:t>
            </a:r>
            <a:r>
              <a:rPr lang="ru-RU" b="1" dirty="0" smtClean="0"/>
              <a:t>Подчеркнуть полезность осуществленной работы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54</TotalTime>
  <Words>543</Words>
  <Application>Microsoft Office PowerPoint</Application>
  <PresentationFormat>Экран (4:3)</PresentationFormat>
  <Paragraphs>85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Солнцестояние</vt:lpstr>
      <vt:lpstr>Презентация</vt:lpstr>
      <vt:lpstr> Здоровье </vt:lpstr>
      <vt:lpstr> Нервно-психическое здоровье ребёнка </vt:lpstr>
      <vt:lpstr>Слайд 4</vt:lpstr>
      <vt:lpstr>Слайд 5</vt:lpstr>
      <vt:lpstr>Слайд 6</vt:lpstr>
      <vt:lpstr> Развитие эмоционально-волевой сферы </vt:lpstr>
      <vt:lpstr> Это удается в тех семьях, где родители:  • </vt:lpstr>
      <vt:lpstr>Слайд 9</vt:lpstr>
      <vt:lpstr> Отрицательно влияют на детей: </vt:lpstr>
      <vt:lpstr>Потребность детей в эмоциональном насыщении врожденная и постоянно развивающаяся  </vt:lpstr>
      <vt:lpstr> Формирование положительных привычек поведения </vt:lpstr>
      <vt:lpstr> Забота о развитии интеллекта ребенка </vt:lpstr>
      <vt:lpstr>Слайд 14</vt:lpstr>
      <vt:lpstr>Рекомендуется использовать:</vt:lpstr>
      <vt:lpstr>Слайд 16</vt:lpstr>
      <vt:lpstr> Наказание, поощрение, прощение </vt:lpstr>
      <vt:lpstr> Поощрение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</dc:title>
  <dc:creator>Asus</dc:creator>
  <cp:lastModifiedBy>Asus</cp:lastModifiedBy>
  <cp:revision>8</cp:revision>
  <dcterms:created xsi:type="dcterms:W3CDTF">2014-03-26T17:25:06Z</dcterms:created>
  <dcterms:modified xsi:type="dcterms:W3CDTF">2014-03-26T18:19:54Z</dcterms:modified>
</cp:coreProperties>
</file>