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60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64" r:id="rId12"/>
    <p:sldId id="257" r:id="rId13"/>
    <p:sldId id="263" r:id="rId14"/>
    <p:sldId id="261" r:id="rId15"/>
    <p:sldId id="266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4660"/>
  </p:normalViewPr>
  <p:slideViewPr>
    <p:cSldViewPr>
      <p:cViewPr varScale="1">
        <p:scale>
          <a:sx n="78" d="100"/>
          <a:sy n="78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38B5B-B592-40F9-B0CC-600E4918FFE6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96F1B-6BB0-42B1-A41C-1E9EE9832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96F1B-6BB0-42B1-A41C-1E9EE9832CF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5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52;&#1040;&#1052;&#1045;\&#1048;&#1043;&#1056;&#1059;&#1064;&#1050;&#1048;\&#1057;&#1082;&#1088;&#1080;&#1087;&#1082;&#1080;&#1085;&#1072;%20&#1057;.&#1070;.%20&#1041;&#1077;&#1079;&#1086;&#1087;&#1072;&#1089;&#1085;&#1086;&#1089;&#1090;&#1100;%20&#1080;&#1075;&#1088;&#1091;&#1096;&#1077;&#1082;\&#1055;&#1088;&#1077;&#1082;&#1088;&#1072;&#1089;&#1085;&#1086;&#1077;%20&#1076;&#1072;&#1083;&#1105;&#1082;&#1086;%20(1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142984"/>
            <a:ext cx="6243654" cy="92869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Безопасность игрушек</a:t>
            </a:r>
            <a:endParaRPr lang="ru-RU" sz="4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000372"/>
            <a:ext cx="3171820" cy="185738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 воспитатель :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Скрипкина Светлана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Юрьевна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2013-2014 уч. год.</a:t>
            </a:r>
          </a:p>
          <a:p>
            <a:endParaRPr lang="ru-RU" dirty="0"/>
          </a:p>
        </p:txBody>
      </p:sp>
      <p:pic>
        <p:nvPicPr>
          <p:cNvPr id="6" name="Picture 2" descr="C:\Users\Андрей\Desktop\Магистратура\2 курс\Этнография детства\сюрпри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357430"/>
            <a:ext cx="3643338" cy="3900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Прекрасное далёко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428604"/>
            <a:ext cx="59239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«Детский сад общеразвивающего вида № 41 г. Братск»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49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357982" cy="63184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о маркировке</a:t>
            </a:r>
            <a:endParaRPr lang="ru-RU" sz="3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7786742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На все игрушки, не предназначенные для детей до 3-х лет, производитель обязан наносить соответствующее предупреждение. Иногда встречается также и указание рекомендуемого возраста. Этот показатель не связан с безопасностью, он диктуется педагогическим назначением конкретной игрушки или степенью сложности.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Ладошка на маркировке означает, что данное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Изделие развивает моторику и мускулатуру.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Знак CE означает соответствие изделия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директивам Европейского союза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 о безопасности.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5" name="Picture 2" descr="http://im0-tub-ru.yandex.net/i?id=392488867-1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86124"/>
            <a:ext cx="1785950" cy="2076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upload.wikimedia.org/wikipedia/commons/thumb/b/bf/CinaExportLogo.svg/162px-CinaExportLogo.svg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143512"/>
            <a:ext cx="1543792" cy="108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001056" cy="6540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 Значение игрушки в развитии ребёнка</a:t>
            </a:r>
            <a:endParaRPr lang="ru-RU" sz="32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3"/>
            <a:ext cx="3571900" cy="4370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 algn="ctr">
              <a:spcBef>
                <a:spcPts val="0"/>
              </a:spcBef>
            </a:pPr>
            <a:r>
              <a:rPr lang="ru-RU" sz="2000" dirty="0" smtClean="0"/>
              <a:t>Возможность использования игрушки для развития способностей ребенка (познавательное развитие, физическое совершенствование, художественно-эстетическое развитие и духовно-нравственное воспитание).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/>
              <a:t> Эстетичность внешнего вида игрушки и отсутствие ошибок в ее конструкции, логике игры и в их описании.</a:t>
            </a:r>
          </a:p>
        </p:txBody>
      </p:sp>
      <p:pic>
        <p:nvPicPr>
          <p:cNvPr id="4" name="Рисунок 3" descr="http://www.klintsy.ru/lib/img/b5494_1259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4214842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4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72494" cy="100013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Социальная и психологическая безопасность </a:t>
            </a:r>
            <a:r>
              <a:rPr lang="ru-RU" sz="3200" b="1" dirty="0" smtClean="0">
                <a:solidFill>
                  <a:schemeClr val="accent1"/>
                </a:solidFill>
              </a:rPr>
              <a:t>игрушки</a:t>
            </a:r>
            <a:endParaRPr lang="ru-RU" sz="32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Рисунок 5" descr="http://photo.fabrikaglamura.ru/thumbs/ul/7/2/666/53265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00240"/>
            <a:ext cx="3714776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4286280" cy="45720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В игрушке не должно быть явных признаков, провоцирующих ребенка на агрессию и жестокость или вызывающих страх или тревогу.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В игрушке или в ее описании не должно быть грубого натурализма, в том числе сексуального контекста, выходящего за рамки возрастной компетенции ребенка.</a:t>
            </a:r>
            <a:endParaRPr lang="ru-RU" sz="2000" dirty="0"/>
          </a:p>
        </p:txBody>
      </p:sp>
    </p:spTree>
  </p:cSld>
  <p:clrMapOvr>
    <a:masterClrMapping/>
  </p:clrMapOvr>
  <p:transition spd="med" advClick="0" advTm="14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01056" cy="114300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Социальная и психологическая безопасность игрушк</a:t>
            </a: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и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071678"/>
            <a:ext cx="4071966" cy="407196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Игрушка не должна унижать человеческое достоинство или оскорблять религиозные чувства, вызывать негативное отношение к расовым особенностям и физическим недостаткам людей.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 Игрушка не должна вызывать психологической зависимости в ущерб полноценному развитию ребенка.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http://bezformata.ru/content/Images/000/033/082/image3308214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3714776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9"/>
            <a:ext cx="778674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Основные критерии психолого-педагогической безопасности игрушек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00240"/>
            <a:ext cx="3214710" cy="37394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514350" lvl="0" indent="-514350" algn="ctr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Игрушка должна быть</a:t>
            </a:r>
          </a:p>
          <a:p>
            <a:pPr marL="514350" lvl="0" indent="-514350" algn="ctr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 культуросообразной </a:t>
            </a:r>
          </a:p>
          <a:p>
            <a:pPr marL="514350" lvl="0" indent="-514350" algn="ctr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и соответствовать</a:t>
            </a:r>
          </a:p>
          <a:p>
            <a:pPr marL="514350" lvl="0" indent="-514350" algn="ctr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 принятым в обществе </a:t>
            </a:r>
          </a:p>
          <a:p>
            <a:pPr marL="514350" lvl="0" indent="-514350" algn="ctr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нормам и духовно-</a:t>
            </a:r>
          </a:p>
          <a:p>
            <a:pPr lvl="0" algn="ctr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 нравственным                   ценностям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714488"/>
            <a:ext cx="3500462" cy="4371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qrok.net/uploads/posts/2010-06/thumbs/1277319726_clip2441.jpg"/>
          <p:cNvPicPr>
            <a:picLocks noChangeAspect="1" noChangeArrowheads="1"/>
          </p:cNvPicPr>
          <p:nvPr/>
        </p:nvPicPr>
        <p:blipFill>
          <a:blip r:embed="rId2"/>
          <a:srcRect t="8302"/>
          <a:stretch>
            <a:fillRect/>
          </a:stretch>
        </p:blipFill>
        <p:spPr bwMode="auto">
          <a:xfrm>
            <a:off x="1071538" y="2428868"/>
            <a:ext cx="6395366" cy="3870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07249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Всем нам необходимо понимать, что любая игрушка развивает. </a:t>
            </a:r>
          </a:p>
          <a:p>
            <a:pPr algn="ctr"/>
            <a:r>
              <a:rPr lang="ru-RU" sz="2000" dirty="0" smtClean="0"/>
              <a:t>Вопрос – «что она развивает»?</a:t>
            </a:r>
          </a:p>
          <a:p>
            <a:pPr algn="ctr"/>
            <a:r>
              <a:rPr lang="ru-RU" sz="2000" dirty="0" smtClean="0"/>
              <a:t> Агрессию, страх, неврозы или положительные эмоции, а может интеллектуальные и познавательные способности ребенка.</a:t>
            </a:r>
          </a:p>
          <a:p>
            <a:r>
              <a:rPr lang="ru-RU" sz="2000" dirty="0" smtClean="0"/>
              <a:t>Наша цель внести в жизнь ребенка правильный выбор игры и игрушки!</a:t>
            </a: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500042"/>
            <a:ext cx="7143800" cy="414340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СПАСИБО ЗА ВНИМАНИЕ.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33796" name="Picture 4" descr="http://poxe.ru/uploads/posts/2008-08/thumbs/1218206041_wwwonlinerws06oe8.jpg"/>
          <p:cNvPicPr>
            <a:picLocks noChangeAspect="1" noChangeArrowheads="1"/>
          </p:cNvPicPr>
          <p:nvPr/>
        </p:nvPicPr>
        <p:blipFill>
          <a:blip r:embed="rId2"/>
          <a:srcRect l="19056" t="30907" r="12885" b="5219"/>
          <a:stretch>
            <a:fillRect/>
          </a:stretch>
        </p:blipFill>
        <p:spPr bwMode="auto">
          <a:xfrm>
            <a:off x="2857488" y="4286256"/>
            <a:ext cx="3571900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45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638948" cy="57150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ИГРУШКИ…</a:t>
            </a:r>
            <a:endParaRPr lang="ru-RU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3429024" cy="45720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Воссоздавая реальные  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воображаемые предметы,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образы игрушка служит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целям  умственного,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нравственного, эстетического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и физического воспитания,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помогает ребёнку познавать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окружающий мир, приучает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его к целенаправленной,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осмысленной  деятельности,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способствует развитию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мышления,  памяти,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речи, эмоций.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/>
          </a:p>
        </p:txBody>
      </p:sp>
      <p:pic>
        <p:nvPicPr>
          <p:cNvPr id="4" name="Рисунок 3" descr="http://lerikaz.ucoz.kz/_fr/4/01841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85992"/>
            <a:ext cx="3970344" cy="3336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86742" cy="7143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Требования к безопасности игрушки</a:t>
            </a:r>
            <a:endParaRPr lang="ru-R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43240" y="1071546"/>
            <a:ext cx="5000660" cy="5214974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14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dirty="0" smtClean="0"/>
              <a:t>О безопасности игрушки свидетельствуют наличие сертификата РОСТЕСТа.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Игрушка не должна иметь явных механических или химических признаков опасности для здоровья ребенка.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 Соответствие игрушки указанному в описании возрасту ребенка.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 Привлекательность игрушки для ребенка.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Прочность и долговечность игрушки.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Использование экологически чистых материалов 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Качество описания игрушки.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Качество упаковки игрушки.</a:t>
            </a:r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pic>
        <p:nvPicPr>
          <p:cNvPr id="6" name="Picture 2" descr="C:\Users\Андрей\Desktop\Магистратура\2 курс\Этнография детства\пирамид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2535335" cy="4643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929618" cy="58259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Требования к безопасности игрушки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3857652" cy="228601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Химическая безопасность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Механическая безопасность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Пожарная безопасность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Требования к уровню шума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Электрическая безопасность</a:t>
            </a:r>
            <a:endParaRPr lang="ru-RU" dirty="0"/>
          </a:p>
        </p:txBody>
      </p:sp>
      <p:pic>
        <p:nvPicPr>
          <p:cNvPr id="5" name="Picture 2" descr="http://www.sv-mama.ru/f/attach/52/5212-1227100803.jpg"/>
          <p:cNvPicPr>
            <a:picLocks noChangeAspect="1" noChangeArrowheads="1"/>
          </p:cNvPicPr>
          <p:nvPr/>
        </p:nvPicPr>
        <p:blipFill>
          <a:blip r:embed="rId2"/>
          <a:srcRect l="10648" t="7407" r="8796" b="3704"/>
          <a:stretch>
            <a:fillRect/>
          </a:stretch>
        </p:blipFill>
        <p:spPr bwMode="auto">
          <a:xfrm>
            <a:off x="4929190" y="2071678"/>
            <a:ext cx="3429024" cy="2837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http://www.wwww4.com/w6062/2035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14752"/>
            <a:ext cx="3171431" cy="3002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139014" cy="58259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Химическая безопасность</a:t>
            </a:r>
            <a:endParaRPr lang="ru-RU" sz="3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043890" cy="192882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000" dirty="0" smtClean="0"/>
              <a:t>  Особые требования предъявляются к так называемым химическим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2000" dirty="0" smtClean="0"/>
              <a:t>игрушкам - наборам для юных химиков, для занятий фотографией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2000" dirty="0" smtClean="0"/>
              <a:t>К таким наборам должен прилагаться перечень включенных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2000" dirty="0" smtClean="0"/>
              <a:t>в них веществ, пользоваться ими ребенок должен только под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2000" dirty="0" smtClean="0"/>
              <a:t>присмотром взрослых, в инструкции по пользованию обязательно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2000" dirty="0" smtClean="0"/>
              <a:t>должны быть указаны правила первой помощи.</a:t>
            </a:r>
          </a:p>
          <a:p>
            <a:endParaRPr lang="ru-RU" sz="2000" dirty="0"/>
          </a:p>
        </p:txBody>
      </p:sp>
      <p:pic>
        <p:nvPicPr>
          <p:cNvPr id="30722" name="Picture 2" descr="http://www.utro2.ru/uploads/posts/2012-11/1353060972_all_about_school_school_uniform_assessment_of_knowledge_and_prodlenka_for_pupi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14686"/>
            <a:ext cx="4500042" cy="3378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4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46076"/>
            <a:ext cx="6924700" cy="58259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Механическая безопасность</a:t>
            </a:r>
            <a:endParaRPr lang="ru-R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3786214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/>
              <a:t>Это неспособность изделия наносить ребенку различного рода травмы. Существует целая группа испытаний на так называемое неправильное использование, включающие испытания на вращение, падение, </a:t>
            </a:r>
            <a:r>
              <a:rPr lang="ru-RU" sz="2000" dirty="0" err="1" smtClean="0"/>
              <a:t>кусание</a:t>
            </a:r>
            <a:r>
              <a:rPr lang="ru-RU" sz="2000" dirty="0" smtClean="0"/>
              <a:t>, растяжение и сжатие, а также на сопротивляемость ударам . </a:t>
            </a:r>
          </a:p>
          <a:p>
            <a:pPr fontAlgn="base"/>
            <a:r>
              <a:rPr lang="ru-RU" sz="2000" dirty="0" smtClean="0"/>
              <a:t>Если после "неправильного использования" игрушка не утратила своих первоначальных свойств, значит, она прошла испытание.</a:t>
            </a:r>
            <a:endParaRPr lang="ru-RU" sz="2000" dirty="0"/>
          </a:p>
        </p:txBody>
      </p:sp>
      <p:pic>
        <p:nvPicPr>
          <p:cNvPr id="29698" name="Picture 2" descr="http://www.bamama.ru/filestore/0000/0011/5041/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3786214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6896096" cy="72547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Пожарная безопасность</a:t>
            </a:r>
            <a:endParaRPr lang="ru-R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14422"/>
            <a:ext cx="771530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Включает в себя скорость воспламенения, скорость полного сгорания, способность не гореть под прямым воздействием пламени, </a:t>
            </a:r>
            <a:r>
              <a:rPr lang="ru-RU" sz="2000" dirty="0" err="1" smtClean="0"/>
              <a:t>трудновоспламеняемость</a:t>
            </a:r>
            <a:r>
              <a:rPr lang="ru-RU" sz="2000" dirty="0" smtClean="0"/>
              <a:t> (пламя гаснет, как только устраняется его источник), а также способность выделять при горении нетоксичные вещества. </a:t>
            </a:r>
            <a:endParaRPr lang="ru-RU" sz="2000" dirty="0"/>
          </a:p>
        </p:txBody>
      </p:sp>
      <p:pic>
        <p:nvPicPr>
          <p:cNvPr id="28674" name="Picture 2" descr="http://lit.govuadocs.com.ua/tw_files2/urls_46/30/d-29004/img3.jpg"/>
          <p:cNvPicPr>
            <a:picLocks noChangeAspect="1" noChangeArrowheads="1"/>
          </p:cNvPicPr>
          <p:nvPr/>
        </p:nvPicPr>
        <p:blipFill>
          <a:blip r:embed="rId2"/>
          <a:srcRect l="5625" t="7500" r="3437" b="9999"/>
          <a:stretch>
            <a:fillRect/>
          </a:stretch>
        </p:blipFill>
        <p:spPr bwMode="auto">
          <a:xfrm>
            <a:off x="2000232" y="3143248"/>
            <a:ext cx="4937881" cy="3359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4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6967534" cy="7143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Требования к уровню шума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571612"/>
            <a:ext cx="3643338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Предъявляются к электрическим игрушкам и погремушкам. 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Предельный уровень шума в закрытом помещении не должен превышать 65 децибел.</a:t>
            </a:r>
            <a:endParaRPr lang="ru-RU" sz="2000" dirty="0" smtClean="0">
              <a:ea typeface="Times New Roman" pitchFamily="18" charset="0"/>
            </a:endParaRPr>
          </a:p>
          <a:p>
            <a:pPr lvl="0"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Испытания также проходит и упаковка игрушек. Упаковочные пакеты, в которых изделия поступают на рынок, не должны быть опасными с точки зрения удушения ребенка.</a:t>
            </a:r>
            <a:endParaRPr lang="ru-RU" sz="2000" dirty="0" smtClean="0">
              <a:ea typeface="Times New Roman" pitchFamily="18" charset="0"/>
            </a:endParaRPr>
          </a:p>
        </p:txBody>
      </p:sp>
      <p:pic>
        <p:nvPicPr>
          <p:cNvPr id="7" name="Picture 6" descr="http://s47.radikal.ru/i117/1301/ad/7adbde9c7b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898915" cy="3898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6786610" cy="7143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Электрическая безопасность</a:t>
            </a:r>
            <a:endParaRPr lang="ru-R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357298"/>
            <a:ext cx="428628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Игрушки делятся на работающие от трансформатора и от батареи. Напряжение в источнике питания не должно превышать 24 вольт. Трансформатор должен быть изготовлен из прочных огнеупорных материалов.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 Требования предъявляются также и к батарейкам: они должны быть взрывобезопасны, и риск получить удар током должен быть сведен к минимуму.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Электрические игрушки не должны служить помехой другой электротехнике. Максимально нагревающиеся части не должны вызывать ожоги.</a:t>
            </a:r>
            <a:endParaRPr lang="ru-RU" sz="2000" dirty="0" smtClean="0"/>
          </a:p>
        </p:txBody>
      </p:sp>
      <p:pic>
        <p:nvPicPr>
          <p:cNvPr id="31747" name="Picture 3" descr="http://www.bookin.org.ru/book/2041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390891" cy="3390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872</TotalTime>
  <Words>698</Words>
  <PresentationFormat>Экран (4:3)</PresentationFormat>
  <Paragraphs>94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Безопасность игрушек</vt:lpstr>
      <vt:lpstr>ИГРУШКИ…</vt:lpstr>
      <vt:lpstr>Требования к безопасности игрушки</vt:lpstr>
      <vt:lpstr>Требования к безопасности игрушки</vt:lpstr>
      <vt:lpstr>Химическая безопасность</vt:lpstr>
      <vt:lpstr>Механическая безопасность</vt:lpstr>
      <vt:lpstr>Пожарная безопасность</vt:lpstr>
      <vt:lpstr>       Требования к уровню шума</vt:lpstr>
      <vt:lpstr>Электрическая безопасность</vt:lpstr>
      <vt:lpstr>о маркировке</vt:lpstr>
      <vt:lpstr> Значение игрушки в развитии ребёнка</vt:lpstr>
      <vt:lpstr>Социальная и психологическая безопасность игрушки</vt:lpstr>
      <vt:lpstr>Социальная и психологическая безопасность игрушки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игрушек</dc:title>
  <cp:lastModifiedBy>Admin</cp:lastModifiedBy>
  <cp:revision>93</cp:revision>
  <dcterms:modified xsi:type="dcterms:W3CDTF">2014-05-11T05:29:43Z</dcterms:modified>
</cp:coreProperties>
</file>