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0" d="100"/>
          <a:sy n="50" d="100"/>
        </p:scale>
        <p:origin x="-3528" y="-509"/>
      </p:cViewPr>
      <p:guideLst>
        <p:guide orient="horz" pos="30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D6C41-6398-4941-8BD3-83F1F47CA6A5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A38D2-E14F-4A30-8299-B1B7246692B8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сертификаты\350849-036-038-se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8" y="442020"/>
            <a:ext cx="268886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7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E24BB-D875-4C07-BD6D-15E1081DBF6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66478-AC76-448B-9332-F5409C910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2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1" y="993076"/>
            <a:ext cx="1847139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0" y="-16"/>
            <a:ext cx="9252347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5CCEC8-6202-4F67-A09C-40C91717485F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1EF0A9-11DC-46C3-9464-C77E31575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m.ru/users/marinavas9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7239000" cy="1143000"/>
          </a:xfrm>
        </p:spPr>
        <p:txBody>
          <a:bodyPr/>
          <a:lstStyle/>
          <a:p>
            <a:r>
              <a:rPr lang="ru-RU" sz="8800" i="1" dirty="0" smtClean="0"/>
              <a:t> </a:t>
            </a:r>
            <a:r>
              <a:rPr lang="ru-RU" sz="8800" i="1" dirty="0" smtClean="0">
                <a:solidFill>
                  <a:srgbClr val="00B050"/>
                </a:solidFill>
              </a:rPr>
              <a:t>Портфолио</a:t>
            </a:r>
            <a:endParaRPr lang="ru-RU" sz="8800" i="1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1700808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Стрелковой Марины Васильевны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6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12068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Разработка проектов,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написание статей: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- </a:t>
            </a:r>
            <a:r>
              <a:rPr lang="ru-RU" sz="800" b="1" dirty="0" smtClean="0">
                <a:solidFill>
                  <a:srgbClr val="00B050"/>
                </a:solidFill>
              </a:rPr>
              <a:t>    </a:t>
            </a:r>
            <a:r>
              <a:rPr lang="ru-RU" sz="1800" dirty="0" smtClean="0">
                <a:solidFill>
                  <a:srgbClr val="002060"/>
                </a:solidFill>
              </a:rPr>
              <a:t>Разработка проекта «Огород на окне»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</a:t>
            </a:r>
            <a:r>
              <a:rPr lang="ru-RU" sz="800" b="1" dirty="0" smtClean="0">
                <a:solidFill>
                  <a:srgbClr val="00B050"/>
                </a:solidFill>
              </a:rPr>
              <a:t>  </a:t>
            </a:r>
            <a:r>
              <a:rPr lang="ru-RU" sz="1050" b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>
                <a:solidFill>
                  <a:srgbClr val="00B050"/>
                </a:solidFill>
              </a:rPr>
              <a:t> -  </a:t>
            </a:r>
            <a:r>
              <a:rPr lang="ru-RU" sz="1800" dirty="0" smtClean="0">
                <a:solidFill>
                  <a:srgbClr val="002060"/>
                </a:solidFill>
              </a:rPr>
              <a:t>Разработка проекта «Этот День Победы»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-  </a:t>
            </a:r>
            <a:r>
              <a:rPr lang="ru-RU" sz="1800" dirty="0" smtClean="0">
                <a:solidFill>
                  <a:srgbClr val="002060"/>
                </a:solidFill>
              </a:rPr>
              <a:t>Опубликованы методические разработки на сайте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</a:t>
            </a:r>
            <a:r>
              <a:rPr lang="en-US" sz="1800" dirty="0" smtClean="0">
                <a:solidFill>
                  <a:srgbClr val="002060"/>
                </a:solidFill>
              </a:rPr>
              <a:t>Maam.ru</a:t>
            </a:r>
            <a:r>
              <a:rPr lang="ru-RU" sz="1800" dirty="0" smtClean="0">
                <a:solidFill>
                  <a:srgbClr val="002060"/>
                </a:solidFill>
              </a:rPr>
              <a:t>: «Цветы в подарок», «Волшебные листочки»,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</a:t>
            </a:r>
            <a:r>
              <a:rPr lang="ru-RU" sz="1800" dirty="0" smtClean="0">
                <a:solidFill>
                  <a:srgbClr val="002060"/>
                </a:solidFill>
              </a:rPr>
              <a:t>«Аппликация в технике торцевания «Одуванчик»,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Мастер-класс «Открытка к 8 марта»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flipH="1">
            <a:off x="2526071" y="2492894"/>
            <a:ext cx="101713" cy="72009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шивка 3"/>
          <p:cNvSpPr/>
          <p:nvPr/>
        </p:nvSpPr>
        <p:spPr>
          <a:xfrm>
            <a:off x="1092758" y="1994267"/>
            <a:ext cx="45719" cy="45719"/>
          </a:xfrm>
          <a:prstGeom prst="chevron">
            <a:avLst>
              <a:gd name="adj" fmla="val 48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2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583264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       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        Раздел 3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    </a:t>
            </a:r>
            <a:r>
              <a:rPr lang="ru-RU" sz="2800" b="1" dirty="0" smtClean="0">
                <a:solidFill>
                  <a:srgbClr val="00B050"/>
                </a:solidFill>
              </a:rPr>
              <a:t>Методическая копилка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 - </a:t>
            </a:r>
            <a:r>
              <a:rPr lang="ru-RU" sz="1800" dirty="0" smtClean="0">
                <a:solidFill>
                  <a:srgbClr val="002060"/>
                </a:solidFill>
              </a:rPr>
              <a:t>Конспекты занятий, развлечений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B050"/>
                </a:solidFill>
              </a:rPr>
              <a:t>- </a:t>
            </a:r>
            <a:r>
              <a:rPr lang="ru-RU" sz="1800" dirty="0" smtClean="0">
                <a:solidFill>
                  <a:srgbClr val="002060"/>
                </a:solidFill>
              </a:rPr>
              <a:t>Сценарии праздников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 -</a:t>
            </a:r>
            <a:r>
              <a:rPr lang="ru-RU" sz="1800" dirty="0" smtClean="0">
                <a:solidFill>
                  <a:srgbClr val="002060"/>
                </a:solidFill>
              </a:rPr>
              <a:t>   Публикации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B050"/>
                </a:solidFill>
              </a:rPr>
              <a:t>- </a:t>
            </a:r>
            <a:r>
              <a:rPr lang="ru-RU" sz="1800" dirty="0" smtClean="0">
                <a:solidFill>
                  <a:srgbClr val="002060"/>
                </a:solidFill>
              </a:rPr>
              <a:t>  Доклады  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8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87093" cy="5777611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2800" b="1" dirty="0" smtClean="0">
                <a:solidFill>
                  <a:srgbClr val="00B050"/>
                </a:solidFill>
              </a:rPr>
              <a:t>Документы и материалы по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           самообразованию      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       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ru-RU" sz="2000" u="sng" dirty="0" smtClean="0">
                <a:solidFill>
                  <a:srgbClr val="002060"/>
                </a:solidFill>
              </a:rPr>
              <a:t>Курсы повышения квалификации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 - </a:t>
            </a:r>
            <a:r>
              <a:rPr lang="ru-RU" sz="2000" dirty="0" smtClean="0">
                <a:solidFill>
                  <a:srgbClr val="002060"/>
                </a:solidFill>
              </a:rPr>
              <a:t>«Особенности содержания и реализации    образовательной области «Познание» в условиях реализации ФГТ» (2013г.)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 - </a:t>
            </a:r>
            <a:r>
              <a:rPr lang="ru-RU" sz="2000" dirty="0" smtClean="0">
                <a:solidFill>
                  <a:srgbClr val="002060"/>
                </a:solidFill>
              </a:rPr>
              <a:t>«Изучаем ФГОС нового поколения» по направлению «ФГОС ДО» (ПК по ИОП) (2015г.)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ru-RU" sz="2000" u="sng" dirty="0" smtClean="0">
                <a:solidFill>
                  <a:srgbClr val="002060"/>
                </a:solidFill>
              </a:rPr>
              <a:t>Методическая тема по самообразованию</a:t>
            </a:r>
            <a:r>
              <a:rPr lang="ru-RU" sz="2000" dirty="0" smtClean="0">
                <a:solidFill>
                  <a:srgbClr val="002060"/>
                </a:solidFill>
              </a:rPr>
              <a:t>:      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  - </a:t>
            </a:r>
            <a:r>
              <a:rPr lang="ru-RU" sz="2000" dirty="0" smtClean="0">
                <a:solidFill>
                  <a:srgbClr val="002060"/>
                </a:solidFill>
              </a:rPr>
              <a:t>«Развитие мелкой моторики с помощью нетрадиционных видов аппликации»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811029" cy="700174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Достижения воспитанников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96971"/>
              </p:ext>
            </p:extLst>
          </p:nvPr>
        </p:nvGraphicFramePr>
        <p:xfrm>
          <a:off x="251520" y="692696"/>
          <a:ext cx="8568951" cy="617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881"/>
                <a:gridCol w="4177761"/>
                <a:gridCol w="1044440"/>
                <a:gridCol w="1257869"/>
              </a:tblGrid>
              <a:tr h="528315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19199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-Детский творческий конкурс поделок</a:t>
                      </a:r>
                    </a:p>
                    <a:p>
                      <a:r>
                        <a:rPr lang="ru-RU" sz="1400" dirty="0" smtClean="0"/>
                        <a:t>-Конкурс «Новогодние поделки»</a:t>
                      </a:r>
                    </a:p>
                    <a:p>
                      <a:r>
                        <a:rPr lang="ru-RU" sz="1400" dirty="0" smtClean="0"/>
                        <a:t>-Конкурс</a:t>
                      </a:r>
                      <a:r>
                        <a:rPr lang="ru-RU" sz="1400" baseline="0" dirty="0" smtClean="0"/>
                        <a:t> «Маленькой елочке холодно зимой»</a:t>
                      </a:r>
                    </a:p>
                    <a:p>
                      <a:r>
                        <a:rPr lang="ru-RU" sz="1400" baseline="0" dirty="0" smtClean="0"/>
                        <a:t>-Конкурс поделок «Весеннее настроение»</a:t>
                      </a:r>
                    </a:p>
                    <a:p>
                      <a:r>
                        <a:rPr lang="ru-RU" sz="1400" baseline="0" dirty="0" smtClean="0"/>
                        <a:t>-Конкурс поделок «Осенние фантазии»</a:t>
                      </a:r>
                    </a:p>
                    <a:p>
                      <a:r>
                        <a:rPr lang="ru-RU" sz="1400" baseline="0" dirty="0" smtClean="0"/>
                        <a:t>-Конкурс новогодних поделок</a:t>
                      </a:r>
                    </a:p>
                    <a:p>
                      <a:r>
                        <a:rPr lang="ru-RU" sz="1400" baseline="0" dirty="0" smtClean="0"/>
                        <a:t>-Конкурс «Моя мама»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</a:p>
                    <a:p>
                      <a:r>
                        <a:rPr lang="ru-RU" sz="1400" dirty="0" smtClean="0"/>
                        <a:t>2013</a:t>
                      </a:r>
                    </a:p>
                    <a:p>
                      <a:r>
                        <a:rPr lang="ru-RU" sz="1400" dirty="0" smtClean="0"/>
                        <a:t>2014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2014</a:t>
                      </a:r>
                    </a:p>
                    <a:p>
                      <a:r>
                        <a:rPr lang="ru-RU" sz="1400" dirty="0" smtClean="0"/>
                        <a:t>2014</a:t>
                      </a:r>
                    </a:p>
                    <a:p>
                      <a:r>
                        <a:rPr lang="ru-RU" sz="1400" dirty="0" smtClean="0"/>
                        <a:t>2014</a:t>
                      </a:r>
                    </a:p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Победитель</a:t>
                      </a:r>
                    </a:p>
                    <a:p>
                      <a:r>
                        <a:rPr lang="ru-RU" sz="1200" dirty="0" smtClean="0"/>
                        <a:t>Участие</a:t>
                      </a:r>
                    </a:p>
                    <a:p>
                      <a:r>
                        <a:rPr lang="ru-RU" sz="1200" dirty="0" smtClean="0"/>
                        <a:t>Участие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Участие</a:t>
                      </a:r>
                    </a:p>
                    <a:p>
                      <a:r>
                        <a:rPr lang="ru-RU" sz="1200" dirty="0" smtClean="0"/>
                        <a:t>Участие</a:t>
                      </a:r>
                    </a:p>
                    <a:p>
                      <a:r>
                        <a:rPr lang="ru-RU" sz="1200" dirty="0" smtClean="0"/>
                        <a:t>Участие</a:t>
                      </a:r>
                    </a:p>
                    <a:p>
                      <a:r>
                        <a:rPr lang="ru-RU" sz="1200" dirty="0" smtClean="0"/>
                        <a:t>Участие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21398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Региональный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-Участие в районных выставках поделок из природного материала «Золотая осень» </a:t>
                      </a:r>
                    </a:p>
                    <a:p>
                      <a:r>
                        <a:rPr lang="ru-RU" sz="1400" dirty="0" smtClean="0"/>
                        <a:t>- «Красота родного края»</a:t>
                      </a:r>
                    </a:p>
                    <a:p>
                      <a:r>
                        <a:rPr lang="ru-RU" sz="1400" dirty="0" smtClean="0"/>
                        <a:t>-Конкурс</a:t>
                      </a:r>
                      <a:r>
                        <a:rPr lang="ru-RU" sz="1400" baseline="0" dirty="0" smtClean="0"/>
                        <a:t> «Моя мамочка»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2014</a:t>
                      </a:r>
                    </a:p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Сертификаты за лучшие работы</a:t>
                      </a:r>
                    </a:p>
                    <a:p>
                      <a:r>
                        <a:rPr lang="ru-RU" sz="1400" dirty="0" smtClean="0"/>
                        <a:t>2 место</a:t>
                      </a:r>
                    </a:p>
                    <a:p>
                      <a:r>
                        <a:rPr lang="ru-RU" sz="1200" dirty="0" smtClean="0"/>
                        <a:t>Участие</a:t>
                      </a:r>
                    </a:p>
                  </a:txBody>
                  <a:tcPr/>
                </a:tc>
              </a:tr>
              <a:tr h="11630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Муниципальный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Турнир по шашкам</a:t>
                      </a:r>
                    </a:p>
                    <a:p>
                      <a:r>
                        <a:rPr lang="ru-RU" sz="1400" dirty="0" smtClean="0"/>
                        <a:t>Конкурс стихов «Мой любимый Новый год»</a:t>
                      </a:r>
                    </a:p>
                    <a:p>
                      <a:r>
                        <a:rPr lang="ru-RU" sz="1400" dirty="0" smtClean="0"/>
                        <a:t>Конкурс стихов А.Л. </a:t>
                      </a:r>
                      <a:r>
                        <a:rPr lang="ru-RU" sz="1400" dirty="0" err="1" smtClean="0"/>
                        <a:t>Барто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</a:p>
                    <a:p>
                      <a:r>
                        <a:rPr lang="ru-RU" sz="1400" dirty="0" smtClean="0"/>
                        <a:t>2013</a:t>
                      </a:r>
                    </a:p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место</a:t>
                      </a:r>
                    </a:p>
                    <a:p>
                      <a:r>
                        <a:rPr lang="ru-RU" sz="1400" dirty="0" smtClean="0"/>
                        <a:t>Участие</a:t>
                      </a:r>
                    </a:p>
                    <a:p>
                      <a:r>
                        <a:rPr lang="ru-RU" sz="1400" dirty="0" smtClean="0"/>
                        <a:t>3 место</a:t>
                      </a:r>
                      <a:endParaRPr lang="ru-RU" sz="1400" dirty="0"/>
                    </a:p>
                  </a:txBody>
                  <a:tcPr/>
                </a:tc>
              </a:tr>
              <a:tr h="11630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Детский дом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Конкурс чтецов, посвященный 200-летию со дня рождения М. Лермонтова</a:t>
                      </a:r>
                    </a:p>
                    <a:p>
                      <a:r>
                        <a:rPr lang="ru-RU" sz="1400" dirty="0" smtClean="0"/>
                        <a:t>Конкурс чтецов,</a:t>
                      </a:r>
                      <a:r>
                        <a:rPr lang="ru-RU" sz="1400" baseline="0" dirty="0" smtClean="0"/>
                        <a:t> посвященный Дню Победы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2015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место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smtClean="0"/>
                        <a:t>1,2,3 места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55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Участие в районной выставке поделок «Золотая 														осень»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24744"/>
            <a:ext cx="7488766" cy="5616575"/>
          </a:xfrm>
        </p:spPr>
      </p:pic>
    </p:spTree>
    <p:extLst>
      <p:ext uri="{BB962C8B-B14F-4D97-AF65-F5344CB8AC3E}">
        <p14:creationId xmlns:p14="http://schemas.microsoft.com/office/powerpoint/2010/main" val="69086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125113" cy="9244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Акция «Напиши письмо Деду Морозу»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75" y="1788824"/>
            <a:ext cx="4119935" cy="352839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92896"/>
            <a:ext cx="4176464" cy="3672408"/>
          </a:xfrm>
        </p:spPr>
      </p:pic>
    </p:spTree>
    <p:extLst>
      <p:ext uri="{BB962C8B-B14F-4D97-AF65-F5344CB8AC3E}">
        <p14:creationId xmlns:p14="http://schemas.microsoft.com/office/powerpoint/2010/main" val="81920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189009" cy="9244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Проводы зимы. Масленица.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060848"/>
            <a:ext cx="3816424" cy="2880320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60032" y="1916832"/>
            <a:ext cx="3790560" cy="100811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Чай с блинами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56992"/>
            <a:ext cx="3960440" cy="2889595"/>
          </a:xfrm>
        </p:spPr>
      </p:pic>
    </p:spTree>
    <p:extLst>
      <p:ext uri="{BB962C8B-B14F-4D97-AF65-F5344CB8AC3E}">
        <p14:creationId xmlns:p14="http://schemas.microsoft.com/office/powerpoint/2010/main" val="293728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125113" cy="9244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Аппликации к дню космонавтики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4191943" cy="31683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780928"/>
            <a:ext cx="4608512" cy="3600400"/>
          </a:xfrm>
        </p:spPr>
      </p:pic>
    </p:spTree>
    <p:extLst>
      <p:ext uri="{BB962C8B-B14F-4D97-AF65-F5344CB8AC3E}">
        <p14:creationId xmlns:p14="http://schemas.microsoft.com/office/powerpoint/2010/main" val="307682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Наши поделки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7"/>
            <a:ext cx="4302001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88" y="2420888"/>
            <a:ext cx="4302000" cy="3960440"/>
          </a:xfrm>
        </p:spPr>
      </p:pic>
    </p:spTree>
    <p:extLst>
      <p:ext uri="{BB962C8B-B14F-4D97-AF65-F5344CB8AC3E}">
        <p14:creationId xmlns:p14="http://schemas.microsoft.com/office/powerpoint/2010/main" val="125298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Аппликации в технике «торцевание»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16832"/>
            <a:ext cx="4536504" cy="3240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844824"/>
            <a:ext cx="3384376" cy="4824536"/>
          </a:xfrm>
        </p:spPr>
      </p:pic>
    </p:spTree>
    <p:extLst>
      <p:ext uri="{BB962C8B-B14F-4D97-AF65-F5344CB8AC3E}">
        <p14:creationId xmlns:p14="http://schemas.microsoft.com/office/powerpoint/2010/main" val="288304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563359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    Содержание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Раздел 1  </a:t>
            </a:r>
            <a:r>
              <a:rPr lang="ru-RU" sz="2000" b="1" dirty="0" smtClean="0">
                <a:solidFill>
                  <a:srgbClr val="002060"/>
                </a:solidFill>
              </a:rPr>
              <a:t>Общие сведения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Раздел 2  </a:t>
            </a:r>
            <a:r>
              <a:rPr lang="ru-RU" sz="2000" b="1" dirty="0" smtClean="0">
                <a:solidFill>
                  <a:srgbClr val="002060"/>
                </a:solidFill>
              </a:rPr>
              <a:t>Ресурсное обеспечение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Раздел 3  </a:t>
            </a:r>
            <a:r>
              <a:rPr lang="ru-RU" sz="2000" b="1" dirty="0" smtClean="0">
                <a:solidFill>
                  <a:srgbClr val="002060"/>
                </a:solidFill>
              </a:rPr>
              <a:t>Методическая копилка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-Документы и материалы по   самообразованию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-Мои достижения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-Достижения воспитанников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- Фотоматериалы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25113" cy="9244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Новогоднее приключение у елки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20888"/>
            <a:ext cx="4104456" cy="35283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88" y="1988840"/>
            <a:ext cx="4302000" cy="3438227"/>
          </a:xfrm>
        </p:spPr>
      </p:pic>
    </p:spTree>
    <p:extLst>
      <p:ext uri="{BB962C8B-B14F-4D97-AF65-F5344CB8AC3E}">
        <p14:creationId xmlns:p14="http://schemas.microsoft.com/office/powerpoint/2010/main" val="3446526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693065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Наши поделки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4878065" cy="32567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996952"/>
            <a:ext cx="4680520" cy="2961034"/>
          </a:xfrm>
        </p:spPr>
      </p:pic>
    </p:spTree>
    <p:extLst>
      <p:ext uri="{BB962C8B-B14F-4D97-AF65-F5344CB8AC3E}">
        <p14:creationId xmlns:p14="http://schemas.microsoft.com/office/powerpoint/2010/main" val="283752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Наши выставки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4248472" cy="5762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 Дню Победы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64904"/>
            <a:ext cx="3975919" cy="29523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92067" y="1812926"/>
            <a:ext cx="3142488" cy="89599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 новому году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88" y="2823170"/>
            <a:ext cx="4229992" cy="3270125"/>
          </a:xfrm>
        </p:spPr>
      </p:pic>
    </p:spTree>
    <p:extLst>
      <p:ext uri="{BB962C8B-B14F-4D97-AF65-F5344CB8AC3E}">
        <p14:creationId xmlns:p14="http://schemas.microsoft.com/office/powerpoint/2010/main" val="228259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75725"/>
            <a:ext cx="6226853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Мои достижения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36912"/>
            <a:ext cx="4248472" cy="325675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263951" cy="3672408"/>
          </a:xfrm>
        </p:spPr>
      </p:pic>
    </p:spTree>
    <p:extLst>
      <p:ext uri="{BB962C8B-B14F-4D97-AF65-F5344CB8AC3E}">
        <p14:creationId xmlns:p14="http://schemas.microsoft.com/office/powerpoint/2010/main" val="3263776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188641"/>
            <a:ext cx="7090949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Награды моих детей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7560840" cy="4752528"/>
          </a:xfrm>
        </p:spPr>
      </p:pic>
    </p:spTree>
    <p:extLst>
      <p:ext uri="{BB962C8B-B14F-4D97-AF65-F5344CB8AC3E}">
        <p14:creationId xmlns:p14="http://schemas.microsoft.com/office/powerpoint/2010/main" val="42035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3761387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4800" b="1" dirty="0" smtClean="0">
                <a:solidFill>
                  <a:srgbClr val="00B050"/>
                </a:solidFill>
              </a:rPr>
              <a:t>Раздел1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      Общие сведения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Резюме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- Дополнительная    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информация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472608" cy="626469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  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>
                <a:solidFill>
                  <a:srgbClr val="00B050"/>
                </a:solidFill>
              </a:rPr>
              <a:t/>
            </a:r>
            <a:br>
              <a:rPr lang="ru-RU" sz="6000" b="1" dirty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/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  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>
                <a:solidFill>
                  <a:srgbClr val="00B050"/>
                </a:solidFill>
              </a:rPr>
              <a:t/>
            </a:r>
            <a:br>
              <a:rPr lang="ru-RU" sz="6000" b="1" dirty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/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  Резюме 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Ф.И.О. </a:t>
            </a:r>
            <a:r>
              <a:rPr lang="ru-RU" sz="1400" dirty="0" smtClean="0">
                <a:solidFill>
                  <a:schemeClr val="tx1"/>
                </a:solidFill>
              </a:rPr>
              <a:t>Стрелкова Марина Васильевна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Дата рождения</a:t>
            </a:r>
            <a:r>
              <a:rPr lang="ru-RU" sz="1400" dirty="0" smtClean="0">
                <a:solidFill>
                  <a:schemeClr val="tx1"/>
                </a:solidFill>
              </a:rPr>
              <a:t>: 05.12.1968г.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Место рождения</a:t>
            </a:r>
            <a:r>
              <a:rPr lang="ru-RU" sz="1400" dirty="0" smtClean="0">
                <a:solidFill>
                  <a:schemeClr val="tx1"/>
                </a:solidFill>
              </a:rPr>
              <a:t>: п. Березник, </a:t>
            </a:r>
            <a:r>
              <a:rPr lang="ru-RU" sz="1400" dirty="0" err="1" smtClean="0">
                <a:solidFill>
                  <a:schemeClr val="tx1"/>
                </a:solidFill>
              </a:rPr>
              <a:t>Виноградовского</a:t>
            </a:r>
            <a:r>
              <a:rPr lang="ru-RU" sz="1400" dirty="0" smtClean="0">
                <a:solidFill>
                  <a:schemeClr val="tx1"/>
                </a:solidFill>
              </a:rPr>
              <a:t> р-на,       Архангельской обл.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Гражданство</a:t>
            </a:r>
            <a:r>
              <a:rPr lang="ru-RU" sz="1400" dirty="0" smtClean="0">
                <a:solidFill>
                  <a:schemeClr val="tx1"/>
                </a:solidFill>
              </a:rPr>
              <a:t>: Россия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Домашний адрес</a:t>
            </a:r>
            <a:r>
              <a:rPr lang="ru-RU" sz="1400" dirty="0" smtClean="0">
                <a:solidFill>
                  <a:schemeClr val="tx1"/>
                </a:solidFill>
              </a:rPr>
              <a:t>: Архангельская обл., </a:t>
            </a:r>
            <a:r>
              <a:rPr lang="ru-RU" sz="1400" dirty="0" err="1" smtClean="0">
                <a:solidFill>
                  <a:schemeClr val="tx1"/>
                </a:solidFill>
              </a:rPr>
              <a:t>Котласский</a:t>
            </a:r>
            <a:r>
              <a:rPr lang="ru-RU" sz="1400" dirty="0" smtClean="0">
                <a:solidFill>
                  <a:schemeClr val="tx1"/>
                </a:solidFill>
              </a:rPr>
              <a:t> р-он, ул. Урицкого д 10, </a:t>
            </a:r>
            <a:r>
              <a:rPr lang="ru-RU" sz="1400" dirty="0" err="1" smtClean="0">
                <a:solidFill>
                  <a:schemeClr val="tx1"/>
                </a:solidFill>
              </a:rPr>
              <a:t>кв</a:t>
            </a:r>
            <a:r>
              <a:rPr lang="ru-RU" sz="1400" dirty="0" smtClean="0">
                <a:solidFill>
                  <a:schemeClr val="tx1"/>
                </a:solidFill>
              </a:rPr>
              <a:t> 59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Образование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ru-RU" sz="1400" dirty="0" err="1" smtClean="0">
                <a:solidFill>
                  <a:schemeClr val="tx1"/>
                </a:solidFill>
              </a:rPr>
              <a:t>Каргопольское</a:t>
            </a:r>
            <a:r>
              <a:rPr lang="ru-RU" sz="1400" dirty="0" smtClean="0">
                <a:solidFill>
                  <a:schemeClr val="tx1"/>
                </a:solidFill>
              </a:rPr>
              <a:t> педагогическое училище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r>
              <a:rPr lang="en-US" sz="1400" dirty="0" smtClean="0">
                <a:solidFill>
                  <a:schemeClr val="tx1"/>
                </a:solidFill>
              </a:rPr>
              <a:t>m.nazarova68@mail.ru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Место работы</a:t>
            </a:r>
            <a:r>
              <a:rPr lang="ru-RU" sz="1400" dirty="0" smtClean="0">
                <a:solidFill>
                  <a:schemeClr val="tx1"/>
                </a:solidFill>
              </a:rPr>
              <a:t>: Государственное бюджетное образовательное учреждение Архангельской области для детей-сирот и детей, оставшихся без попечения родителей «Сольвычегодский детский дом №2»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Педагогический стаж</a:t>
            </a:r>
            <a:r>
              <a:rPr lang="ru-RU" sz="1400" dirty="0" smtClean="0">
                <a:solidFill>
                  <a:schemeClr val="tx1"/>
                </a:solidFill>
              </a:rPr>
              <a:t>: 26 лет 9 месяцев.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Стаж работы ГБ ДОУ АО «Сольвычегодский детский дом №2»</a:t>
            </a:r>
            <a:r>
              <a:rPr lang="ru-RU" sz="1400" dirty="0" smtClean="0">
                <a:solidFill>
                  <a:schemeClr val="tx1"/>
                </a:solidFill>
              </a:rPr>
              <a:t>: 26 лет 9 месяцев.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6000" b="1" dirty="0">
                <a:solidFill>
                  <a:srgbClr val="00B050"/>
                </a:solidFill>
              </a:rPr>
              <a:t/>
            </a:r>
            <a:br>
              <a:rPr lang="ru-RU" sz="6000" b="1" dirty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/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>
                <a:solidFill>
                  <a:srgbClr val="00B050"/>
                </a:solidFill>
              </a:rPr>
              <a:t/>
            </a:r>
            <a:br>
              <a:rPr lang="ru-RU" sz="6000" b="1" dirty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/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>
                <a:solidFill>
                  <a:srgbClr val="00B050"/>
                </a:solidFill>
              </a:rPr>
              <a:t/>
            </a:r>
            <a:br>
              <a:rPr lang="ru-RU" sz="6000" b="1" dirty="0">
                <a:solidFill>
                  <a:srgbClr val="00B050"/>
                </a:solidFill>
              </a:rPr>
            </a:b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2664295" cy="396061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5201547"/>
          </a:xfrm>
        </p:spPr>
        <p:txBody>
          <a:bodyPr/>
          <a:lstStyle/>
          <a:p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00B050"/>
                </a:solidFill>
              </a:rPr>
              <a:t>Дополнительная </a:t>
            </a:r>
            <a:br>
              <a:rPr lang="ru-RU" sz="4400" b="1" dirty="0" smtClean="0">
                <a:solidFill>
                  <a:srgbClr val="00B05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>           информация</a:t>
            </a:r>
            <a:br>
              <a:rPr lang="ru-RU" sz="4400" b="1" dirty="0" smtClean="0">
                <a:solidFill>
                  <a:srgbClr val="00B05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/>
            </a:r>
            <a:br>
              <a:rPr lang="ru-RU" sz="4400" b="1" dirty="0" smtClean="0">
                <a:solidFill>
                  <a:srgbClr val="00B05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Навыки работы с ПК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Microsoft Office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  <a:r>
              <a:rPr lang="en-US" sz="2000" b="1" dirty="0" smtClean="0">
                <a:solidFill>
                  <a:srgbClr val="0070C0"/>
                </a:solidFill>
              </a:rPr>
              <a:t> Movie maker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  <a:r>
              <a:rPr lang="en-US" sz="2000" b="1" dirty="0" smtClean="0">
                <a:solidFill>
                  <a:srgbClr val="0070C0"/>
                </a:solidFill>
              </a:rPr>
              <a:t> Microsoft PowerPoint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Интересы, предпочтения, хобби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 чтение, рукоделие, дача             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4400" b="1" dirty="0">
                <a:solidFill>
                  <a:srgbClr val="00B050"/>
                </a:solidFill>
              </a:rPr>
              <a:t/>
            </a:r>
            <a:br>
              <a:rPr lang="ru-RU" sz="4400" b="1" dirty="0">
                <a:solidFill>
                  <a:srgbClr val="00B05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/>
            </a:r>
            <a:br>
              <a:rPr lang="ru-RU" sz="4400" b="1" dirty="0" smtClean="0">
                <a:solidFill>
                  <a:srgbClr val="00B050"/>
                </a:solidFill>
              </a:rPr>
            </a:br>
            <a:r>
              <a:rPr lang="ru-RU" sz="4400" b="1" dirty="0">
                <a:solidFill>
                  <a:srgbClr val="00B050"/>
                </a:solidFill>
              </a:rPr>
              <a:t/>
            </a:r>
            <a:br>
              <a:rPr lang="ru-RU" sz="4400" b="1" dirty="0">
                <a:solidFill>
                  <a:srgbClr val="00B050"/>
                </a:solidFill>
              </a:rPr>
            </a:b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3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0836"/>
            <a:ext cx="8493265" cy="6182275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       Раздел 2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   </a:t>
            </a:r>
            <a:r>
              <a:rPr lang="ru-RU" sz="4000" b="1" dirty="0" smtClean="0">
                <a:solidFill>
                  <a:srgbClr val="00B050"/>
                </a:solidFill>
              </a:rPr>
              <a:t>Ресурсное   обеспечение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           C</a:t>
            </a:r>
            <a:r>
              <a:rPr lang="ru-RU" sz="2000" b="1" dirty="0" smtClean="0">
                <a:solidFill>
                  <a:srgbClr val="0070C0"/>
                </a:solidFill>
              </a:rPr>
              <a:t>писок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научно-методического </a:t>
            </a:r>
            <a:r>
              <a:rPr lang="ru-RU" sz="2000" b="1" dirty="0">
                <a:solidFill>
                  <a:srgbClr val="0070C0"/>
                </a:solidFill>
              </a:rPr>
              <a:t>обеспечения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  - </a:t>
            </a:r>
            <a:r>
              <a:rPr lang="ru-RU" sz="1800" dirty="0" smtClean="0">
                <a:solidFill>
                  <a:srgbClr val="002060"/>
                </a:solidFill>
              </a:rPr>
              <a:t>Использование материалов и учебно-методической </a:t>
            </a:r>
            <a:r>
              <a:rPr lang="ru-RU" sz="4000" b="1" dirty="0">
                <a:solidFill>
                  <a:srgbClr val="00B050"/>
                </a:solidFill>
              </a:rPr>
              <a:t/>
            </a: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литературы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B050"/>
                </a:solidFill>
              </a:rPr>
              <a:t>- </a:t>
            </a:r>
            <a:r>
              <a:rPr lang="ru-RU" sz="1800" dirty="0" smtClean="0">
                <a:solidFill>
                  <a:srgbClr val="002060"/>
                </a:solidFill>
              </a:rPr>
              <a:t>Использование ИКТ в образовательном процессе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00B050"/>
                </a:solidFill>
              </a:rPr>
              <a:t>-</a:t>
            </a:r>
            <a:r>
              <a:rPr lang="ru-RU" sz="1800" dirty="0" smtClean="0">
                <a:solidFill>
                  <a:srgbClr val="002060"/>
                </a:solidFill>
              </a:rPr>
              <a:t>   Информация об участии в профессиональных и творческих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             педагогических конкурса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- 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Разработка проектов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00B050"/>
                </a:solidFill>
              </a:rPr>
              <a:t>-</a:t>
            </a:r>
            <a:r>
              <a:rPr lang="ru-RU" sz="1800" dirty="0" smtClean="0">
                <a:solidFill>
                  <a:srgbClr val="002060"/>
                </a:solidFill>
              </a:rPr>
              <a:t>   Персональные страницы в сетевых сообществах: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         </a:t>
            </a:r>
            <a:r>
              <a:rPr lang="en-US" sz="1800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ru-RU" sz="1800" dirty="0" smtClean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1800" dirty="0" smtClean="0">
                <a:solidFill>
                  <a:srgbClr val="002060"/>
                </a:solidFill>
                <a:hlinkClick r:id="rId2"/>
              </a:rPr>
              <a:t>www.maam.ru/users/marinavas94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         http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  <a:r>
              <a:rPr lang="en-US" sz="1800" dirty="0" smtClean="0">
                <a:solidFill>
                  <a:srgbClr val="002060"/>
                </a:solidFill>
              </a:rPr>
              <a:t>//nsportal.ru/</a:t>
            </a: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/>
            </a:r>
            <a:br>
              <a:rPr lang="ru-RU" sz="4800" b="1" dirty="0" smtClean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8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640960" cy="6264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	Использование методических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	материалов и учебно-методической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	литературы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1.  </a:t>
            </a:r>
            <a:r>
              <a:rPr lang="ru-RU" sz="1400" dirty="0" err="1" smtClean="0">
                <a:solidFill>
                  <a:srgbClr val="002060"/>
                </a:solidFill>
              </a:rPr>
              <a:t>Алябьева</a:t>
            </a:r>
            <a:r>
              <a:rPr lang="ru-RU" sz="1400" dirty="0" smtClean="0">
                <a:solidFill>
                  <a:srgbClr val="002060"/>
                </a:solidFill>
              </a:rPr>
              <a:t> Е.А. Нравственно-этические беседы и игры с дошкольниками.-М.:ТЦ Сфера,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2004.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2.  </a:t>
            </a:r>
            <a:r>
              <a:rPr lang="ru-RU" sz="1400" dirty="0" err="1" smtClean="0">
                <a:solidFill>
                  <a:srgbClr val="002060"/>
                </a:solidFill>
              </a:rPr>
              <a:t>Дыбина</a:t>
            </a:r>
            <a:r>
              <a:rPr lang="ru-RU" sz="1400" dirty="0" smtClean="0">
                <a:solidFill>
                  <a:srgbClr val="002060"/>
                </a:solidFill>
              </a:rPr>
              <a:t> О.В. Из чего сделаны предметы: Сценарии игр-занятий для дошкольников.-                          .           М.: ТЦ Сфера,2004.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3.  </a:t>
            </a:r>
            <a:r>
              <a:rPr lang="ru-RU" sz="1400" dirty="0" err="1" smtClean="0">
                <a:solidFill>
                  <a:srgbClr val="002060"/>
                </a:solidFill>
              </a:rPr>
              <a:t>Дыбина</a:t>
            </a:r>
            <a:r>
              <a:rPr lang="ru-RU" sz="1400" dirty="0" smtClean="0">
                <a:solidFill>
                  <a:srgbClr val="002060"/>
                </a:solidFill>
              </a:rPr>
              <a:t> О.В. Рукотворный мир: Сценарии игр-забав для дошкольников.-М.: Сфера,                                                                                                                                        	2002.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4.  Ельцова О.М. Подготовка старших дошкольников к обучению грамоте: система                                                 	конспекты, дидактический материал/-Волгоград: Учитель,2009.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5.  Вахрушева А.А., </a:t>
            </a:r>
            <a:r>
              <a:rPr lang="ru-RU" sz="1400" dirty="0" err="1" smtClean="0">
                <a:solidFill>
                  <a:srgbClr val="002060"/>
                </a:solidFill>
              </a:rPr>
              <a:t>Кочемасова</a:t>
            </a:r>
            <a:r>
              <a:rPr lang="ru-RU" sz="1400" dirty="0" smtClean="0">
                <a:solidFill>
                  <a:srgbClr val="002060"/>
                </a:solidFill>
              </a:rPr>
              <a:t> Е.Е., Акимова Ю.А., Белова И.К. Здравствуй, мир! Окружающий 	мир для дошкольников.- М.:Баласс,2003.                   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6.  Богачева З.А. Чудесные поделки из бумаги: Книга для воспитателей детского сада и 	родителей.- М.: Просвещение,1992.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7.  Арефьева Л.Н. Лексические темы по развитию речи детей 4-8 лет. Методическое 	пособие.-М.:ТЦ Сфера,2005.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8.  </a:t>
            </a:r>
            <a:r>
              <a:rPr lang="ru-RU" sz="1600" dirty="0" err="1" smtClean="0">
                <a:solidFill>
                  <a:srgbClr val="002060"/>
                </a:solidFill>
              </a:rPr>
              <a:t>Подрезова</a:t>
            </a:r>
            <a:r>
              <a:rPr lang="ru-RU" sz="1600" dirty="0" smtClean="0">
                <a:solidFill>
                  <a:srgbClr val="002060"/>
                </a:solidFill>
              </a:rPr>
              <a:t> Т.И. Планирование и конспекты занятий по развитию речи детей в ДОУ. 	Патриотическое воспитание./-М.: Айрис-пресс,200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3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6264696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     Использование ИКТ в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образовательном процессе: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</a:t>
            </a:r>
            <a:r>
              <a:rPr lang="ru-RU" sz="2000" dirty="0" smtClean="0">
                <a:solidFill>
                  <a:srgbClr val="002060"/>
                </a:solidFill>
              </a:rPr>
              <a:t>Список используемых Интернет-ресурсов: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70202"/>
              </p:ext>
            </p:extLst>
          </p:nvPr>
        </p:nvGraphicFramePr>
        <p:xfrm>
          <a:off x="251520" y="1700808"/>
          <a:ext cx="8424936" cy="451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572004"/>
                <a:gridCol w="4053197"/>
                <a:gridCol w="223671"/>
              </a:tblGrid>
              <a:tr h="5038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сайта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5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Портал Солнышко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ru-RU" sz="1600" dirty="0" smtClean="0"/>
                        <a:t>:</a:t>
                      </a:r>
                      <a:r>
                        <a:rPr lang="en-US" sz="1600" dirty="0" smtClean="0"/>
                        <a:t>//www.solnet.ee/contests/index.php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5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MATVEJKA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ru-RU" sz="1600" dirty="0" smtClean="0"/>
                        <a:t>:</a:t>
                      </a:r>
                      <a:r>
                        <a:rPr lang="en-US" sz="1600" dirty="0" smtClean="0"/>
                        <a:t>//matveyrybka.ucoz.ru/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5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ДЕТсад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ru-RU" sz="1600" dirty="0" smtClean="0"/>
                        <a:t>:</a:t>
                      </a:r>
                      <a:r>
                        <a:rPr lang="en-US" sz="1600" dirty="0" smtClean="0"/>
                        <a:t>//detsad-kitty.ru/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</a:t>
                      </a:r>
                      <a:r>
                        <a:rPr lang="ru-RU" sz="1600" baseline="0" dirty="0" smtClean="0"/>
                        <a:t> педагогов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ru-RU" sz="1600" dirty="0" smtClean="0"/>
                        <a:t>://</a:t>
                      </a:r>
                      <a:r>
                        <a:rPr lang="en-US" sz="1600" dirty="0" smtClean="0"/>
                        <a:t>www.o-detstve.ru/forteachers.html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Конспекты занятий в детском</a:t>
                      </a:r>
                      <a:r>
                        <a:rPr lang="ru-RU" sz="1600" baseline="0" dirty="0" smtClean="0"/>
                        <a:t> саду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ru-RU" sz="1600" dirty="0" smtClean="0"/>
                        <a:t>:</a:t>
                      </a:r>
                      <a:r>
                        <a:rPr lang="en-US" sz="1600" dirty="0" smtClean="0"/>
                        <a:t>//konspekt.vscolu.ru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Мультимедиа для дошколят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ru-RU" sz="1600" dirty="0" smtClean="0"/>
                        <a:t>:</a:t>
                      </a:r>
                      <a:r>
                        <a:rPr lang="en-US" sz="1600" dirty="0" smtClean="0"/>
                        <a:t>//lutiksol.narod2.ru/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Воспитание детей дошкольного возраста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</a:t>
                      </a:r>
                      <a:r>
                        <a:rPr lang="ru-RU" sz="1600" dirty="0" smtClean="0"/>
                        <a:t>:</a:t>
                      </a:r>
                      <a:r>
                        <a:rPr lang="en-US" sz="1600" dirty="0" smtClean="0"/>
                        <a:t>//doshvozrast.ru/</a:t>
                      </a:r>
                      <a:r>
                        <a:rPr lang="en-US" sz="1600" dirty="0" err="1" smtClean="0"/>
                        <a:t>rabrod</a:t>
                      </a:r>
                      <a:r>
                        <a:rPr lang="en-US" sz="1600" dirty="0" smtClean="0"/>
                        <a:t>/rabrod.htm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67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Информация об участии в профессиональных и творческих педагогических конкурсах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34225"/>
              </p:ext>
            </p:extLst>
          </p:nvPr>
        </p:nvGraphicFramePr>
        <p:xfrm>
          <a:off x="395536" y="1484784"/>
          <a:ext cx="8424935" cy="484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837"/>
                <a:gridCol w="4196051"/>
                <a:gridCol w="999061"/>
                <a:gridCol w="931986"/>
              </a:tblGrid>
              <a:tr h="691473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Резу-</a:t>
                      </a:r>
                      <a:r>
                        <a:rPr lang="ru-RU" dirty="0" err="1" smtClean="0"/>
                        <a:t>льтат</a:t>
                      </a:r>
                      <a:endParaRPr lang="ru-RU" dirty="0"/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Лучший конспект занятия для ДОУ от </a:t>
                      </a:r>
                      <a:r>
                        <a:rPr lang="en-US" sz="1600" dirty="0" smtClean="0"/>
                        <a:t>Maam.ru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Участие</a:t>
                      </a:r>
                      <a:endParaRPr lang="ru-RU" sz="1400" dirty="0"/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Лучший мастер-класс на </a:t>
                      </a:r>
                      <a:r>
                        <a:rPr lang="ru-RU" sz="1600" dirty="0" err="1" smtClean="0"/>
                        <a:t>Маа</a:t>
                      </a:r>
                      <a:r>
                        <a:rPr lang="en-US" sz="1600" dirty="0" smtClean="0"/>
                        <a:t>m.ru</a:t>
                      </a:r>
                      <a:endParaRPr lang="ru-RU" sz="160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Участие</a:t>
                      </a:r>
                      <a:endParaRPr lang="ru-RU" sz="1400" dirty="0"/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Детский дом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Конкурс на лучшую фотографию группы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место</a:t>
                      </a:r>
                      <a:endParaRPr lang="ru-RU" sz="1400" dirty="0"/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Конкурс на лучшее оформление группы к новому году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Участие</a:t>
                      </a:r>
                      <a:endParaRPr lang="ru-RU" sz="1400" dirty="0"/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Конкурс на лучшего снеговика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1место</a:t>
                      </a:r>
                      <a:endParaRPr lang="ru-RU" sz="1400" dirty="0"/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0792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698</TotalTime>
  <Words>344</Words>
  <Application>Microsoft Office PowerPoint</Application>
  <PresentationFormat>Экран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Spring</vt:lpstr>
      <vt:lpstr> Портфолио</vt:lpstr>
      <vt:lpstr>    Содержание Раздел 1  Общие сведения  Раздел 2  Ресурсное обеспечение  Раздел 3  Методическая копилка     -Документы и материалы по   самообразованию    -Мои достижения    -Достижения воспитанников    - Фотоматериалы    </vt:lpstr>
      <vt:lpstr>               Раздел1        Общие сведения    - Резюме      - Дополнительная                       информация</vt:lpstr>
      <vt:lpstr>            Резюме  Ф.И.О. Стрелкова Марина Васильевна  Дата рождения: 05.12.1968г.  Место рождения: п. Березник, Виноградовского р-на,       Архангельской обл.  Гражданство: Россия  Домашний адрес: Архангельская обл., Котласский р-он, ул. Урицкого д 10, кв 59  Образование: Каргопольское педагогическое училище   E-mail:m.nazarova68@mail.ru  Место работы: Государственное бюджетное образовательное учреждение Архангельской области для детей-сирот и детей, оставшихся без попечения родителей «Сольвычегодский детский дом №2»  Педагогический стаж: 26 лет 9 месяцев.  Стаж работы ГБ ДОУ АО «Сольвычегодский детский дом №2»: 26 лет 9 месяцев.        </vt:lpstr>
      <vt:lpstr>            Дополнительная             информация   Навыки работы с ПК: Microsoft Office, Movie maker, Microsoft PowerPoint    Интересы, предпочтения, хобби:           чтение, рукоделие, дача                  </vt:lpstr>
      <vt:lpstr>                       Раздел 2    Ресурсное   обеспечение            Cписок научно-методического обеспечения   - Использование материалов и учебно-методической                               литературы     - Использование ИКТ в образовательном процессе     -   Информация об участии в профессиональных и творческих                                      педагогических конкурса    -    Разработка проектов     -   Персональные страницы в сетевых сообществах:              http://www.maam.ru/users/marinavas94              http://nsportal.ru/     </vt:lpstr>
      <vt:lpstr>                    Использование методических     материалов и учебно-методической    литературы    1.  Алябьева Е.А. Нравственно-этические беседы и игры с дошкольниками.-М.:ТЦ Сфера,        2004.   2.  Дыбина О.В. Из чего сделаны предметы: Сценарии игр-занятий для дошкольников.-                          .           М.: ТЦ Сфера,2004.    3.  Дыбина О.В. Рукотворный мир: Сценарии игр-забав для дошкольников.-М.: Сфера,                                                                                                                                         2002.  4.  Ельцова О.М. Подготовка старших дошкольников к обучению грамоте: система                                                  конспекты, дидактический материал/-Волгоград: Учитель,2009. 5.  Вахрушева А.А., Кочемасова Е.Е., Акимова Ю.А., Белова И.К. Здравствуй, мир! Окружающий  мир для дошкольников.- М.:Баласс,2003.                                                              6.  Богачева З.А. Чудесные поделки из бумаги: Книга для воспитателей детского сада и  родителей.- М.: Просвещение,1992. 7.  Арефьева Л.Н. Лексические темы по развитию речи детей 4-8 лет. Методическое  пособие.-М.:ТЦ Сфера,2005. 8.  Подрезова Т.И. Планирование и конспекты занятий по развитию речи детей в ДОУ.  Патриотическое воспитание./-М.: Айрис-пресс,200    </vt:lpstr>
      <vt:lpstr>       Использование ИКТ в       образовательном процессе:      Список используемых Интернет-ресурсов:                                      </vt:lpstr>
      <vt:lpstr>Информация об участии в профессиональных и творческих педагогических конкурсах  </vt:lpstr>
      <vt:lpstr>                  Разработка проектов,                    написание статей:      -     Разработка проекта «Огород на окне»         -  Разработка проекта «Этот День Победы»     -  Опубликованы методические разработки на сайте        Maam.ru: «Цветы в подарок», «Волшебные листочки»,        «Аппликация в технике торцевания «Одуванчик»,             Мастер-класс «Открытка к 8 марта»                                      </vt:lpstr>
      <vt:lpstr>                 Раздел 3     Методическая копилка   - Конспекты занятий, развлечений     - Сценарии праздников    -   Публикации     -   Доклады       </vt:lpstr>
      <vt:lpstr>     Документы и материалы по             самообразованию                           Курсы повышения квалификации:   - «Особенности содержания и реализации    образовательной области «Познание» в условиях реализации ФГТ» (2013г.)    - «Изучаем ФГОС нового поколения» по направлению «ФГОС ДО» (ПК по ИОП) (2015г.)          Методическая тема по самообразованию:           - «Развитие мелкой моторики с помощью нетрадиционных видов аппликации»    </vt:lpstr>
      <vt:lpstr>Достижения воспитанников           </vt:lpstr>
      <vt:lpstr>Участие в районной выставке поделок «Золотая               осень»</vt:lpstr>
      <vt:lpstr>Акция «Напиши письмо Деду Морозу» </vt:lpstr>
      <vt:lpstr>Проводы зимы. Масленица.</vt:lpstr>
      <vt:lpstr>Аппликации к дню космонавтики</vt:lpstr>
      <vt:lpstr>Наши поделки</vt:lpstr>
      <vt:lpstr>Аппликации в технике «торцевание»</vt:lpstr>
      <vt:lpstr>Новогоднее приключение у елки</vt:lpstr>
      <vt:lpstr>Наши поделки</vt:lpstr>
      <vt:lpstr>Наши выставки</vt:lpstr>
      <vt:lpstr>Мои достижения</vt:lpstr>
      <vt:lpstr>Награды моих детей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StrelkoFF</dc:creator>
  <cp:lastModifiedBy>Сергей</cp:lastModifiedBy>
  <cp:revision>76</cp:revision>
  <cp:lastPrinted>2015-05-06T10:19:15Z</cp:lastPrinted>
  <dcterms:created xsi:type="dcterms:W3CDTF">2015-05-01T16:24:56Z</dcterms:created>
  <dcterms:modified xsi:type="dcterms:W3CDTF">2015-05-23T18:49:43Z</dcterms:modified>
</cp:coreProperties>
</file>