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22.05.2015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188640"/>
            <a:ext cx="8146907" cy="6480720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1400" dirty="0">
                <a:solidFill>
                  <a:schemeClr val="accent1"/>
                </a:solidFill>
              </a:rPr>
              <a:t>МКУ «Управление образования Администрации города Бийска»</a:t>
            </a:r>
            <a:br>
              <a:rPr lang="ru-RU" sz="1400" dirty="0">
                <a:solidFill>
                  <a:schemeClr val="accent1"/>
                </a:solidFill>
              </a:rPr>
            </a:br>
            <a:r>
              <a:rPr lang="ru-RU" sz="1400" dirty="0">
                <a:solidFill>
                  <a:schemeClr val="accent1"/>
                </a:solidFill>
              </a:rPr>
              <a:t>Муниципальное бюджетное дошкольное образовательное учреждение </a:t>
            </a:r>
            <a:br>
              <a:rPr lang="ru-RU" sz="1400" dirty="0">
                <a:solidFill>
                  <a:schemeClr val="accent1"/>
                </a:solidFill>
              </a:rPr>
            </a:br>
            <a:r>
              <a:rPr lang="ru-RU" sz="1400" dirty="0">
                <a:solidFill>
                  <a:schemeClr val="accent1"/>
                </a:solidFill>
              </a:rPr>
              <a:t>«Детский сад №72» города </a:t>
            </a:r>
            <a:r>
              <a:rPr lang="ru-RU" sz="1400" dirty="0" smtClean="0">
                <a:solidFill>
                  <a:schemeClr val="accent1"/>
                </a:solidFill>
              </a:rPr>
              <a:t>Бийска</a:t>
            </a:r>
            <a:br>
              <a:rPr lang="ru-RU" sz="1400" dirty="0" smtClean="0">
                <a:solidFill>
                  <a:schemeClr val="accent1"/>
                </a:solidFill>
              </a:rPr>
            </a:br>
            <a:r>
              <a:rPr lang="ru-RU" sz="1400" dirty="0">
                <a:solidFill>
                  <a:schemeClr val="accent1"/>
                </a:solidFill>
              </a:rPr>
              <a:t/>
            </a:r>
            <a:br>
              <a:rPr lang="ru-RU" sz="1400" dirty="0">
                <a:solidFill>
                  <a:schemeClr val="accent1"/>
                </a:solidFill>
              </a:rPr>
            </a:br>
            <a:r>
              <a:rPr lang="ru-RU" sz="1400" dirty="0" smtClean="0">
                <a:solidFill>
                  <a:schemeClr val="accent1"/>
                </a:solidFill>
              </a:rPr>
              <a:t/>
            </a:r>
            <a:br>
              <a:rPr lang="ru-RU" sz="1400" dirty="0" smtClean="0">
                <a:solidFill>
                  <a:schemeClr val="accent1"/>
                </a:solidFill>
              </a:rPr>
            </a:br>
            <a:r>
              <a:rPr lang="ru-RU" sz="1400" dirty="0">
                <a:solidFill>
                  <a:schemeClr val="accent1"/>
                </a:solidFill>
              </a:rPr>
              <a:t/>
            </a:r>
            <a:br>
              <a:rPr lang="ru-RU" sz="1400" dirty="0">
                <a:solidFill>
                  <a:schemeClr val="accent1"/>
                </a:solidFill>
              </a:rPr>
            </a:br>
            <a:r>
              <a:rPr lang="ru-RU" sz="1400" dirty="0" smtClean="0">
                <a:solidFill>
                  <a:schemeClr val="accent1"/>
                </a:solidFill>
              </a:rPr>
              <a:t/>
            </a:r>
            <a:br>
              <a:rPr lang="ru-RU" sz="1400" dirty="0" smtClean="0">
                <a:solidFill>
                  <a:schemeClr val="accent1"/>
                </a:solidFill>
              </a:rPr>
            </a:br>
            <a:r>
              <a:rPr lang="ru-RU" sz="1400" dirty="0" smtClean="0">
                <a:solidFill>
                  <a:schemeClr val="accent1"/>
                </a:solidFill>
              </a:rPr>
              <a:t/>
            </a:r>
            <a:br>
              <a:rPr lang="ru-RU" sz="1400" dirty="0" smtClean="0">
                <a:solidFill>
                  <a:schemeClr val="accent1"/>
                </a:solidFill>
              </a:rPr>
            </a:br>
            <a:r>
              <a:rPr lang="ru-RU" sz="1400" dirty="0">
                <a:solidFill>
                  <a:schemeClr val="accent1"/>
                </a:solidFill>
              </a:rPr>
              <a:t/>
            </a:r>
            <a:br>
              <a:rPr lang="ru-RU" sz="1400" dirty="0">
                <a:solidFill>
                  <a:schemeClr val="accent1"/>
                </a:solidFill>
              </a:rPr>
            </a:br>
            <a:r>
              <a:rPr lang="ru-RU" sz="1400" dirty="0" smtClean="0">
                <a:solidFill>
                  <a:schemeClr val="accent1"/>
                </a:solidFill>
              </a:rPr>
              <a:t/>
            </a:r>
            <a:br>
              <a:rPr lang="ru-RU" sz="1400" dirty="0" smtClean="0">
                <a:solidFill>
                  <a:schemeClr val="accent1"/>
                </a:solidFill>
              </a:rPr>
            </a:br>
            <a:r>
              <a:rPr lang="ru-RU" sz="1400" dirty="0">
                <a:solidFill>
                  <a:schemeClr val="accent1"/>
                </a:solidFill>
              </a:rPr>
              <a:t/>
            </a:r>
            <a:br>
              <a:rPr lang="ru-RU" sz="1400" dirty="0">
                <a:solidFill>
                  <a:schemeClr val="accent1"/>
                </a:solidFill>
              </a:rPr>
            </a:br>
            <a:r>
              <a:rPr lang="ru-RU" sz="2800" dirty="0" smtClean="0">
                <a:solidFill>
                  <a:schemeClr val="accent1"/>
                </a:solidFill>
              </a:rPr>
              <a:t>РАЗВИТИЕ МЕЛКОЙ МОТОРИКИ У ДЕТЕЙ  ДОШКОЛЬНОГО ВОЗРАСТА НА ЗАНЯТИЯХ ПО ТЕСТОПЛАСТИКЕ.</a:t>
            </a:r>
            <a:br>
              <a:rPr lang="ru-RU" sz="2800" dirty="0" smtClean="0">
                <a:solidFill>
                  <a:schemeClr val="accent1"/>
                </a:solidFill>
              </a:rPr>
            </a:br>
            <a:r>
              <a:rPr lang="ru-RU" sz="2800" dirty="0" smtClean="0">
                <a:solidFill>
                  <a:schemeClr val="accent1"/>
                </a:solidFill>
              </a:rPr>
              <a:t/>
            </a:r>
            <a:br>
              <a:rPr lang="ru-RU" sz="2800" dirty="0" smtClean="0">
                <a:solidFill>
                  <a:schemeClr val="accent1"/>
                </a:solidFill>
              </a:rPr>
            </a:br>
            <a:r>
              <a:rPr lang="ru-RU" sz="2800" dirty="0" smtClean="0">
                <a:solidFill>
                  <a:schemeClr val="accent1"/>
                </a:solidFill>
              </a:rPr>
              <a:t>				</a:t>
            </a:r>
            <a:r>
              <a:rPr lang="ru-RU" sz="1800" dirty="0" smtClean="0">
                <a:solidFill>
                  <a:schemeClr val="accent1"/>
                </a:solidFill>
              </a:rPr>
              <a:t>Автор опыта: воспитатель </a:t>
            </a:r>
            <a:r>
              <a:rPr lang="ru-RU" sz="1800" dirty="0">
                <a:solidFill>
                  <a:schemeClr val="accent1"/>
                </a:solidFill>
              </a:rPr>
              <a:t>МБ ДОУ </a:t>
            </a:r>
            <a:r>
              <a:rPr lang="ru-RU" sz="1800" dirty="0" smtClean="0">
                <a:solidFill>
                  <a:schemeClr val="accent1"/>
                </a:solidFill>
              </a:rPr>
              <a:t/>
            </a:r>
            <a:br>
              <a:rPr lang="ru-RU" sz="1800" dirty="0" smtClean="0">
                <a:solidFill>
                  <a:schemeClr val="accent1"/>
                </a:solidFill>
              </a:rPr>
            </a:br>
            <a:r>
              <a:rPr lang="ru-RU" sz="1800" dirty="0" smtClean="0">
                <a:solidFill>
                  <a:schemeClr val="accent1"/>
                </a:solidFill>
              </a:rPr>
              <a:t>					«</a:t>
            </a:r>
            <a:r>
              <a:rPr lang="ru-RU" sz="1800" dirty="0">
                <a:solidFill>
                  <a:schemeClr val="accent1"/>
                </a:solidFill>
              </a:rPr>
              <a:t>Детский сад №72</a:t>
            </a:r>
            <a:r>
              <a:rPr lang="ru-RU" sz="1800" dirty="0" smtClean="0">
                <a:solidFill>
                  <a:schemeClr val="accent1"/>
                </a:solidFill>
              </a:rPr>
              <a:t>» </a:t>
            </a:r>
            <a:r>
              <a:rPr lang="ru-RU" sz="1800" dirty="0">
                <a:solidFill>
                  <a:schemeClr val="accent1"/>
                </a:solidFill>
              </a:rPr>
              <a:t/>
            </a:r>
            <a:br>
              <a:rPr lang="ru-RU" sz="1800" dirty="0">
                <a:solidFill>
                  <a:schemeClr val="accent1"/>
                </a:solidFill>
              </a:rPr>
            </a:br>
            <a:r>
              <a:rPr lang="ru-RU" sz="1800" dirty="0" smtClean="0">
                <a:solidFill>
                  <a:schemeClr val="accent1"/>
                </a:solidFill>
              </a:rPr>
              <a:t>					Богомолова </a:t>
            </a:r>
            <a:r>
              <a:rPr lang="ru-RU" sz="1800" dirty="0">
                <a:solidFill>
                  <a:schemeClr val="accent1"/>
                </a:solidFill>
              </a:rPr>
              <a:t>Е.А. </a:t>
            </a:r>
            <a:r>
              <a:rPr lang="ru-RU" sz="1800" dirty="0" smtClean="0">
                <a:solidFill>
                  <a:schemeClr val="accent1"/>
                </a:solidFill>
              </a:rPr>
              <a:t/>
            </a:r>
            <a:br>
              <a:rPr lang="ru-RU" sz="1800" dirty="0" smtClean="0">
                <a:solidFill>
                  <a:schemeClr val="accent1"/>
                </a:solidFill>
              </a:rPr>
            </a:br>
            <a:r>
              <a:rPr lang="ru-RU" sz="1800" dirty="0">
                <a:solidFill>
                  <a:schemeClr val="accent1"/>
                </a:solidFill>
              </a:rPr>
              <a:t/>
            </a:r>
            <a:br>
              <a:rPr lang="ru-RU" sz="1800" dirty="0">
                <a:solidFill>
                  <a:schemeClr val="accent1"/>
                </a:solidFill>
              </a:rPr>
            </a:br>
            <a:r>
              <a:rPr lang="ru-RU" sz="1800" dirty="0" smtClean="0">
                <a:solidFill>
                  <a:schemeClr val="accent1"/>
                </a:solidFill>
              </a:rPr>
              <a:t/>
            </a:r>
            <a:br>
              <a:rPr lang="ru-RU" sz="1800" dirty="0" smtClean="0">
                <a:solidFill>
                  <a:schemeClr val="accent1"/>
                </a:solidFill>
              </a:rPr>
            </a:br>
            <a:r>
              <a:rPr lang="ru-RU" sz="1800" dirty="0" smtClean="0">
                <a:solidFill>
                  <a:schemeClr val="accent1"/>
                </a:solidFill>
              </a:rPr>
              <a:t/>
            </a:r>
            <a:br>
              <a:rPr lang="ru-RU" sz="1800" dirty="0" smtClean="0">
                <a:solidFill>
                  <a:schemeClr val="accent1"/>
                </a:solidFill>
              </a:rPr>
            </a:br>
            <a:r>
              <a:rPr lang="ru-RU" sz="1800" dirty="0" smtClean="0">
                <a:solidFill>
                  <a:schemeClr val="accent1"/>
                </a:solidFill>
              </a:rPr>
              <a:t/>
            </a:r>
            <a:br>
              <a:rPr lang="ru-RU" sz="1800" dirty="0" smtClean="0">
                <a:solidFill>
                  <a:schemeClr val="accent1"/>
                </a:solidFill>
              </a:rPr>
            </a:br>
            <a:r>
              <a:rPr lang="ru-RU" sz="1400" dirty="0" smtClean="0">
                <a:solidFill>
                  <a:schemeClr val="accent1"/>
                </a:solidFill>
              </a:rPr>
              <a:t>г. Бийск, 2014</a:t>
            </a:r>
            <a:r>
              <a:rPr lang="ru-RU" sz="1800" dirty="0">
                <a:solidFill>
                  <a:schemeClr val="accent1"/>
                </a:solidFill>
              </a:rPr>
              <a:t/>
            </a:r>
            <a:br>
              <a:rPr lang="ru-RU" sz="1800" dirty="0">
                <a:solidFill>
                  <a:schemeClr val="accent1"/>
                </a:solidFill>
              </a:rPr>
            </a:br>
            <a:endParaRPr lang="ru-RU" sz="1800" dirty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8760"/>
            <a:ext cx="65881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616" y="1189384"/>
            <a:ext cx="835025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305272"/>
            <a:ext cx="9334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046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632848" cy="4608512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dirty="0" smtClean="0">
                <a:solidFill>
                  <a:schemeClr val="accent1"/>
                </a:solidFill>
              </a:rPr>
              <a:t>	Планируемые результаты:</a:t>
            </a:r>
            <a:r>
              <a:rPr lang="ru-RU" sz="2800" dirty="0">
                <a:solidFill>
                  <a:schemeClr val="accent1"/>
                </a:solidFill>
              </a:rPr>
              <a:t/>
            </a:r>
            <a:br>
              <a:rPr lang="ru-RU" sz="2800" dirty="0">
                <a:solidFill>
                  <a:schemeClr val="accent1"/>
                </a:solidFill>
              </a:rPr>
            </a:br>
            <a:r>
              <a:rPr lang="ru-RU" sz="2400" b="0" dirty="0">
                <a:solidFill>
                  <a:schemeClr val="accent1"/>
                </a:solidFill>
              </a:rPr>
              <a:t>	Знание пластического материала (соленое тесто),  его свойства (</a:t>
            </a:r>
            <a:r>
              <a:rPr lang="ru-RU" sz="2400" b="0" dirty="0" smtClean="0">
                <a:solidFill>
                  <a:schemeClr val="accent1"/>
                </a:solidFill>
              </a:rPr>
              <a:t>пластичность</a:t>
            </a:r>
            <a:r>
              <a:rPr lang="ru-RU" sz="2400" b="0" dirty="0">
                <a:solidFill>
                  <a:schemeClr val="accent1"/>
                </a:solidFill>
              </a:rPr>
              <a:t>, вязкость, вес, цельность массы), возможности своего воздействия на </a:t>
            </a:r>
            <a:r>
              <a:rPr lang="ru-RU" sz="2400" b="0" dirty="0" smtClean="0">
                <a:solidFill>
                  <a:schemeClr val="accent1"/>
                </a:solidFill>
              </a:rPr>
              <a:t>материал.</a:t>
            </a:r>
            <a:r>
              <a:rPr lang="en-US" sz="2400" b="0" dirty="0" smtClean="0">
                <a:solidFill>
                  <a:schemeClr val="accent1"/>
                </a:solidFill>
              </a:rPr>
              <a:t/>
            </a:r>
            <a:br>
              <a:rPr lang="en-US" sz="2400" b="0" dirty="0" smtClean="0">
                <a:solidFill>
                  <a:schemeClr val="accent1"/>
                </a:solidFill>
              </a:rPr>
            </a:br>
            <a:r>
              <a:rPr lang="en-US" sz="2400" b="0" dirty="0" smtClean="0">
                <a:solidFill>
                  <a:schemeClr val="accent1"/>
                </a:solidFill>
              </a:rPr>
              <a:t>	</a:t>
            </a:r>
            <a:r>
              <a:rPr lang="ru-RU" sz="2400" b="0" dirty="0" smtClean="0">
                <a:solidFill>
                  <a:schemeClr val="accent1"/>
                </a:solidFill>
              </a:rPr>
              <a:t>Умение </a:t>
            </a:r>
            <a:r>
              <a:rPr lang="ru-RU" sz="2400" b="0" dirty="0">
                <a:solidFill>
                  <a:schemeClr val="accent1"/>
                </a:solidFill>
              </a:rPr>
              <a:t>пользоваться разнообразными приемами действий с пластичным материалом: разминание, отщипывание, сплющивание и "шлепанье".</a:t>
            </a:r>
            <a:br>
              <a:rPr lang="ru-RU" sz="2400" b="0" dirty="0">
                <a:solidFill>
                  <a:schemeClr val="accent1"/>
                </a:solidFill>
              </a:rPr>
            </a:br>
            <a:r>
              <a:rPr lang="en-US" sz="2400" b="0" dirty="0" smtClean="0">
                <a:solidFill>
                  <a:schemeClr val="accent1"/>
                </a:solidFill>
              </a:rPr>
              <a:t>	</a:t>
            </a:r>
            <a:r>
              <a:rPr lang="ru-RU" sz="2400" b="0" dirty="0" smtClean="0">
                <a:solidFill>
                  <a:schemeClr val="accent1"/>
                </a:solidFill>
              </a:rPr>
              <a:t>Развитие </a:t>
            </a:r>
            <a:r>
              <a:rPr lang="ru-RU" sz="2400" b="0" dirty="0">
                <a:solidFill>
                  <a:schemeClr val="accent1"/>
                </a:solidFill>
              </a:rPr>
              <a:t>мелкой моторики, творческих способностей.</a:t>
            </a:r>
            <a:br>
              <a:rPr lang="ru-RU" sz="2400" b="0" dirty="0">
                <a:solidFill>
                  <a:schemeClr val="accent1"/>
                </a:solidFill>
              </a:rPr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590824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533456" cy="5721816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800" dirty="0" smtClean="0">
                <a:solidFill>
                  <a:schemeClr val="accent1"/>
                </a:solidFill>
                <a:latin typeface="+mj-lt"/>
              </a:rPr>
              <a:t>	Тестопластика – осязаемый вид творчества. Потому что ребёнок не только видит то, что создал, но и трогает, берёт в руки и по мере необходимости изменяет. Основным инструментом в лепке является рука, следовательно, уровень умения зависит от овладения собственными руками, от моторики, которая развивается по мере работы с тестом. </a:t>
            </a:r>
          </a:p>
          <a:p>
            <a:pPr marL="45720" indent="0" algn="just">
              <a:buNone/>
            </a:pPr>
            <a:r>
              <a:rPr lang="ru-RU" sz="2800" dirty="0">
                <a:solidFill>
                  <a:schemeClr val="accent1"/>
                </a:solidFill>
                <a:latin typeface="+mj-lt"/>
              </a:rPr>
              <a:t>	Тесто экологически чистый материал, оно эластично, его легко обрабатывать, изделия из него долговечны.</a:t>
            </a:r>
          </a:p>
          <a:p>
            <a:pPr marL="45720" indent="0" algn="just">
              <a:buNone/>
            </a:pPr>
            <a:endParaRPr lang="ru-RU" sz="28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2623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3" y="1484784"/>
            <a:ext cx="7046168" cy="468052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 smtClean="0">
                <a:solidFill>
                  <a:schemeClr val="accent1"/>
                </a:solidFill>
              </a:rPr>
              <a:t/>
            </a:r>
            <a:br>
              <a:rPr lang="ru-RU" sz="2800" dirty="0" smtClean="0">
                <a:solidFill>
                  <a:schemeClr val="accent1"/>
                </a:solidFill>
              </a:rPr>
            </a:br>
            <a:r>
              <a:rPr lang="ru-RU" sz="3200" dirty="0" smtClean="0">
                <a:solidFill>
                  <a:schemeClr val="accent1"/>
                </a:solidFill>
              </a:rPr>
              <a:t>Цель:</a:t>
            </a:r>
            <a:r>
              <a:rPr lang="ru-RU" sz="3200" b="0" dirty="0" smtClean="0">
                <a:solidFill>
                  <a:schemeClr val="accent1"/>
                </a:solidFill>
              </a:rPr>
              <a:t> Создание условий для развития </a:t>
            </a:r>
            <a:r>
              <a:rPr lang="ru-RU" sz="3200" b="0" dirty="0">
                <a:solidFill>
                  <a:schemeClr val="accent1"/>
                </a:solidFill>
              </a:rPr>
              <a:t>мелкой моторики </a:t>
            </a:r>
            <a:r>
              <a:rPr lang="ru-RU" sz="3200" b="0">
                <a:solidFill>
                  <a:schemeClr val="accent1"/>
                </a:solidFill>
              </a:rPr>
              <a:t>у </a:t>
            </a:r>
            <a:r>
              <a:rPr lang="ru-RU" sz="3200" b="0" smtClean="0">
                <a:solidFill>
                  <a:schemeClr val="accent1"/>
                </a:solidFill>
              </a:rPr>
              <a:t>детей </a:t>
            </a:r>
            <a:r>
              <a:rPr lang="ru-RU" sz="3200" b="0" dirty="0">
                <a:solidFill>
                  <a:schemeClr val="accent1"/>
                </a:solidFill>
              </a:rPr>
              <a:t>дошкольного возраста на </a:t>
            </a:r>
            <a:r>
              <a:rPr lang="ru-RU" sz="3200" b="0" dirty="0" smtClean="0">
                <a:solidFill>
                  <a:schemeClr val="accent1"/>
                </a:solidFill>
              </a:rPr>
              <a:t>занятиях по тестопластике</a:t>
            </a:r>
            <a:r>
              <a:rPr lang="ru-RU" sz="2800" b="0" dirty="0" smtClean="0">
                <a:solidFill>
                  <a:schemeClr val="accent1"/>
                </a:solidFill>
              </a:rPr>
              <a:t>.</a:t>
            </a:r>
            <a:endParaRPr lang="ru-RU" sz="4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548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620688"/>
            <a:ext cx="7272807" cy="554461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>
                <a:solidFill>
                  <a:schemeClr val="accent1"/>
                </a:solidFill>
              </a:rPr>
              <a:t>	</a:t>
            </a:r>
            <a:r>
              <a:rPr lang="ru-RU" sz="3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2800" b="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Познакомить </a:t>
            </a:r>
            <a:r>
              <a:rPr lang="ru-RU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детей с пластическим материалом (соленое тесто), с его </a:t>
            </a:r>
            <a:r>
              <a:rPr lang="ru-RU" sz="2800" b="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свойствами </a:t>
            </a:r>
            <a:r>
              <a:rPr lang="ru-RU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(пластичность, вязкость, вес, цельность массы), возможностями своего воздействия на материал.</a:t>
            </a:r>
            <a:br>
              <a:rPr lang="ru-RU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•	Обучить разнообразным приемам действий с пластичным материалом: разминание, отщипывание, сплющивание и "шлепанье".</a:t>
            </a:r>
            <a:br>
              <a:rPr lang="ru-RU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•	Развить мелкую моторику, творческие </a:t>
            </a:r>
            <a:r>
              <a:rPr lang="ru-RU" sz="2800" b="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способности.</a:t>
            </a:r>
            <a:br>
              <a:rPr lang="ru-RU" sz="2800" b="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601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48680"/>
            <a:ext cx="7056784" cy="5616624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dirty="0" smtClean="0"/>
              <a:t>		</a:t>
            </a:r>
            <a:r>
              <a:rPr lang="ru-RU" sz="2800" dirty="0" smtClean="0">
                <a:solidFill>
                  <a:schemeClr val="accent1"/>
                </a:solidFill>
              </a:rPr>
              <a:t>Принципы </a:t>
            </a:r>
            <a:r>
              <a:rPr lang="ru-RU" sz="2800" dirty="0">
                <a:solidFill>
                  <a:schemeClr val="accent1"/>
                </a:solidFill>
              </a:rPr>
              <a:t>организации </a:t>
            </a:r>
            <a:r>
              <a:rPr lang="ru-RU" sz="2800" dirty="0" smtClean="0">
                <a:solidFill>
                  <a:schemeClr val="accent1"/>
                </a:solidFill>
              </a:rPr>
              <a:t>	образовательного процесса (И.П</a:t>
            </a:r>
            <a:r>
              <a:rPr lang="ru-RU" sz="2800" dirty="0">
                <a:solidFill>
                  <a:schemeClr val="accent1"/>
                </a:solidFill>
              </a:rPr>
              <a:t>. </a:t>
            </a:r>
            <a:r>
              <a:rPr lang="ru-RU" sz="2800" dirty="0" smtClean="0">
                <a:solidFill>
                  <a:schemeClr val="accent1"/>
                </a:solidFill>
              </a:rPr>
              <a:t>			</a:t>
            </a:r>
            <a:r>
              <a:rPr lang="ru-RU" sz="2800" dirty="0" err="1" smtClean="0">
                <a:solidFill>
                  <a:schemeClr val="accent1"/>
                </a:solidFill>
              </a:rPr>
              <a:t>Подласый</a:t>
            </a:r>
            <a:r>
              <a:rPr lang="ru-RU" sz="2800" dirty="0" smtClean="0">
                <a:solidFill>
                  <a:schemeClr val="accent1"/>
                </a:solidFill>
              </a:rPr>
              <a:t>):</a:t>
            </a:r>
            <a:br>
              <a:rPr lang="ru-RU" sz="2800" dirty="0" smtClean="0">
                <a:solidFill>
                  <a:schemeClr val="accent1"/>
                </a:solidFill>
              </a:rPr>
            </a:br>
            <a:r>
              <a:rPr lang="ru-RU" sz="2800" dirty="0" smtClean="0">
                <a:solidFill>
                  <a:schemeClr val="accent1"/>
                </a:solidFill>
              </a:rPr>
              <a:t>1. </a:t>
            </a:r>
            <a:r>
              <a:rPr lang="ru-RU" sz="2800" b="0" dirty="0" smtClean="0">
                <a:solidFill>
                  <a:schemeClr val="accent1"/>
                </a:solidFill>
              </a:rPr>
              <a:t>Принцип сознательности и активности;</a:t>
            </a:r>
            <a:br>
              <a:rPr lang="ru-RU" sz="2800" b="0" dirty="0" smtClean="0">
                <a:solidFill>
                  <a:schemeClr val="accent1"/>
                </a:solidFill>
              </a:rPr>
            </a:br>
            <a:r>
              <a:rPr lang="ru-RU" sz="2800" b="0" dirty="0" smtClean="0">
                <a:solidFill>
                  <a:schemeClr val="accent1"/>
                </a:solidFill>
              </a:rPr>
              <a:t>2. Принцип наглядности обучения;</a:t>
            </a:r>
            <a:br>
              <a:rPr lang="ru-RU" sz="2800" b="0" dirty="0" smtClean="0">
                <a:solidFill>
                  <a:schemeClr val="accent1"/>
                </a:solidFill>
              </a:rPr>
            </a:br>
            <a:r>
              <a:rPr lang="ru-RU" sz="2800" b="0" dirty="0" smtClean="0">
                <a:solidFill>
                  <a:schemeClr val="accent1"/>
                </a:solidFill>
              </a:rPr>
              <a:t>3. Принцип систематичности и последовательности;</a:t>
            </a:r>
            <a:br>
              <a:rPr lang="ru-RU" sz="2800" b="0" dirty="0" smtClean="0">
                <a:solidFill>
                  <a:schemeClr val="accent1"/>
                </a:solidFill>
              </a:rPr>
            </a:br>
            <a:r>
              <a:rPr lang="ru-RU" sz="2800" b="0" dirty="0" smtClean="0">
                <a:solidFill>
                  <a:schemeClr val="accent1"/>
                </a:solidFill>
              </a:rPr>
              <a:t>4. Принцип прочности;</a:t>
            </a:r>
            <a:br>
              <a:rPr lang="ru-RU" sz="2800" b="0" dirty="0" smtClean="0">
                <a:solidFill>
                  <a:schemeClr val="accent1"/>
                </a:solidFill>
              </a:rPr>
            </a:br>
            <a:r>
              <a:rPr lang="ru-RU" sz="2800" b="0" dirty="0" smtClean="0">
                <a:solidFill>
                  <a:schemeClr val="accent1"/>
                </a:solidFill>
              </a:rPr>
              <a:t>5. Принцип доступности;</a:t>
            </a:r>
            <a:br>
              <a:rPr lang="ru-RU" sz="2800" b="0" dirty="0" smtClean="0">
                <a:solidFill>
                  <a:schemeClr val="accent1"/>
                </a:solidFill>
              </a:rPr>
            </a:br>
            <a:r>
              <a:rPr lang="ru-RU" sz="2800" b="0" dirty="0" smtClean="0">
                <a:solidFill>
                  <a:schemeClr val="accent1"/>
                </a:solidFill>
              </a:rPr>
              <a:t>6. Принцип научности;</a:t>
            </a:r>
            <a:br>
              <a:rPr lang="ru-RU" sz="2800" b="0" dirty="0" smtClean="0">
                <a:solidFill>
                  <a:schemeClr val="accent1"/>
                </a:solidFill>
              </a:rPr>
            </a:br>
            <a:r>
              <a:rPr lang="ru-RU" sz="2800" b="0" dirty="0" smtClean="0">
                <a:solidFill>
                  <a:schemeClr val="accent1"/>
                </a:solidFill>
              </a:rPr>
              <a:t>7. Принцип </a:t>
            </a:r>
            <a:r>
              <a:rPr lang="ru-RU" sz="2800" b="0" dirty="0">
                <a:solidFill>
                  <a:schemeClr val="accent1"/>
                </a:solidFill>
              </a:rPr>
              <a:t>связи теории с </a:t>
            </a:r>
            <a:r>
              <a:rPr lang="ru-RU" sz="2800" b="0" dirty="0" smtClean="0">
                <a:solidFill>
                  <a:schemeClr val="accent1"/>
                </a:solidFill>
              </a:rPr>
              <a:t>практикой</a:t>
            </a:r>
            <a:endParaRPr lang="ru-RU" sz="2800" b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022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3195" y="260648"/>
            <a:ext cx="5966666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accent1"/>
                </a:solidFill>
              </a:rPr>
              <a:t>Предметно - развивающая среда</a:t>
            </a:r>
            <a:endParaRPr lang="ru-RU" sz="2400" dirty="0">
              <a:solidFill>
                <a:schemeClr val="accent1"/>
              </a:solidFill>
            </a:endParaRPr>
          </a:p>
        </p:txBody>
      </p:sp>
      <p:pic>
        <p:nvPicPr>
          <p:cNvPr id="1027" name="Picture 3" descr="C:\Users\евения\Pictures\IMG_20141029_1455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12776"/>
            <a:ext cx="3111149" cy="5185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" t="3643" r="2831" b="3880"/>
          <a:stretch/>
        </p:blipFill>
        <p:spPr bwMode="auto">
          <a:xfrm>
            <a:off x="539552" y="4183425"/>
            <a:ext cx="3313041" cy="2380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3923549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7227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3195" y="404664"/>
            <a:ext cx="5966666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accent1"/>
                </a:solidFill>
              </a:rPr>
              <a:t>Рассматривание иллюстраций</a:t>
            </a:r>
            <a:endParaRPr lang="ru-RU" sz="2400" dirty="0">
              <a:solidFill>
                <a:schemeClr val="accent1"/>
              </a:solidFill>
            </a:endParaRPr>
          </a:p>
        </p:txBody>
      </p:sp>
      <p:pic>
        <p:nvPicPr>
          <p:cNvPr id="2050" name="Picture 2" descr="C:\Users\евения\Pictures\IMG_20141028_1620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309" y="1340768"/>
            <a:ext cx="4320480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евения\Pictures\IMG_20141028_1620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51" y="3212976"/>
            <a:ext cx="5113240" cy="306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726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692695"/>
            <a:ext cx="7175351" cy="576065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 smtClean="0">
                <a:solidFill>
                  <a:schemeClr val="accent1"/>
                </a:solidFill>
              </a:rPr>
              <a:t>Пальчиковые игры</a:t>
            </a:r>
            <a:endParaRPr lang="ru-RU" sz="2800" dirty="0">
              <a:solidFill>
                <a:schemeClr val="accent1"/>
              </a:solidFill>
            </a:endParaRPr>
          </a:p>
        </p:txBody>
      </p:sp>
      <p:pic>
        <p:nvPicPr>
          <p:cNvPr id="3074" name="Picture 2" descr="C:\Users\евения\Pictures\IMG_20141030_1640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50269"/>
            <a:ext cx="396044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евения\Pictures\IMG_20141030_1642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299" y="1350269"/>
            <a:ext cx="4023610" cy="241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евения\Pictures\IMG_20141029_1033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85" y="3933056"/>
            <a:ext cx="4143227" cy="248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059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404665"/>
            <a:ext cx="7175351" cy="1008112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 smtClean="0">
                <a:solidFill>
                  <a:schemeClr val="accent1"/>
                </a:solidFill>
              </a:rPr>
              <a:t>Непосредственно образовательная деятельность.</a:t>
            </a:r>
            <a:endParaRPr lang="ru-RU" sz="2800" dirty="0">
              <a:solidFill>
                <a:schemeClr val="accent1"/>
              </a:solidFill>
            </a:endParaRPr>
          </a:p>
        </p:txBody>
      </p:sp>
      <p:pic>
        <p:nvPicPr>
          <p:cNvPr id="3074" name="Picture 2" descr="C:\Users\евения\Pictures\IMG_20141028_1548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999" y="1453482"/>
            <a:ext cx="4468383" cy="268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евения\Pictures\SAM_24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63" y="1434211"/>
            <a:ext cx="36004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евения\Pictures\IMG_20141028_1624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134511"/>
            <a:ext cx="4273147" cy="256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18532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230</TotalTime>
  <Words>20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МКУ «Управление образования Администрации города Бийска» Муниципальное бюджетное дошкольное образовательное учреждение  «Детский сад №72» города Бийска         РАЗВИТИЕ МЕЛКОЙ МОТОРИКИ У ДЕТЕЙ  ДОШКОЛЬНОГО ВОЗРАСТА НА ЗАНЯТИЯХ ПО ТЕСТОПЛАСТИКЕ.      Автор опыта: воспитатель МБ ДОУ       «Детский сад №72»       Богомолова Е.А.      г. Бийск, 2014 </vt:lpstr>
      <vt:lpstr>Презентация PowerPoint</vt:lpstr>
      <vt:lpstr> Цель: Создание условий для развития мелкой моторики у детей дошкольного возраста на занятиях по тестопластике.</vt:lpstr>
      <vt:lpstr> Задачи: • Познакомить детей с пластическим материалом (соленое тесто), с его свойствами (пластичность, вязкость, вес, цельность массы), возможностями своего воздействия на материал. • Обучить разнообразным приемам действий с пластичным материалом: разминание, отщипывание, сплющивание и "шлепанье". • Развить мелкую моторику, творческие способности. </vt:lpstr>
      <vt:lpstr>  Принципы организации  образовательного процесса (И.П.    Подласый): 1. Принцип сознательности и активности; 2. Принцип наглядности обучения; 3. Принцип систематичности и последовательности; 4. Принцип прочности; 5. Принцип доступности; 6. Принцип научности; 7. Принцип связи теории с практикой</vt:lpstr>
      <vt:lpstr>Предметно - развивающая среда</vt:lpstr>
      <vt:lpstr>Рассматривание иллюстраций</vt:lpstr>
      <vt:lpstr>Пальчиковые игры</vt:lpstr>
      <vt:lpstr>Непосредственно образовательная деятельность.</vt:lpstr>
      <vt:lpstr> Планируемые результаты:  Знание пластического материала (соленое тесто),  его свойства (пластичность, вязкость, вес, цельность массы), возможности своего воздействия на материал.  Умение пользоваться разнообразными приемами действий с пластичным материалом: разминание, отщипывание, сплющивание и "шлепанье".  Развитие мелкой моторики, творческих способностей.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опыта работы воспитателя МБ ДОУ «Детский сад №72» г. Бийска Богомоловой Евгении А :  «РАЗВИТИЕ МЕЛКОЙ МАТОРИКИ У ДЕТЕЙ МЛАДШЕГО ДОШКОЛЬНОГО ВОЗРАСТА НА ЗАНЯТИЯХ ПО ТЕСТОПЛАСТИКИ»</dc:title>
  <dc:creator>евения богомолова</dc:creator>
  <cp:lastModifiedBy>евения богомолова</cp:lastModifiedBy>
  <cp:revision>21</cp:revision>
  <dcterms:created xsi:type="dcterms:W3CDTF">2014-10-23T14:06:58Z</dcterms:created>
  <dcterms:modified xsi:type="dcterms:W3CDTF">2015-05-22T05:50:19Z</dcterms:modified>
</cp:coreProperties>
</file>