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71" r:id="rId2"/>
    <p:sldId id="258" r:id="rId3"/>
    <p:sldId id="276" r:id="rId4"/>
    <p:sldId id="259" r:id="rId5"/>
    <p:sldId id="260" r:id="rId6"/>
    <p:sldId id="273" r:id="rId7"/>
    <p:sldId id="261" r:id="rId8"/>
    <p:sldId id="262" r:id="rId9"/>
    <p:sldId id="264" r:id="rId10"/>
    <p:sldId id="263" r:id="rId11"/>
    <p:sldId id="265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99CCFF"/>
    <a:srgbClr val="DDDDDD"/>
    <a:srgbClr val="000066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121" d="100"/>
          <a:sy n="121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4733BC-2EF7-4A38-93FF-58D97AD527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07DF5-0DBD-430E-A9B7-4799DE481D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09150E3-F0BE-4395-A484-6E7B4E1B03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7F8B-5FE3-48F8-88F9-E4F1F2B31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2B9A15E7-EED5-4F91-B054-F2EA53F506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D74418-E002-4619-96BC-0647FA7DF6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C9257-FA99-4BB0-BB68-D6223B627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7F69348-21D1-4ED3-8234-1E448AFD41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E083CF3-12AF-4066-BB3E-F1923E5FFF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6C8653-5DDF-4E0B-8BE7-7FCA9610C5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1C41A3-9D85-4ADD-B3F9-F7282D695D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FC44E7E-3699-4108-A690-46FA385A5A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0"/>
            <a:ext cx="6643734" cy="2123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ru-RU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одземные богатства земли.</a:t>
            </a:r>
            <a:endParaRPr lang="en-US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440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00636"/>
            <a:ext cx="8286808" cy="181588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</a:t>
            </a:r>
            <a:r>
              <a:rPr lang="ru-RU" sz="2800" b="1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СП МБОУ «СОШ №2 г. Калининска Саратовской области» </a:t>
            </a:r>
          </a:p>
          <a:p>
            <a:pPr algn="ctr">
              <a:defRPr/>
            </a:pPr>
            <a:r>
              <a:rPr lang="ru-RU" sz="28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Иващенко Елена Николаевна</a:t>
            </a:r>
            <a:endParaRPr lang="ru-RU" sz="2800" b="1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3-tub-ru.yandex.net/i?id=557239832-6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643206" cy="2357454"/>
          </a:xfrm>
          <a:prstGeom prst="rect">
            <a:avLst/>
          </a:prstGeom>
          <a:noFill/>
        </p:spPr>
      </p:pic>
      <p:pic>
        <p:nvPicPr>
          <p:cNvPr id="27652" name="Picture 4" descr="http://im2-tub-ru.yandex.net/i?id=95814476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2428892" cy="2643206"/>
          </a:xfrm>
          <a:prstGeom prst="rect">
            <a:avLst/>
          </a:prstGeom>
          <a:noFill/>
        </p:spPr>
      </p:pic>
      <p:pic>
        <p:nvPicPr>
          <p:cNvPr id="27654" name="Picture 6" descr="http://im7-tub-ru.yandex.net/i?id=387180459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14554"/>
            <a:ext cx="250033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7858148" cy="928688"/>
          </a:xfrm>
        </p:spPr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</a:rPr>
              <a:t>Нефть</a:t>
            </a:r>
          </a:p>
        </p:txBody>
      </p:sp>
      <p:pic>
        <p:nvPicPr>
          <p:cNvPr id="4" name="Содержимое 3" descr="нефть.доб.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74" y="500042"/>
            <a:ext cx="2497137" cy="285752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43240" y="1484313"/>
            <a:ext cx="2928948" cy="258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marL="914400" indent="-914400"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Жидкое</a:t>
            </a:r>
          </a:p>
          <a:p>
            <a:pPr marL="914400" indent="-914400"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Черного цвета</a:t>
            </a:r>
          </a:p>
          <a:p>
            <a:pPr marL="914400" indent="-914400"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 резким запахом (бензина)</a:t>
            </a:r>
          </a:p>
          <a:p>
            <a:pPr marL="914400" indent="-914400"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Легче воды</a:t>
            </a:r>
          </a:p>
          <a:p>
            <a:pPr marL="914400" indent="-914400"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Хорошо горит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25469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http://im0-tub-ru.yandex.net/i?id=67245807-0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3043241" cy="2214578"/>
          </a:xfrm>
          <a:prstGeom prst="rect">
            <a:avLst/>
          </a:prstGeom>
          <a:noFill/>
        </p:spPr>
      </p:pic>
      <p:pic>
        <p:nvPicPr>
          <p:cNvPr id="20486" name="Picture 6" descr="http://im0-tub-ru.yandex.net/i?id=299177908-4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71876"/>
            <a:ext cx="25717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5643570" cy="714375"/>
          </a:xfrm>
        </p:spPr>
        <p:txBody>
          <a:bodyPr lIns="0" rIns="0" bIns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6600"/>
                </a:solidFill>
              </a:rPr>
              <a:t>Железная руда</a:t>
            </a:r>
          </a:p>
        </p:txBody>
      </p:sp>
      <p:pic>
        <p:nvPicPr>
          <p:cNvPr id="4" name="Содержимое 3" descr="железная руда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785926"/>
            <a:ext cx="1928813" cy="1795463"/>
          </a:xfrm>
        </p:spPr>
      </p:pic>
      <p:pic>
        <p:nvPicPr>
          <p:cNvPr id="1026" name="Picture 2" descr="C:\Users\Рысь\Downloads\карь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114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Рысь\Downloads\зав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Рысь\Downloads\магнит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643438"/>
            <a:ext cx="22002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2"/>
          <p:cNvSpPr txBox="1">
            <a:spLocks/>
          </p:cNvSpPr>
          <p:nvPr/>
        </p:nvSpPr>
        <p:spPr>
          <a:xfrm>
            <a:off x="2500298" y="1714488"/>
            <a:ext cx="4286250" cy="2019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Твердое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Чёрного цвета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Непрозрачное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Плотное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Притягивает металлические предметы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285992"/>
            <a:ext cx="209553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im5-tub-ru.yandex.net/i?id=148437881-7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71480"/>
            <a:ext cx="1876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6" name="Group 68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110013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100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Песок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688" y="3857625"/>
            <a:ext cx="19288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4" name="Picture 2" descr="http://im6-tub-ru.yandex.net/i?id=583629835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2928958" cy="3000396"/>
          </a:xfrm>
          <a:prstGeom prst="rect">
            <a:avLst/>
          </a:prstGeom>
          <a:noFill/>
        </p:spPr>
      </p:pic>
      <p:pic>
        <p:nvPicPr>
          <p:cNvPr id="18436" name="Picture 4" descr="http://orlada.com/files/poster/foto/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229080" cy="27431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71448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Природный песок — рыхлая смесь зёрен крупностью 0,10—5 мм, образовавшаяся в результате разрушения твёрдых горных пород.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Спасибо за внимание!!!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Содержимое 2"/>
          <p:cNvGrpSpPr>
            <a:grpSpLocks noGrp="1"/>
          </p:cNvGrpSpPr>
          <p:nvPr/>
        </p:nvGrpSpPr>
        <p:grpSpPr bwMode="auto">
          <a:xfrm>
            <a:off x="357159" y="1000108"/>
            <a:ext cx="8513792" cy="5075256"/>
            <a:chOff x="288" y="585"/>
            <a:chExt cx="5230" cy="3465"/>
          </a:xfrm>
        </p:grpSpPr>
        <p:pic>
          <p:nvPicPr>
            <p:cNvPr id="10248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0" y="808"/>
              <a:ext cx="522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88" y="585"/>
              <a:ext cx="5184" cy="34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ru-RU" sz="2600" b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Какие природные материалы </a:t>
              </a:r>
              <a:r>
                <a:rPr lang="ru-RU" sz="2600" b="1" dirty="0">
                  <a:solidFill>
                    <a:srgbClr val="000000"/>
                  </a:solidFill>
                  <a:cs typeface="Arial" charset="0"/>
                </a:rPr>
                <a:t>люди используют для строительства домов? </a:t>
              </a:r>
              <a:endParaRPr lang="ru-RU" sz="2600" b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ru-RU" sz="2600" b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i="1" dirty="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                        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dirty="0">
                  <a:solidFill>
                    <a:srgbClr val="000000"/>
                  </a:solidFill>
                  <a:cs typeface="Arial" charset="0"/>
                </a:rPr>
                <a:t>	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ru-RU" sz="2600" b="1" dirty="0">
                  <a:solidFill>
                    <a:srgbClr val="000000"/>
                  </a:solidFill>
                  <a:cs typeface="Arial" charset="0"/>
                </a:rPr>
                <a:t>Чем люди отапливают </a:t>
              </a: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дома? 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                                    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Прямоугольник 3"/>
          <p:cNvGrpSpPr>
            <a:grpSpLocks/>
          </p:cNvGrpSpPr>
          <p:nvPr/>
        </p:nvGrpSpPr>
        <p:grpSpPr bwMode="auto">
          <a:xfrm>
            <a:off x="1043608" y="153426"/>
            <a:ext cx="7358114" cy="857208"/>
            <a:chOff x="852" y="1329"/>
            <a:chExt cx="4009" cy="1708"/>
          </a:xfrm>
        </p:grpSpPr>
        <p:pic>
          <p:nvPicPr>
            <p:cNvPr id="10244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" y="1329"/>
              <a:ext cx="4009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900" y="1350"/>
              <a:ext cx="3915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Полезные ископаемые</a:t>
              </a:r>
            </a:p>
          </p:txBody>
        </p:sp>
      </p:grpSp>
      <p:pic>
        <p:nvPicPr>
          <p:cNvPr id="1026" name="Picture 2" descr="http://go4.imgsmail.ru/imgpreview?key=http%3A//desktop.kazansoft.ru/bigimages/nature/trees/img-eabf6.jpg&amp;mb=imgdb_preview_1156&amp;q=90&amp;w=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8" y="2424078"/>
            <a:ext cx="1656184" cy="1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4.imgsmail.ru/imgpreview?key=http%3A//abu.kiev.ua/filez/1300030876_melkiy-rechnoy-pesok_87024.jpg&amp;mb=imgdb_preview_1746&amp;q=90&amp;w=1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05" y="2420888"/>
            <a:ext cx="1466272" cy="1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1.imgsmail.ru/imgpreview?key=http%3A//www.taday.ru/data/740/689/1234/1.jpg&amp;mb=imgdb_preview_643&amp;q=90&amp;w=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45" y="2420888"/>
            <a:ext cx="1714445" cy="1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1.imgsmail.ru/imgpreview?key=http%3A//files.builderclub.com/uploads/articles/saman-izgotovleniye-samannogo-bloka/glina.jpg&amp;mb=imgdb_preview_1405&amp;q=90&amp;w=1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1741490" cy="1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o2.imgsmail.ru/imgpreview?key=http%3A//private.peterlink.ru/fish/060514-firewood-1.jpg&amp;mb=imgdb_preview_1496&amp;q=90&amp;w=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57873"/>
            <a:ext cx="21233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go3.imgsmail.ru/imgpreview?key=http%3A//img2.board.com.ua/a/2000595328/wm/1-kommercheskoe-predlozhenie-po-postavke-ugolnyih.jpg&amp;mb=imgdb_preview_143&amp;q=90&amp;w=1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7717"/>
            <a:ext cx="2308485" cy="16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go1.imgsmail.ru/imgpreview?key=http%3A//img1.ubr.ua/article/352x288/1f017.jpg&amp;mb=imgdb_preview_100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1" y="4357873"/>
            <a:ext cx="2654443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Содержимое 2"/>
          <p:cNvGrpSpPr>
            <a:grpSpLocks noGrp="1"/>
          </p:cNvGrpSpPr>
          <p:nvPr/>
        </p:nvGrpSpPr>
        <p:grpSpPr bwMode="auto">
          <a:xfrm>
            <a:off x="360415" y="986926"/>
            <a:ext cx="8510536" cy="5085509"/>
            <a:chOff x="290" y="576"/>
            <a:chExt cx="5228" cy="3472"/>
          </a:xfrm>
        </p:grpSpPr>
        <p:pic>
          <p:nvPicPr>
            <p:cNvPr id="10248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0" y="808"/>
              <a:ext cx="522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90" y="576"/>
              <a:ext cx="5184" cy="34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b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             Где </a:t>
              </a:r>
              <a:r>
                <a:rPr lang="ru-RU" sz="2600" b="1" dirty="0">
                  <a:solidFill>
                    <a:srgbClr val="000000"/>
                  </a:solidFill>
                  <a:cs typeface="Arial" charset="0"/>
                </a:rPr>
                <a:t>люди берут эти материалы? 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ru-RU" sz="2600" dirty="0" smtClean="0">
                  <a:solidFill>
                    <a:srgbClr val="000000"/>
                  </a:solidFill>
                  <a:cs typeface="Arial" charset="0"/>
                </a:rPr>
                <a:t>            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ru-RU" sz="2600" i="1" dirty="0">
                  <a:solidFill>
                    <a:srgbClr val="000000"/>
                  </a:solidFill>
                  <a:cs typeface="Arial" charset="0"/>
                </a:rPr>
                <a:t>природа, земля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) 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i="1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                                                            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Прямоугольник 3"/>
          <p:cNvGrpSpPr>
            <a:grpSpLocks/>
          </p:cNvGrpSpPr>
          <p:nvPr/>
        </p:nvGrpSpPr>
        <p:grpSpPr bwMode="auto">
          <a:xfrm>
            <a:off x="1043608" y="153426"/>
            <a:ext cx="7358114" cy="857208"/>
            <a:chOff x="852" y="1329"/>
            <a:chExt cx="4009" cy="1708"/>
          </a:xfrm>
        </p:grpSpPr>
        <p:pic>
          <p:nvPicPr>
            <p:cNvPr id="10244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" y="1329"/>
              <a:ext cx="4009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900" y="1350"/>
              <a:ext cx="3915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Полезные ископаемые</a:t>
              </a:r>
            </a:p>
          </p:txBody>
        </p:sp>
      </p:grpSp>
      <p:pic>
        <p:nvPicPr>
          <p:cNvPr id="2050" name="Picture 2" descr="http://go1.imgsmail.ru/imgpreview?key=http%3A//romantic-online.com/uploads/users_images/1/170/48aecaf5a7062.jpg&amp;mb=imgdb_preview_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2.imgsmail.ru/imgpreview?key=http%3A//stat17.privet.ru/lr/091fbf08a2ef30119301fd178ff03210&amp;mb=imgdb_preview_1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3" y="1981537"/>
            <a:ext cx="22764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o3.imgsmail.ru/imgpreview?key=http%3A//www.obretenie.info/Photo/earth.jpg&amp;mb=imgdb_preview_19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2710"/>
            <a:ext cx="2664296" cy="21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Содержимое 2"/>
          <p:cNvGrpSpPr>
            <a:grpSpLocks noGrp="1"/>
          </p:cNvGrpSpPr>
          <p:nvPr/>
        </p:nvGrpSpPr>
        <p:grpSpPr bwMode="auto">
          <a:xfrm>
            <a:off x="491481" y="297558"/>
            <a:ext cx="8369300" cy="6349999"/>
            <a:chOff x="223" y="28"/>
            <a:chExt cx="5272" cy="4000"/>
          </a:xfrm>
        </p:grpSpPr>
        <p:pic>
          <p:nvPicPr>
            <p:cNvPr id="5123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" y="607"/>
              <a:ext cx="5272" cy="34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09" y="28"/>
              <a:ext cx="5184" cy="333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5400" dirty="0" smtClean="0">
                  <a:solidFill>
                    <a:srgbClr val="006600"/>
                  </a:solidFill>
                  <a:cs typeface="Arial" charset="0"/>
                </a:rPr>
                <a:t>Полезные </a:t>
              </a:r>
              <a:r>
                <a:rPr lang="ru-RU" sz="5400" dirty="0">
                  <a:solidFill>
                    <a:srgbClr val="006600"/>
                  </a:solidFill>
                  <a:cs typeface="Arial" charset="0"/>
                </a:rPr>
                <a:t>ископаемые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800" dirty="0" smtClean="0">
                  <a:solidFill>
                    <a:srgbClr val="006600"/>
                  </a:solidFill>
                  <a:cs typeface="Arial" charset="0"/>
                </a:rPr>
                <a:t> </a:t>
              </a:r>
              <a:r>
                <a: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жидкие		  твердые	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газообразные </a:t>
              </a:r>
              <a:r>
                <a:rPr lang="ru-RU" sz="2800" dirty="0">
                  <a:solidFill>
                    <a:srgbClr val="006600"/>
                  </a:solidFill>
                  <a:cs typeface="Arial" charset="0"/>
                </a:rPr>
                <a:t>	</a:t>
              </a: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rot="16200000" flipH="1">
            <a:off x="6500828" y="3929064"/>
            <a:ext cx="10001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gabmas.am/images/natural-gas-golden-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7" y="1861193"/>
            <a:ext cx="3052662" cy="46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2.imgsmail.ru/imgpreview?key=http%3A//geolmuseum.ru/UserFiles/Image/%25D0%25BD%25D0%25B5%25D1%2584%25D1%2582%25D1%258C_%25D1%2582%25D0%25B5%25D0%25BC%25D0%25BD%25D0%25B0%25D1%258F.jpg&amp;mb=imgdb_preview_17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2" y="1988840"/>
            <a:ext cx="1961036" cy="35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3.imgsmail.ru/imgpreview?key=http%3A//www.naturgranit.ru/files/images/emelianovskij-granit.jpeg&amp;mb=imgdb_preview_2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65" y="1844824"/>
            <a:ext cx="1905000" cy="37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5984" y="428604"/>
            <a:ext cx="4214842" cy="704850"/>
          </a:xfrm>
        </p:spPr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900" b="1" dirty="0">
                <a:solidFill>
                  <a:srgbClr val="006600"/>
                </a:solidFill>
              </a:rPr>
              <a:t>Известняк</a:t>
            </a:r>
          </a:p>
        </p:txBody>
      </p:sp>
      <p:pic>
        <p:nvPicPr>
          <p:cNvPr id="4" name="Содержимое 3" descr="извест.добыча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4143380"/>
            <a:ext cx="2665413" cy="2000250"/>
          </a:xfrm>
        </p:spPr>
      </p:pic>
      <p:pic>
        <p:nvPicPr>
          <p:cNvPr id="7" name="Рисунок 6" descr="известня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18"/>
            <a:ext cx="264318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1340768"/>
            <a:ext cx="6357938" cy="1857375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 marL="914400" indent="-914400">
              <a:lnSpc>
                <a:spcPct val="80000"/>
              </a:lnSpc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Твёрдый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Белого, серого или жёлтого цвета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Непрозрачный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Плотный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Если капнуть каплю кислоты – шипит (выделяется газ)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47813" y="2071688"/>
            <a:ext cx="63388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6600"/>
                </a:solidFill>
              </a:rPr>
              <a:t>По дорожке шли, шли (шагаем)</a:t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>Много камешков нашли.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6600"/>
                </a:solidFill>
              </a:rPr>
              <a:t>(повороты туловища)</a:t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>Присели (сели), </a:t>
            </a:r>
            <a:endParaRPr lang="en-US" sz="3200" b="1" i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006600"/>
                </a:solidFill>
              </a:rPr>
              <a:t>собрали (встали)</a:t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>Дальше пошли.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42976" y="642918"/>
            <a:ext cx="7129462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6600"/>
                </a:solidFill>
              </a:rPr>
              <a:t>физкультминутка</a:t>
            </a:r>
          </a:p>
        </p:txBody>
      </p:sp>
      <p:pic>
        <p:nvPicPr>
          <p:cNvPr id="3076" name="Picture 4" descr="http://go2.imgsmail.ru/imgpreview?key=http%3A//mistergid.ru/image/upload/2011-08-11/330026694634_36674ee2ab3_full.jpg&amp;mb=imgdb_preview_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21088"/>
            <a:ext cx="25202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4714875" cy="776288"/>
          </a:xfrm>
        </p:spPr>
        <p:txBody>
          <a:bodyPr lIns="0" rIns="0" bIns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900" b="1" dirty="0">
                <a:solidFill>
                  <a:srgbClr val="006600"/>
                </a:solidFill>
              </a:rPr>
              <a:t>Гранит (зернистый)</a:t>
            </a:r>
          </a:p>
        </p:txBody>
      </p:sp>
      <p:pic>
        <p:nvPicPr>
          <p:cNvPr id="4" name="Содержимое 3" descr="гранит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786190"/>
            <a:ext cx="3592518" cy="220345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28750" y="1857375"/>
            <a:ext cx="6000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lnSpc>
                <a:spcPct val="80000"/>
              </a:lnSpc>
            </a:pPr>
            <a:r>
              <a:rPr lang="ru-RU" sz="2200" dirty="0">
                <a:cs typeface="Arial" charset="0"/>
              </a:rPr>
              <a:t> </a:t>
            </a:r>
            <a:r>
              <a:rPr lang="ru-RU" sz="2200" b="1" dirty="0">
                <a:latin typeface="Calibri" pitchFamily="34" charset="0"/>
                <a:cs typeface="Arial" charset="0"/>
              </a:rPr>
              <a:t>кварц</a:t>
            </a:r>
            <a:r>
              <a:rPr lang="ru-RU" sz="22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		</a:t>
            </a:r>
            <a:r>
              <a:rPr lang="ru-RU" sz="22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2200" b="1" dirty="0">
                <a:latin typeface="Calibri" pitchFamily="34" charset="0"/>
                <a:cs typeface="Arial" charset="0"/>
              </a:rPr>
              <a:t>слюда</a:t>
            </a:r>
            <a:r>
              <a:rPr lang="ru-RU" sz="22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		</a:t>
            </a:r>
            <a:r>
              <a:rPr lang="ru-RU" sz="2200" b="1" dirty="0">
                <a:latin typeface="Calibri" pitchFamily="34" charset="0"/>
                <a:cs typeface="Arial" charset="0"/>
              </a:rPr>
              <a:t>полевой шпат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(белые		(чёрные		   (розовые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    зёрна)		    зёрна)		             зёрна)</a:t>
            </a:r>
          </a:p>
        </p:txBody>
      </p: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 rot="10800000" flipV="1">
            <a:off x="1928813" y="1428750"/>
            <a:ext cx="642937" cy="5016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5400000">
            <a:off x="3642519" y="1643856"/>
            <a:ext cx="573088" cy="1428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rot="16200000" flipH="1">
            <a:off x="5500688" y="1428750"/>
            <a:ext cx="573087" cy="43021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4286250" y="4071938"/>
            <a:ext cx="4500563" cy="2214562"/>
          </a:xfrm>
          <a:prstGeom prst="rect">
            <a:avLst/>
          </a:prstGeom>
        </p:spPr>
        <p:txBody>
          <a:bodyPr lIns="0" rIns="0" bIns="0" anchor="b">
            <a:normAutofit fontScale="52500" lnSpcReduction="20000"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Твёрдый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Серого или красного цвета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Непрозрачный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Зернистый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Очень прочный</a:t>
            </a:r>
          </a:p>
          <a:p>
            <a:pPr marL="914400" indent="-914400" fontAlgn="auto">
              <a:spcAft>
                <a:spcPts val="0"/>
              </a:spcAft>
              <a:buFontTx/>
              <a:buAutoNum type="arabicPeriod"/>
              <a:defRPr/>
            </a:pPr>
            <a:endParaRPr lang="ru-RU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14500" y="3357563"/>
            <a:ext cx="5429250" cy="357187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+mj-lt"/>
                <a:ea typeface="+mj-ea"/>
                <a:cs typeface="+mj-cs"/>
              </a:rPr>
              <a:t>песок			      глина</a:t>
            </a:r>
            <a:endParaRPr lang="ru-RU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1857375" y="3071813"/>
            <a:ext cx="428625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857625" y="2928938"/>
            <a:ext cx="1071563" cy="4286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5286375" y="2928938"/>
            <a:ext cx="500063" cy="3571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285728"/>
            <a:ext cx="1685925" cy="847725"/>
          </a:xfrm>
        </p:spPr>
        <p:txBody>
          <a:bodyPr lIns="0" rIns="0" bIns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</a:rPr>
              <a:t>Глина</a:t>
            </a:r>
          </a:p>
        </p:txBody>
      </p:sp>
      <p:pic>
        <p:nvPicPr>
          <p:cNvPr id="5" name="Рисунок 4" descr="глина.до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2571750" cy="33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50" y="1428750"/>
            <a:ext cx="3455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Состоит из мелких частиц – чешуек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Красного, жёлтого, серого или     белого цвета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3. Пластична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4. Плохо пропускает воду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643314"/>
            <a:ext cx="33363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143380"/>
            <a:ext cx="2285984" cy="23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im3-tub-ru.yandex.net/i?id=285190568-5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785794"/>
            <a:ext cx="250033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71802" y="142852"/>
            <a:ext cx="5500694" cy="847725"/>
          </a:xfrm>
        </p:spPr>
        <p:txBody>
          <a:bodyPr lIns="0" rIns="0" bIns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Каменный </a:t>
            </a:r>
            <a:r>
              <a:rPr lang="ru-RU" sz="3600" b="1" dirty="0">
                <a:solidFill>
                  <a:srgbClr val="006600"/>
                </a:solidFill>
              </a:rPr>
              <a:t>уголь</a:t>
            </a:r>
          </a:p>
        </p:txBody>
      </p:sp>
      <p:pic>
        <p:nvPicPr>
          <p:cNvPr id="5" name="Рисунок 4" descr="кам.уг.доб.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511" y="4143374"/>
            <a:ext cx="2502014" cy="2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928938" y="1643063"/>
            <a:ext cx="3357562" cy="1500187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Твёрдый, но хрупкий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Черного цвета, блестит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Хорошо и ярко горит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В воде не растворяется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35745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393163" cy="20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2636375" cy="220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857628"/>
            <a:ext cx="26894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217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Известняк</vt:lpstr>
      <vt:lpstr>Презентация PowerPoint</vt:lpstr>
      <vt:lpstr>Гранит (зернистый)</vt:lpstr>
      <vt:lpstr>Глина</vt:lpstr>
      <vt:lpstr>Каменный уголь</vt:lpstr>
      <vt:lpstr>Нефть</vt:lpstr>
      <vt:lpstr>Железная руда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уже звенит звонок Начинается урок Хозяйка подземных богатств В свое царство зовет сегодня нас.</dc:title>
  <dc:creator>галя</dc:creator>
  <cp:lastModifiedBy>user</cp:lastModifiedBy>
  <cp:revision>42</cp:revision>
  <dcterms:created xsi:type="dcterms:W3CDTF">2003-01-01T01:05:17Z</dcterms:created>
  <dcterms:modified xsi:type="dcterms:W3CDTF">2013-12-12T07:32:26Z</dcterms:modified>
</cp:coreProperties>
</file>