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58" r:id="rId4"/>
    <p:sldId id="260" r:id="rId5"/>
    <p:sldId id="262" r:id="rId6"/>
    <p:sldId id="267" r:id="rId7"/>
    <p:sldId id="268" r:id="rId8"/>
    <p:sldId id="269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06.05.2014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0176" y="347547"/>
            <a:ext cx="6858002" cy="1828800"/>
          </a:xfrm>
        </p:spPr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6000" b="0" i="0" dirty="0" smtClean="0">
                <a:solidFill>
                  <a:srgbClr val="FF0000"/>
                </a:solidFill>
                <a:latin typeface="Segoe Print"/>
                <a:ea typeface="+mj-ea"/>
                <a:cs typeface="+mj-cs"/>
              </a:rPr>
              <a:t>Профессия -</a:t>
            </a:r>
            <a:endParaRPr lang="ru-RU" sz="6000" b="0" i="0" dirty="0">
              <a:solidFill>
                <a:srgbClr val="FF0000"/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0147" y="2555489"/>
            <a:ext cx="6858002" cy="180649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«</a:t>
            </a:r>
            <a:r>
              <a:rPr lang="ru-RU" sz="4800" b="0" i="0" dirty="0" smtClean="0">
                <a:solidFill>
                  <a:srgbClr val="FF0000"/>
                </a:solidFill>
              </a:rPr>
              <a:t>Воспитатель ДОУ»</a:t>
            </a:r>
            <a:endParaRPr lang="ru-RU" sz="4800" b="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17528" y="446557"/>
            <a:ext cx="114040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Без них уже скучно!!!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408" y="1769996"/>
            <a:ext cx="61722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65934" y="3962400"/>
            <a:ext cx="10058402" cy="1219200"/>
          </a:xfrm>
        </p:spPr>
        <p:txBody>
          <a:bodyPr>
            <a:normAutofit fontScale="90000"/>
          </a:bodyPr>
          <a:lstStyle/>
          <a:p>
            <a:pPr>
              <a:spcBef>
                <a:spcPts val="1"/>
              </a:spcBef>
            </a:pPr>
            <a:r>
              <a:rPr lang="ru-RU" dirty="0">
                <a:solidFill>
                  <a:srgbClr val="FF0000"/>
                </a:solidFill>
              </a:rPr>
              <a:t>«Многое зависит от того, кто вел ребенка за </a:t>
            </a:r>
            <a:r>
              <a:rPr lang="ru-RU" dirty="0" smtClean="0">
                <a:solidFill>
                  <a:srgbClr val="FF0000"/>
                </a:solidFill>
              </a:rPr>
              <a:t>руку </a:t>
            </a:r>
            <a:r>
              <a:rPr lang="ru-RU" dirty="0">
                <a:solidFill>
                  <a:srgbClr val="FF0000"/>
                </a:solidFill>
              </a:rPr>
              <a:t>в детский сад,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что вошло в его разум и сердце из окружающего мира,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- это и определяет, каким человеком станет сегодняшний малыш. Ориентиром для ребенка является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взрослый, в данном случае воспитатель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      А</a:t>
            </a:r>
            <a:r>
              <a:rPr lang="ru-RU" dirty="0">
                <a:solidFill>
                  <a:srgbClr val="FF0000"/>
                </a:solidFill>
              </a:rPr>
              <a:t>. В. Сухомлинский</a:t>
            </a:r>
            <a:endParaRPr lang="ru-RU" sz="3600" b="0" i="0" dirty="0">
              <a:solidFill>
                <a:srgbClr val="FF0000"/>
              </a:solidFill>
              <a:latin typeface="Segoe Print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65214" y="5935980"/>
            <a:ext cx="10058400" cy="45719"/>
          </a:xfrm>
        </p:spPr>
        <p:txBody>
          <a:bodyPr>
            <a:normAutofit fontScale="25000" lnSpcReduction="20000"/>
          </a:bodyPr>
          <a:lstStyle/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endParaRPr lang="ru-RU" sz="2400" b="0" i="0" dirty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97708"/>
            <a:ext cx="6178378" cy="3146855"/>
          </a:xfrm>
        </p:spPr>
        <p:txBody>
          <a:bodyPr>
            <a:noAutofit/>
          </a:bodyPr>
          <a:lstStyle/>
          <a:p>
            <a:pPr>
              <a:spcBef>
                <a:spcPts val="1"/>
              </a:spcBef>
            </a:pPr>
            <a:r>
              <a:rPr lang="ru-RU" sz="2800" dirty="0">
                <a:solidFill>
                  <a:srgbClr val="FF0000"/>
                </a:solidFill>
              </a:rPr>
              <a:t>Быть воспитателем – это значит, каждый день общаться с детьми, находить в этом радость и удовлетворение. Сопереживать их успехам и </a:t>
            </a:r>
            <a:r>
              <a:rPr lang="ru-RU" sz="2800" dirty="0" smtClean="0">
                <a:solidFill>
                  <a:srgbClr val="FF0000"/>
                </a:solidFill>
              </a:rPr>
              <a:t>неудачам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и самое главное любить их!!! </a:t>
            </a:r>
            <a:endParaRPr lang="ru-RU" sz="2800" b="0" i="0" dirty="0">
              <a:solidFill>
                <a:srgbClr val="FF0000"/>
              </a:solidFill>
              <a:latin typeface="Segoe Print"/>
            </a:endParaRPr>
          </a:p>
        </p:txBody>
      </p:sp>
      <p:pic>
        <p:nvPicPr>
          <p:cNvPr id="4" name="Объект 3"/>
          <p:cNvPicPr preferRelativeResize="0"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142060"/>
            <a:ext cx="4954385" cy="3715789"/>
          </a:xfrm>
        </p:spPr>
      </p:pic>
      <p:graphicFrame>
        <p:nvGraphicFramePr>
          <p:cNvPr id="5" name="Объект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5084325"/>
              </p:ext>
            </p:extLst>
          </p:nvPr>
        </p:nvGraphicFramePr>
        <p:xfrm>
          <a:off x="7047571" y="1825625"/>
          <a:ext cx="4460487" cy="41879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0487"/>
              </a:tblGrid>
              <a:tr h="10469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10469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10469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10469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1" y="1729947"/>
            <a:ext cx="5791200" cy="51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70469" y="407272"/>
            <a:ext cx="3974180" cy="6141809"/>
          </a:xfrm>
        </p:spPr>
        <p:txBody>
          <a:bodyPr>
            <a:noAutofit/>
          </a:bodyPr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ru-RU" sz="3200" b="0" i="0" dirty="0" smtClean="0">
                <a:solidFill>
                  <a:srgbClr val="FF0000"/>
                </a:solidFill>
                <a:latin typeface="Segoe Print"/>
                <a:ea typeface="+mn-ea"/>
                <a:cs typeface="+mn-cs"/>
              </a:rPr>
              <a:t>Не малого труда, стоит воспитателям, подготовить различные праздники и развлечения. Но награда за это- конечно же блеск в глазах и радостный смех наших детей.</a:t>
            </a:r>
            <a:endParaRPr lang="ru-RU" sz="3200" b="0" i="0" dirty="0">
              <a:solidFill>
                <a:srgbClr val="FF0000"/>
              </a:solidFill>
              <a:latin typeface="Segoe Prin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2" r="40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56" b="5556"/>
          <a:stretch>
            <a:fillRect/>
          </a:stretch>
        </p:blipFill>
        <p:spPr>
          <a:xfrm>
            <a:off x="782490" y="1020195"/>
            <a:ext cx="4852191" cy="3200400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56" b="555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3063" y="4434398"/>
            <a:ext cx="11171915" cy="22382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Воспитатель занимается образованием ребенка, начиная каждое утро с зарядки и конечно же придерживаясь всегда внутреннего режима дня организует игры, прогулки и другие мероприятия.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9"/>
          </p:nvPr>
        </p:nvSpPr>
        <p:spPr>
          <a:xfrm flipV="1">
            <a:off x="11046940" y="5943599"/>
            <a:ext cx="6494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6" b="3846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6" b="3846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6" b="3846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34571" y="5018002"/>
            <a:ext cx="10837736" cy="160522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Смотря на них, каждый </a:t>
            </a:r>
            <a:r>
              <a:rPr lang="ru-RU" sz="2800" dirty="0" smtClean="0">
                <a:solidFill>
                  <a:srgbClr val="FF0000"/>
                </a:solidFill>
              </a:rPr>
              <a:t>раз невольно улыбаешься и </a:t>
            </a:r>
            <a:r>
              <a:rPr lang="ru-RU" sz="2800" dirty="0">
                <a:solidFill>
                  <a:srgbClr val="FF0000"/>
                </a:solidFill>
              </a:rPr>
              <a:t>каждый </a:t>
            </a:r>
            <a:r>
              <a:rPr lang="ru-RU" sz="2800" dirty="0" smtClean="0">
                <a:solidFill>
                  <a:srgbClr val="FF0000"/>
                </a:solidFill>
              </a:rPr>
              <a:t>раз, </a:t>
            </a:r>
            <a:r>
              <a:rPr lang="ru-RU" sz="2800" dirty="0">
                <a:solidFill>
                  <a:srgbClr val="FF0000"/>
                </a:solidFill>
              </a:rPr>
              <a:t>надо быть готовым к различным видам вопросов</a:t>
            </a:r>
            <a:r>
              <a:rPr lang="ru-RU" sz="2800" dirty="0" smtClean="0">
                <a:solidFill>
                  <a:srgbClr val="FF0000"/>
                </a:solidFill>
              </a:rPr>
              <a:t>. Ведь это маленькие «Незнайки».</a:t>
            </a:r>
            <a:endParaRPr lang="ru-RU" sz="2800" dirty="0">
              <a:solidFill>
                <a:srgbClr val="FF0000"/>
              </a:solidFill>
            </a:endParaRPr>
          </a:p>
          <a:p>
            <a:pPr algn="ctr"/>
            <a:endParaRPr lang="ru-RU" sz="2800" dirty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25" r="18125"/>
          <a:stretch>
            <a:fillRect/>
          </a:stretch>
        </p:blipFill>
        <p:spPr>
          <a:xfrm>
            <a:off x="848644" y="873236"/>
            <a:ext cx="3978876" cy="4572000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1" r="1291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1"/>
          </p:nvPr>
        </p:nvSpPr>
        <p:spPr>
          <a:xfrm>
            <a:off x="8540145" y="441368"/>
            <a:ext cx="3915465" cy="515082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Быть воспитателям – это большая ответственность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  <a:r>
              <a:rPr lang="ru-RU" sz="2800" dirty="0" smtClean="0">
                <a:solidFill>
                  <a:srgbClr val="FF0000"/>
                </a:solidFill>
              </a:rPr>
              <a:t> Ответственность в первую очередь перед  детьми и конечно же перед родителями!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1" r="12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92" y="3593757"/>
            <a:ext cx="6858002" cy="9144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 педагогической деятельности я новичок, но даже сейчас я </a:t>
            </a:r>
            <a:r>
              <a:rPr lang="ru-RU" sz="2800" dirty="0">
                <a:solidFill>
                  <a:srgbClr val="FF0000"/>
                </a:solidFill>
              </a:rPr>
              <a:t>понимаю, ч</a:t>
            </a:r>
            <a:r>
              <a:rPr lang="ru-RU" sz="2800" dirty="0" smtClean="0">
                <a:solidFill>
                  <a:srgbClr val="FF0000"/>
                </a:solidFill>
              </a:rPr>
              <a:t>тобы </a:t>
            </a:r>
            <a:r>
              <a:rPr lang="ru-RU" sz="2800" dirty="0">
                <a:solidFill>
                  <a:srgbClr val="FF0000"/>
                </a:solidFill>
              </a:rPr>
              <a:t>отвечать современным требованиям, воспитателю надо постоянно заниматься самообразованием, обогащать свои знания и умения.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1" y="0"/>
            <a:ext cx="5014410" cy="3278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999" y="0"/>
            <a:ext cx="5035001" cy="32788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998" y="3593757"/>
            <a:ext cx="5035001" cy="32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682" y="33724"/>
            <a:ext cx="10058402" cy="305546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Многие мои знакомые задают мне вопрос: «Как тебе работа – Воспитателя?».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Конечно же я отвечаю всегда, что мне нравится, потому что, именно здесь видишь, как растут дети, как они к тебе тянутся и что они искренны с тобой и именно здесь с ними ты самосовершенствуешься как человек, как личность, и как мама!!!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48013"/>
            <a:ext cx="5560540" cy="370998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225" y="3181350"/>
            <a:ext cx="5438775" cy="3676650"/>
          </a:xfr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198</Words>
  <Application>Microsoft Office PowerPoint</Application>
  <PresentationFormat>Произвольный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Nature Illustration 16x9</vt:lpstr>
      <vt:lpstr>Профессия -</vt:lpstr>
      <vt:lpstr>«Многое зависит от того, кто вел ребенка за руку в детский сад, что вошло в его разум и сердце из окружающего мира, - это и определяет, каким человеком станет сегодняшний малыш. Ориентиром для ребенка является взрослый, в данном случае воспитатель».                                  А. В. Сухомлинский</vt:lpstr>
      <vt:lpstr>Быть воспитателем – это значит, каждый день общаться с детьми, находить в этом радость и удовлетворение. Сопереживать их успехам и неудачам и самое главное любить их!!!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Многие мои знакомые задают мне вопрос: «Как тебе работа – Воспитателя?».  Конечно же я отвечаю всегда, что мне нравится, потому что, именно здесь видишь, как растут дети, как они к тебе тянутся и что они искренны с тобой и именно здесь с ними ты самосовершенствуешься как человек, как личность, и как мама!!!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2014-03-29T12:22:52Z</dcterms:created>
  <dcterms:modified xsi:type="dcterms:W3CDTF">2014-05-06T17:57:07Z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