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ГБДОУ № 73 Красносельского района г. Санкт-Петербург</a:t>
            </a:r>
          </a:p>
          <a:p>
            <a:r>
              <a:rPr lang="ru-RU" dirty="0" smtClean="0"/>
              <a:t>Воспитатель высшей категории </a:t>
            </a:r>
          </a:p>
          <a:p>
            <a:r>
              <a:rPr lang="ru-RU" dirty="0" smtClean="0"/>
              <a:t>Василенко Алла Николаевна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Прогулка по Санкт-Петербургу</a:t>
            </a:r>
            <a:endParaRPr lang="ru-RU" dirty="0"/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Летний Сад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556792"/>
            <a:ext cx="6248400" cy="4824536"/>
          </a:xfrm>
        </p:spPr>
      </p:pic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6781800" y="1556792"/>
            <a:ext cx="1984248" cy="4968552"/>
          </a:xfrm>
        </p:spPr>
        <p:txBody>
          <a:bodyPr>
            <a:normAutofit fontScale="25000" lnSpcReduction="20000"/>
          </a:bodyPr>
          <a:lstStyle/>
          <a:p>
            <a:r>
              <a:rPr lang="ru-RU" sz="8000" dirty="0" smtClean="0">
                <a:latin typeface="Impact" pitchFamily="34" charset="0"/>
              </a:rPr>
              <a:t>Есть в Петербурге чудо – сад </a:t>
            </a:r>
            <a:br>
              <a:rPr lang="ru-RU" sz="8000" dirty="0" smtClean="0">
                <a:latin typeface="Impact" pitchFamily="34" charset="0"/>
              </a:rPr>
            </a:br>
            <a:r>
              <a:rPr lang="ru-RU" sz="8000" dirty="0" smtClean="0">
                <a:latin typeface="Impact" pitchFamily="34" charset="0"/>
              </a:rPr>
              <a:t>Украшен кружевом оград </a:t>
            </a:r>
            <a:br>
              <a:rPr lang="ru-RU" sz="8000" dirty="0" smtClean="0">
                <a:latin typeface="Impact" pitchFamily="34" charset="0"/>
              </a:rPr>
            </a:br>
            <a:r>
              <a:rPr lang="ru-RU" sz="8000" dirty="0" smtClean="0">
                <a:latin typeface="Impact" pitchFamily="34" charset="0"/>
              </a:rPr>
              <a:t>Дворец в нём есть царя Петра </a:t>
            </a:r>
            <a:br>
              <a:rPr lang="ru-RU" sz="8000" dirty="0" smtClean="0">
                <a:latin typeface="Impact" pitchFamily="34" charset="0"/>
              </a:rPr>
            </a:br>
            <a:r>
              <a:rPr lang="ru-RU" sz="8000" dirty="0" smtClean="0">
                <a:latin typeface="Impact" pitchFamily="34" charset="0"/>
              </a:rPr>
              <a:t>И статуи, как божества. </a:t>
            </a:r>
            <a:br>
              <a:rPr lang="ru-RU" sz="8000" dirty="0" smtClean="0">
                <a:latin typeface="Impact" pitchFamily="34" charset="0"/>
              </a:rPr>
            </a:br>
            <a:r>
              <a:rPr lang="ru-RU" sz="8000" dirty="0" smtClean="0">
                <a:latin typeface="Impact" pitchFamily="34" charset="0"/>
              </a:rPr>
              <a:t>В тени аллей, возле оград, </a:t>
            </a:r>
            <a:br>
              <a:rPr lang="ru-RU" sz="8000" dirty="0" smtClean="0">
                <a:latin typeface="Impact" pitchFamily="34" charset="0"/>
              </a:rPr>
            </a:br>
            <a:r>
              <a:rPr lang="ru-RU" sz="8000" dirty="0" smtClean="0">
                <a:latin typeface="Impact" pitchFamily="34" charset="0"/>
              </a:rPr>
              <a:t>Скажите, что это за сад?</a:t>
            </a:r>
            <a:br>
              <a:rPr lang="ru-RU" sz="8000" dirty="0" smtClean="0">
                <a:latin typeface="Impact" pitchFamily="34" charset="0"/>
              </a:rPr>
            </a:br>
            <a:r>
              <a:rPr lang="ru-RU" sz="8000" dirty="0" smtClean="0">
                <a:latin typeface="Impact" pitchFamily="34" charset="0"/>
              </a:rPr>
              <a:t>(Летний сад.)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95456" cy="1296144"/>
          </a:xfrm>
        </p:spPr>
        <p:txBody>
          <a:bodyPr>
            <a:noAutofit/>
          </a:bodyPr>
          <a:lstStyle/>
          <a:p>
            <a:r>
              <a:rPr lang="ru-RU" sz="3600" dirty="0" smtClean="0"/>
              <a:t>Семь – конечно, Летний Сад</a:t>
            </a:r>
            <a:br>
              <a:rPr lang="ru-RU" sz="3600" dirty="0" smtClean="0"/>
            </a:br>
            <a:r>
              <a:rPr lang="ru-RU" sz="3600" dirty="0" smtClean="0"/>
              <a:t> Как красив его наряд!</a:t>
            </a:r>
            <a:endParaRPr lang="ru-RU" sz="3600" dirty="0"/>
          </a:p>
        </p:txBody>
      </p:sp>
    </p:spTree>
  </p:cSld>
  <p:clrMapOvr>
    <a:masterClrMapping/>
  </p:clrMapOvr>
  <p:transition advClick="0" advTm="10000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Медный Всадник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556792"/>
            <a:ext cx="6120680" cy="4824536"/>
          </a:xfrm>
        </p:spPr>
      </p:pic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6588224" y="1484784"/>
            <a:ext cx="2177824" cy="4752528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Impact" pitchFamily="34" charset="0"/>
              </a:rPr>
              <a:t>Памятник из бронзы: </a:t>
            </a:r>
            <a:br>
              <a:rPr lang="ru-RU" dirty="0" smtClean="0">
                <a:latin typeface="Impact" pitchFamily="34" charset="0"/>
              </a:rPr>
            </a:br>
            <a:r>
              <a:rPr lang="ru-RU" dirty="0" smtClean="0">
                <a:latin typeface="Impact" pitchFamily="34" charset="0"/>
              </a:rPr>
              <a:t>Честь царю, хвала! </a:t>
            </a:r>
            <a:br>
              <a:rPr lang="ru-RU" dirty="0" smtClean="0">
                <a:latin typeface="Impact" pitchFamily="34" charset="0"/>
              </a:rPr>
            </a:br>
            <a:r>
              <a:rPr lang="ru-RU" dirty="0" smtClean="0">
                <a:latin typeface="Impact" pitchFamily="34" charset="0"/>
              </a:rPr>
              <a:t>Мчится, словно ветер, </a:t>
            </a:r>
            <a:br>
              <a:rPr lang="ru-RU" dirty="0" smtClean="0">
                <a:latin typeface="Impact" pitchFamily="34" charset="0"/>
              </a:rPr>
            </a:br>
            <a:r>
              <a:rPr lang="ru-RU" dirty="0" smtClean="0">
                <a:latin typeface="Impact" pitchFamily="34" charset="0"/>
              </a:rPr>
              <a:t>Конь, Тянет удила. </a:t>
            </a:r>
            <a:br>
              <a:rPr lang="ru-RU" dirty="0" smtClean="0">
                <a:latin typeface="Impact" pitchFamily="34" charset="0"/>
              </a:rPr>
            </a:br>
            <a:r>
              <a:rPr lang="ru-RU" dirty="0" smtClean="0">
                <a:latin typeface="Impact" pitchFamily="34" charset="0"/>
              </a:rPr>
              <a:t>На коне сидит герой, </a:t>
            </a:r>
            <a:br>
              <a:rPr lang="ru-RU" dirty="0" smtClean="0">
                <a:latin typeface="Impact" pitchFamily="34" charset="0"/>
              </a:rPr>
            </a:br>
            <a:r>
              <a:rPr lang="ru-RU" dirty="0" smtClean="0">
                <a:latin typeface="Impact" pitchFamily="34" charset="0"/>
              </a:rPr>
              <a:t>Он красивый, молодой. </a:t>
            </a:r>
            <a:br>
              <a:rPr lang="ru-RU" dirty="0" smtClean="0">
                <a:latin typeface="Impact" pitchFamily="34" charset="0"/>
              </a:rPr>
            </a:br>
            <a:r>
              <a:rPr lang="ru-RU" dirty="0" smtClean="0">
                <a:latin typeface="Impact" pitchFamily="34" charset="0"/>
              </a:rPr>
              <a:t>Это – память в честь Петра, </a:t>
            </a:r>
            <a:br>
              <a:rPr lang="ru-RU" dirty="0" smtClean="0">
                <a:latin typeface="Impact" pitchFamily="34" charset="0"/>
              </a:rPr>
            </a:br>
            <a:r>
              <a:rPr lang="ru-RU" dirty="0" smtClean="0">
                <a:latin typeface="Impact" pitchFamily="34" charset="0"/>
              </a:rPr>
              <a:t>Много сделал он добра. </a:t>
            </a:r>
            <a:br>
              <a:rPr lang="ru-RU" dirty="0" smtClean="0">
                <a:latin typeface="Impact" pitchFamily="34" charset="0"/>
              </a:rPr>
            </a:br>
            <a:r>
              <a:rPr lang="ru-RU" dirty="0" smtClean="0">
                <a:latin typeface="Impact" pitchFamily="34" charset="0"/>
              </a:rPr>
              <a:t>Скачет воин в будни, в праздник, </a:t>
            </a:r>
            <a:br>
              <a:rPr lang="ru-RU" dirty="0" smtClean="0">
                <a:latin typeface="Impact" pitchFamily="34" charset="0"/>
              </a:rPr>
            </a:br>
            <a:r>
              <a:rPr lang="ru-RU" dirty="0" smtClean="0">
                <a:latin typeface="Impact" pitchFamily="34" charset="0"/>
              </a:rPr>
              <a:t>А зовётся… (Медный всадник.)</a:t>
            </a:r>
            <a:endParaRPr lang="ru-RU" dirty="0">
              <a:latin typeface="Impact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95456" cy="1263352"/>
          </a:xfrm>
        </p:spPr>
        <p:txBody>
          <a:bodyPr>
            <a:noAutofit/>
          </a:bodyPr>
          <a:lstStyle/>
          <a:p>
            <a:r>
              <a:rPr lang="ru-RU" sz="4000" dirty="0" smtClean="0"/>
              <a:t>Восемь – повстречался мне</a:t>
            </a:r>
            <a:br>
              <a:rPr lang="ru-RU" sz="4000" dirty="0" smtClean="0"/>
            </a:br>
            <a:r>
              <a:rPr lang="ru-RU" sz="4000" dirty="0" smtClean="0"/>
              <a:t>Медный Всадник на коне</a:t>
            </a:r>
            <a:endParaRPr lang="ru-RU" sz="4000" dirty="0"/>
          </a:p>
        </p:txBody>
      </p:sp>
    </p:spTree>
  </p:cSld>
  <p:clrMapOvr>
    <a:masterClrMapping/>
  </p:clrMapOvr>
  <p:transition advTm="11000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Петропавловская Крепость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412776"/>
            <a:ext cx="5688632" cy="5040560"/>
          </a:xfrm>
        </p:spPr>
      </p:pic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6084168" y="1600200"/>
            <a:ext cx="2681880" cy="4853136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Impact" pitchFamily="34" charset="0"/>
              </a:rPr>
              <a:t>Царь остров в устье указал, </a:t>
            </a:r>
            <a:br>
              <a:rPr lang="ru-RU" dirty="0" smtClean="0">
                <a:latin typeface="Impact" pitchFamily="34" charset="0"/>
              </a:rPr>
            </a:br>
            <a:r>
              <a:rPr lang="ru-RU" dirty="0" smtClean="0">
                <a:latin typeface="Impact" pitchFamily="34" charset="0"/>
              </a:rPr>
              <a:t>И поднялись за валом вал </a:t>
            </a:r>
            <a:br>
              <a:rPr lang="ru-RU" dirty="0" smtClean="0">
                <a:latin typeface="Impact" pitchFamily="34" charset="0"/>
              </a:rPr>
            </a:br>
            <a:r>
              <a:rPr lang="ru-RU" dirty="0" smtClean="0">
                <a:latin typeface="Impact" pitchFamily="34" charset="0"/>
              </a:rPr>
              <a:t>Шесть бастионов над рекой: </a:t>
            </a:r>
            <a:br>
              <a:rPr lang="ru-RU" dirty="0" smtClean="0">
                <a:latin typeface="Impact" pitchFamily="34" charset="0"/>
              </a:rPr>
            </a:br>
            <a:r>
              <a:rPr lang="ru-RU" dirty="0" smtClean="0">
                <a:latin typeface="Impact" pitchFamily="34" charset="0"/>
              </a:rPr>
              <a:t>Нарышкин, Зотов, Трубецкой, </a:t>
            </a:r>
            <a:br>
              <a:rPr lang="ru-RU" dirty="0" smtClean="0">
                <a:latin typeface="Impact" pitchFamily="34" charset="0"/>
              </a:rPr>
            </a:br>
            <a:r>
              <a:rPr lang="ru-RU" dirty="0" smtClean="0">
                <a:latin typeface="Impact" pitchFamily="34" charset="0"/>
              </a:rPr>
              <a:t>Головкин, Меньшиков, один </a:t>
            </a:r>
            <a:br>
              <a:rPr lang="ru-RU" dirty="0" smtClean="0">
                <a:latin typeface="Impact" pitchFamily="34" charset="0"/>
              </a:rPr>
            </a:br>
            <a:r>
              <a:rPr lang="ru-RU" dirty="0" smtClean="0">
                <a:latin typeface="Impact" pitchFamily="34" charset="0"/>
              </a:rPr>
              <a:t>Был Государев. Шесть куртин </a:t>
            </a:r>
            <a:br>
              <a:rPr lang="ru-RU" dirty="0" smtClean="0">
                <a:latin typeface="Impact" pitchFamily="34" charset="0"/>
              </a:rPr>
            </a:br>
            <a:r>
              <a:rPr lang="ru-RU" dirty="0" smtClean="0">
                <a:latin typeface="Impact" pitchFamily="34" charset="0"/>
              </a:rPr>
              <a:t>Сковали крепко островок. </a:t>
            </a:r>
            <a:br>
              <a:rPr lang="ru-RU" dirty="0" smtClean="0">
                <a:latin typeface="Impact" pitchFamily="34" charset="0"/>
              </a:rPr>
            </a:br>
            <a:r>
              <a:rPr lang="ru-RU" dirty="0" smtClean="0">
                <a:latin typeface="Impact" pitchFamily="34" charset="0"/>
              </a:rPr>
              <a:t>Теперь врагов и на порог </a:t>
            </a:r>
            <a:br>
              <a:rPr lang="ru-RU" dirty="0" smtClean="0">
                <a:latin typeface="Impact" pitchFamily="34" charset="0"/>
              </a:rPr>
            </a:br>
            <a:r>
              <a:rPr lang="ru-RU" dirty="0" smtClean="0">
                <a:latin typeface="Impact" pitchFamily="34" charset="0"/>
              </a:rPr>
              <a:t>Не пустит русская река, </a:t>
            </a:r>
            <a:br>
              <a:rPr lang="ru-RU" dirty="0" smtClean="0">
                <a:latin typeface="Impact" pitchFamily="34" charset="0"/>
              </a:rPr>
            </a:br>
            <a:r>
              <a:rPr lang="ru-RU" dirty="0" smtClean="0">
                <a:latin typeface="Impact" pitchFamily="34" charset="0"/>
              </a:rPr>
              <a:t>Пускай смирят свирепость, </a:t>
            </a:r>
            <a:br>
              <a:rPr lang="ru-RU" dirty="0" smtClean="0">
                <a:latin typeface="Impact" pitchFamily="34" charset="0"/>
              </a:rPr>
            </a:br>
            <a:r>
              <a:rPr lang="ru-RU" dirty="0" smtClean="0">
                <a:latin typeface="Impact" pitchFamily="34" charset="0"/>
              </a:rPr>
              <a:t>Узнав, что стала на века </a:t>
            </a:r>
            <a:br>
              <a:rPr lang="ru-RU" dirty="0" smtClean="0">
                <a:latin typeface="Impact" pitchFamily="34" charset="0"/>
              </a:rPr>
            </a:br>
            <a:r>
              <a:rPr lang="ru-RU" dirty="0" smtClean="0">
                <a:latin typeface="Impact" pitchFamily="34" charset="0"/>
              </a:rPr>
              <a:t>Здесь… (Петропавловская крепость.)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003232" cy="1162050"/>
          </a:xfrm>
        </p:spPr>
        <p:txBody>
          <a:bodyPr>
            <a:noAutofit/>
          </a:bodyPr>
          <a:lstStyle/>
          <a:p>
            <a:r>
              <a:rPr lang="ru-RU" sz="4000" dirty="0" smtClean="0"/>
              <a:t>Девять – крепость у Невы,</a:t>
            </a:r>
            <a:br>
              <a:rPr lang="ru-RU" sz="4000" dirty="0" smtClean="0"/>
            </a:br>
            <a:r>
              <a:rPr lang="ru-RU" sz="4000" dirty="0" smtClean="0"/>
              <a:t>Были там, наверно, вы?</a:t>
            </a:r>
            <a:endParaRPr lang="ru-RU" sz="4000" dirty="0"/>
          </a:p>
        </p:txBody>
      </p:sp>
    </p:spTree>
  </p:cSld>
  <p:clrMapOvr>
    <a:masterClrMapping/>
  </p:clrMapOvr>
  <p:transition advTm="13000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3" descr="Нарвские Ворота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556792"/>
            <a:ext cx="6408712" cy="4809356"/>
          </a:xfrm>
        </p:spPr>
      </p:pic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6781800" y="476672"/>
            <a:ext cx="1984248" cy="6120680"/>
          </a:xfrm>
        </p:spPr>
        <p:txBody>
          <a:bodyPr>
            <a:noAutofit/>
          </a:bodyPr>
          <a:lstStyle/>
          <a:p>
            <a:r>
              <a:rPr lang="ru-RU" sz="1400" dirty="0" smtClean="0">
                <a:latin typeface="Impact" pitchFamily="34" charset="0"/>
              </a:rPr>
              <a:t>Дорога в Россию была далека. </a:t>
            </a:r>
            <a:br>
              <a:rPr lang="ru-RU" sz="1400" dirty="0" smtClean="0">
                <a:latin typeface="Impact" pitchFamily="34" charset="0"/>
              </a:rPr>
            </a:br>
            <a:r>
              <a:rPr lang="ru-RU" sz="1400" dirty="0" smtClean="0">
                <a:latin typeface="Impact" pitchFamily="34" charset="0"/>
              </a:rPr>
              <a:t>Вернулись домой через Нарву войска. </a:t>
            </a:r>
            <a:br>
              <a:rPr lang="ru-RU" sz="1400" dirty="0" smtClean="0">
                <a:latin typeface="Impact" pitchFamily="34" charset="0"/>
              </a:rPr>
            </a:br>
            <a:r>
              <a:rPr lang="ru-RU" sz="1400" dirty="0" smtClean="0">
                <a:latin typeface="Impact" pitchFamily="34" charset="0"/>
              </a:rPr>
              <a:t>Под аркой прошли победители. </a:t>
            </a:r>
            <a:br>
              <a:rPr lang="ru-RU" sz="1400" dirty="0" smtClean="0">
                <a:latin typeface="Impact" pitchFamily="34" charset="0"/>
              </a:rPr>
            </a:br>
            <a:r>
              <a:rPr lang="ru-RU" sz="1400" dirty="0" smtClean="0">
                <a:latin typeface="Impact" pitchFamily="34" charset="0"/>
              </a:rPr>
              <a:t>Цветами встречали их жители! </a:t>
            </a:r>
            <a:br>
              <a:rPr lang="ru-RU" sz="1400" dirty="0" smtClean="0">
                <a:latin typeface="Impact" pitchFamily="34" charset="0"/>
              </a:rPr>
            </a:br>
            <a:r>
              <a:rPr lang="ru-RU" sz="1400" dirty="0" smtClean="0">
                <a:latin typeface="Impact" pitchFamily="34" charset="0"/>
              </a:rPr>
              <a:t>Тогда деревянными были ворота. </a:t>
            </a:r>
            <a:br>
              <a:rPr lang="ru-RU" sz="1400" dirty="0" smtClean="0">
                <a:latin typeface="Impact" pitchFamily="34" charset="0"/>
              </a:rPr>
            </a:br>
            <a:r>
              <a:rPr lang="ru-RU" sz="1400" dirty="0" smtClean="0">
                <a:latin typeface="Impact" pitchFamily="34" charset="0"/>
              </a:rPr>
              <a:t>Настала пора их сменить, укрепить. </a:t>
            </a:r>
            <a:br>
              <a:rPr lang="ru-RU" sz="1400" dirty="0" smtClean="0">
                <a:latin typeface="Impact" pitchFamily="34" charset="0"/>
              </a:rPr>
            </a:br>
            <a:r>
              <a:rPr lang="ru-RU" sz="1400" dirty="0" smtClean="0">
                <a:latin typeface="Impact" pitchFamily="34" charset="0"/>
              </a:rPr>
              <a:t>Поручена Стасову эта работа, </a:t>
            </a:r>
            <a:br>
              <a:rPr lang="ru-RU" sz="1400" dirty="0" smtClean="0">
                <a:latin typeface="Impact" pitchFamily="34" charset="0"/>
              </a:rPr>
            </a:br>
            <a:r>
              <a:rPr lang="ru-RU" sz="1400" dirty="0" smtClean="0">
                <a:latin typeface="Impact" pitchFamily="34" charset="0"/>
              </a:rPr>
              <a:t>Сумел он отлично задачу решить. </a:t>
            </a:r>
            <a:br>
              <a:rPr lang="ru-RU" sz="1400" dirty="0" smtClean="0">
                <a:latin typeface="Impact" pitchFamily="34" charset="0"/>
              </a:rPr>
            </a:br>
            <a:r>
              <a:rPr lang="ru-RU" sz="1400" dirty="0" smtClean="0">
                <a:latin typeface="Impact" pitchFamily="34" charset="0"/>
              </a:rPr>
              <a:t>А </a:t>
            </a:r>
            <a:r>
              <a:rPr lang="ru-RU" sz="1400" dirty="0" err="1" smtClean="0">
                <a:latin typeface="Impact" pitchFamily="34" charset="0"/>
              </a:rPr>
              <a:t>Клодта</a:t>
            </a:r>
            <a:r>
              <a:rPr lang="ru-RU" sz="1400" dirty="0" smtClean="0">
                <a:latin typeface="Impact" pitchFamily="34" charset="0"/>
              </a:rPr>
              <a:t> работа – шестёрка коней. </a:t>
            </a:r>
            <a:br>
              <a:rPr lang="ru-RU" sz="1400" dirty="0" smtClean="0">
                <a:latin typeface="Impact" pitchFamily="34" charset="0"/>
              </a:rPr>
            </a:br>
            <a:r>
              <a:rPr lang="ru-RU" sz="1400" dirty="0" smtClean="0">
                <a:latin typeface="Impact" pitchFamily="34" charset="0"/>
              </a:rPr>
              <a:t>(Под ней расположен в воротах музей.)</a:t>
            </a:r>
            <a:br>
              <a:rPr lang="ru-RU" sz="1400" dirty="0" smtClean="0">
                <a:latin typeface="Impact" pitchFamily="34" charset="0"/>
              </a:rPr>
            </a:br>
            <a:r>
              <a:rPr lang="ru-RU" sz="1400" dirty="0" smtClean="0">
                <a:latin typeface="Impact" pitchFamily="34" charset="0"/>
              </a:rPr>
              <a:t>(Нарвские ворота).</a:t>
            </a:r>
          </a:p>
          <a:p>
            <a:endParaRPr lang="ru-RU" sz="1400" dirty="0">
              <a:latin typeface="Impact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57200"/>
            <a:ext cx="8151440" cy="1066800"/>
          </a:xfrm>
        </p:spPr>
        <p:txBody>
          <a:bodyPr>
            <a:noAutofit/>
          </a:bodyPr>
          <a:lstStyle/>
          <a:p>
            <a:r>
              <a:rPr lang="ru-RU" sz="4000" dirty="0" smtClean="0"/>
              <a:t>Десять – из-за поворота,</a:t>
            </a:r>
            <a:br>
              <a:rPr lang="ru-RU" sz="4000" dirty="0" smtClean="0"/>
            </a:br>
            <a:r>
              <a:rPr lang="ru-RU" sz="4000" dirty="0" smtClean="0"/>
              <a:t>Вижу Нарвские ворота</a:t>
            </a:r>
            <a:endParaRPr lang="ru-RU" sz="4000" dirty="0"/>
          </a:p>
        </p:txBody>
      </p:sp>
    </p:spTree>
  </p:cSld>
  <p:clrMapOvr>
    <a:masterClrMapping/>
  </p:clrMapOvr>
  <p:transition advTm="13000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1259632" y="1340768"/>
            <a:ext cx="7506416" cy="4896544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Люблю по городу гулять,</a:t>
            </a:r>
            <a:br>
              <a:rPr lang="ru-RU" sz="4000" dirty="0" smtClean="0"/>
            </a:br>
            <a:r>
              <a:rPr lang="ru-RU" sz="4000" dirty="0" smtClean="0"/>
              <a:t>Люблю смотреть и узнавать.</a:t>
            </a:r>
            <a:endParaRPr lang="ru-RU" sz="4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6093296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Impact" pitchFamily="34" charset="0"/>
              </a:rPr>
              <a:t>Мы очень любим город  свой,</a:t>
            </a:r>
            <a:br>
              <a:rPr lang="ru-RU" dirty="0" smtClean="0">
                <a:latin typeface="Impact" pitchFamily="34" charset="0"/>
              </a:rPr>
            </a:br>
            <a:r>
              <a:rPr lang="ru-RU" dirty="0" smtClean="0">
                <a:latin typeface="Impact" pitchFamily="34" charset="0"/>
              </a:rPr>
              <a:t>Сияет солнце над Невой.</a:t>
            </a:r>
            <a:br>
              <a:rPr lang="ru-RU" dirty="0" smtClean="0">
                <a:latin typeface="Impact" pitchFamily="34" charset="0"/>
              </a:rPr>
            </a:br>
            <a:r>
              <a:rPr lang="ru-RU" dirty="0" smtClean="0">
                <a:latin typeface="Impact" pitchFamily="34" charset="0"/>
              </a:rPr>
              <a:t>Или дождь стучит в окно,</a:t>
            </a:r>
            <a:br>
              <a:rPr lang="ru-RU" dirty="0" smtClean="0">
                <a:latin typeface="Impact" pitchFamily="34" charset="0"/>
              </a:rPr>
            </a:br>
            <a:r>
              <a:rPr lang="ru-RU" dirty="0" smtClean="0">
                <a:latin typeface="Impact" pitchFamily="34" charset="0"/>
              </a:rPr>
              <a:t>Его мы любим всё равно!</a:t>
            </a:r>
            <a:br>
              <a:rPr lang="ru-RU" dirty="0" smtClean="0">
                <a:latin typeface="Impact" pitchFamily="34" charset="0"/>
              </a:rPr>
            </a:br>
            <a:r>
              <a:rPr lang="ru-RU" dirty="0" smtClean="0">
                <a:latin typeface="Impact" pitchFamily="34" charset="0"/>
              </a:rPr>
              <a:t>Мы в Петербурге все живем,</a:t>
            </a:r>
            <a:br>
              <a:rPr lang="ru-RU" dirty="0" smtClean="0">
                <a:latin typeface="Impact" pitchFamily="34" charset="0"/>
              </a:rPr>
            </a:br>
            <a:r>
              <a:rPr lang="ru-RU" dirty="0" smtClean="0">
                <a:latin typeface="Impact" pitchFamily="34" charset="0"/>
              </a:rPr>
              <a:t>И он растёт, и мы растём!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961444"/>
          </a:xfrm>
        </p:spPr>
        <p:txBody>
          <a:bodyPr/>
          <a:lstStyle/>
          <a:p>
            <a:r>
              <a:rPr lang="ru-RU" dirty="0" smtClean="0"/>
              <a:t>1.Познакомить </a:t>
            </a:r>
            <a:r>
              <a:rPr lang="ru-RU" dirty="0" smtClean="0"/>
              <a:t>детей с достопримечательностями города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2. Воспитывать любовь и уважение к своему городу</a:t>
            </a:r>
          </a:p>
          <a:p>
            <a:r>
              <a:rPr lang="ru-RU" dirty="0" smtClean="0"/>
              <a:t>3. Воспитывать эстетические чувства у детей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1340768"/>
            <a:ext cx="8305800" cy="1800200"/>
          </a:xfrm>
        </p:spPr>
        <p:txBody>
          <a:bodyPr/>
          <a:lstStyle/>
          <a:p>
            <a:r>
              <a:rPr lang="ru-RU" dirty="0" smtClean="0"/>
              <a:t>Цель: 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3" descr="Невский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28800"/>
            <a:ext cx="6248400" cy="4896544"/>
          </a:xfrm>
        </p:spPr>
      </p:pic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4925144"/>
          </a:xfrm>
        </p:spPr>
        <p:txBody>
          <a:bodyPr>
            <a:normAutofit fontScale="92500" lnSpcReduction="20000"/>
          </a:bodyPr>
          <a:lstStyle/>
          <a:p>
            <a:r>
              <a:rPr lang="ru-RU" sz="2800" dirty="0" smtClean="0">
                <a:latin typeface="Impact" pitchFamily="34" charset="0"/>
                <a:ea typeface="Calibri"/>
                <a:cs typeface="Times New Roman"/>
              </a:rPr>
              <a:t>Коль живём мы с вами, дети,</a:t>
            </a:r>
            <a:br>
              <a:rPr lang="ru-RU" sz="2800" dirty="0" smtClean="0">
                <a:latin typeface="Impact" pitchFamily="34" charset="0"/>
                <a:ea typeface="Calibri"/>
                <a:cs typeface="Times New Roman"/>
              </a:rPr>
            </a:br>
            <a:r>
              <a:rPr lang="ru-RU" sz="2800" dirty="0" smtClean="0">
                <a:latin typeface="Impact" pitchFamily="34" charset="0"/>
                <a:ea typeface="Calibri"/>
                <a:cs typeface="Times New Roman"/>
              </a:rPr>
              <a:t>В лучшем городе на свете</a:t>
            </a:r>
            <a:br>
              <a:rPr lang="ru-RU" sz="2800" dirty="0" smtClean="0">
                <a:latin typeface="Impact" pitchFamily="34" charset="0"/>
                <a:ea typeface="Calibri"/>
                <a:cs typeface="Times New Roman"/>
              </a:rPr>
            </a:br>
            <a:r>
              <a:rPr lang="ru-RU" sz="2800" dirty="0" smtClean="0">
                <a:latin typeface="Impact" pitchFamily="34" charset="0"/>
                <a:ea typeface="Calibri"/>
                <a:cs typeface="Times New Roman"/>
              </a:rPr>
              <a:t>В славном городе Петра</a:t>
            </a:r>
            <a:br>
              <a:rPr lang="ru-RU" sz="2800" dirty="0" smtClean="0">
                <a:latin typeface="Impact" pitchFamily="34" charset="0"/>
                <a:ea typeface="Calibri"/>
                <a:cs typeface="Times New Roman"/>
              </a:rPr>
            </a:br>
            <a:r>
              <a:rPr lang="ru-RU" sz="2800" dirty="0" smtClean="0">
                <a:latin typeface="Impact" pitchFamily="34" charset="0"/>
                <a:ea typeface="Calibri"/>
                <a:cs typeface="Times New Roman"/>
              </a:rPr>
              <a:t>Нам узнать о нем пора!</a:t>
            </a:r>
          </a:p>
          <a:p>
            <a:endParaRPr lang="ru-RU" dirty="0" smtClean="0">
              <a:cs typeface="Times New Roman"/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352928" cy="1296144"/>
          </a:xfrm>
        </p:spPr>
        <p:txBody>
          <a:bodyPr>
            <a:noAutofit/>
          </a:bodyPr>
          <a:lstStyle/>
          <a:p>
            <a:r>
              <a:rPr lang="ru-RU" sz="2800" dirty="0" smtClean="0"/>
              <a:t>Люблю по городу гулять,</a:t>
            </a:r>
            <a:br>
              <a:rPr lang="ru-RU" sz="2800" dirty="0" smtClean="0"/>
            </a:br>
            <a:r>
              <a:rPr lang="ru-RU" sz="2800" dirty="0" smtClean="0"/>
              <a:t>Люблю смотреть я и считать:</a:t>
            </a:r>
            <a:br>
              <a:rPr lang="ru-RU" sz="2800" dirty="0" smtClean="0"/>
            </a:br>
            <a:r>
              <a:rPr lang="ru-RU" sz="2800" dirty="0" smtClean="0"/>
              <a:t>Невский - РАЗ</a:t>
            </a:r>
            <a:endParaRPr lang="ru-RU" sz="2800" dirty="0"/>
          </a:p>
        </p:txBody>
      </p:sp>
    </p:spTree>
  </p:cSld>
  <p:clrMapOvr>
    <a:masterClrMapping/>
  </p:clrMapOvr>
  <p:transition advTm="7000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3" descr="зимний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484784"/>
            <a:ext cx="5831830" cy="4680520"/>
          </a:xfrm>
        </p:spPr>
      </p:pic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6444208" y="548680"/>
            <a:ext cx="2321840" cy="5832648"/>
          </a:xfrm>
        </p:spPr>
        <p:txBody>
          <a:bodyPr>
            <a:normAutofit fontScale="85000" lnSpcReduction="10000"/>
          </a:bodyPr>
          <a:lstStyle/>
          <a:p>
            <a:r>
              <a:rPr lang="ru-RU" sz="2800" dirty="0" smtClean="0">
                <a:latin typeface="Impact" pitchFamily="34" charset="0"/>
              </a:rPr>
              <a:t>Зимний дворец у Невы, посмотри!</a:t>
            </a:r>
            <a:br>
              <a:rPr lang="ru-RU" sz="2800" dirty="0" smtClean="0">
                <a:latin typeface="Impact" pitchFamily="34" charset="0"/>
              </a:rPr>
            </a:br>
            <a:r>
              <a:rPr lang="ru-RU" sz="2800" dirty="0" smtClean="0">
                <a:latin typeface="Impact" pitchFamily="34" charset="0"/>
              </a:rPr>
              <a:t>Жили когда-то в нём наши цари.</a:t>
            </a:r>
            <a:br>
              <a:rPr lang="ru-RU" sz="2800" dirty="0" smtClean="0">
                <a:latin typeface="Impact" pitchFamily="34" charset="0"/>
              </a:rPr>
            </a:br>
            <a:r>
              <a:rPr lang="ru-RU" sz="2800" dirty="0" smtClean="0">
                <a:latin typeface="Impact" pitchFamily="34" charset="0"/>
              </a:rPr>
              <a:t>Ну а сейчас в нём огромный музей,</a:t>
            </a:r>
            <a:br>
              <a:rPr lang="ru-RU" sz="2800" dirty="0" smtClean="0">
                <a:latin typeface="Impact" pitchFamily="34" charset="0"/>
              </a:rPr>
            </a:br>
            <a:r>
              <a:rPr lang="ru-RU" sz="2800" dirty="0" smtClean="0">
                <a:latin typeface="Impact" pitchFamily="34" charset="0"/>
              </a:rPr>
              <a:t>Города гордость и Родины всей.</a:t>
            </a:r>
            <a:br>
              <a:rPr lang="ru-RU" sz="2800" dirty="0" smtClean="0">
                <a:latin typeface="Impact" pitchFamily="34" charset="0"/>
              </a:rPr>
            </a:br>
            <a:r>
              <a:rPr lang="ru-RU" sz="2800" dirty="0" smtClean="0">
                <a:latin typeface="Impact" pitchFamily="34" charset="0"/>
              </a:rPr>
              <a:t>(Эрмитаж.)</a:t>
            </a:r>
          </a:p>
          <a:p>
            <a:endParaRPr lang="ru-RU" sz="2800" dirty="0">
              <a:latin typeface="Impact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91264" cy="1162050"/>
          </a:xfrm>
        </p:spPr>
        <p:txBody>
          <a:bodyPr>
            <a:normAutofit/>
          </a:bodyPr>
          <a:lstStyle/>
          <a:p>
            <a:r>
              <a:rPr lang="ru-RU" sz="5400" dirty="0" smtClean="0"/>
              <a:t>Зимний – ДВА!</a:t>
            </a:r>
            <a:endParaRPr lang="ru-RU" sz="5400" dirty="0"/>
          </a:p>
        </p:txBody>
      </p:sp>
    </p:spTree>
  </p:cSld>
  <p:clrMapOvr>
    <a:masterClrMapping/>
  </p:clrMapOvr>
  <p:transition advTm="7000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3" descr="Нева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556792"/>
            <a:ext cx="6248400" cy="4752528"/>
          </a:xfrm>
        </p:spPr>
      </p:pic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6588224" y="1600200"/>
            <a:ext cx="2177824" cy="4709120"/>
          </a:xfrm>
        </p:spPr>
        <p:txBody>
          <a:bodyPr>
            <a:normAutofit fontScale="47500" lnSpcReduction="20000"/>
          </a:bodyPr>
          <a:lstStyle/>
          <a:p>
            <a:r>
              <a:rPr lang="ru-RU" sz="5100" dirty="0" smtClean="0">
                <a:latin typeface="Impact" pitchFamily="34" charset="0"/>
              </a:rPr>
              <a:t>Средь Петербургских берегов</a:t>
            </a:r>
            <a:br>
              <a:rPr lang="ru-RU" sz="5100" dirty="0" smtClean="0">
                <a:latin typeface="Impact" pitchFamily="34" charset="0"/>
              </a:rPr>
            </a:br>
            <a:r>
              <a:rPr lang="ru-RU" sz="5100" dirty="0" smtClean="0">
                <a:latin typeface="Impact" pitchFamily="34" charset="0"/>
              </a:rPr>
              <a:t>В гранит она зажата, </a:t>
            </a:r>
            <a:br>
              <a:rPr lang="ru-RU" sz="5100" dirty="0" smtClean="0">
                <a:latin typeface="Impact" pitchFamily="34" charset="0"/>
              </a:rPr>
            </a:br>
            <a:r>
              <a:rPr lang="ru-RU" sz="5100" dirty="0" smtClean="0">
                <a:latin typeface="Impact" pitchFamily="34" charset="0"/>
              </a:rPr>
              <a:t>Меж разводных течёт мостов.</a:t>
            </a:r>
            <a:br>
              <a:rPr lang="ru-RU" sz="5100" dirty="0" smtClean="0">
                <a:latin typeface="Impact" pitchFamily="34" charset="0"/>
              </a:rPr>
            </a:br>
            <a:r>
              <a:rPr lang="ru-RU" sz="5100" dirty="0" smtClean="0">
                <a:latin typeface="Impact" pitchFamily="34" charset="0"/>
              </a:rPr>
              <a:t>Что за река, ребята?</a:t>
            </a:r>
          </a:p>
          <a:p>
            <a:r>
              <a:rPr lang="ru-RU" sz="5100" dirty="0" smtClean="0">
                <a:latin typeface="Impact" pitchFamily="34" charset="0"/>
              </a:rPr>
              <a:t>(река Нева)</a:t>
            </a:r>
            <a:endParaRPr lang="ru-RU" sz="5100" dirty="0">
              <a:latin typeface="Impact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57200"/>
            <a:ext cx="8439472" cy="1066800"/>
          </a:xfrm>
        </p:spPr>
        <p:txBody>
          <a:bodyPr>
            <a:normAutofit/>
          </a:bodyPr>
          <a:lstStyle/>
          <a:p>
            <a:r>
              <a:rPr lang="ru-RU" sz="4800" dirty="0" smtClean="0"/>
              <a:t>ТРИ – красавица Нева</a:t>
            </a:r>
            <a:endParaRPr lang="ru-RU" sz="4800" dirty="0"/>
          </a:p>
        </p:txBody>
      </p:sp>
    </p:spTree>
  </p:cSld>
  <p:clrMapOvr>
    <a:masterClrMapping/>
  </p:clrMapOvr>
  <p:transition advTm="5000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5" descr="мост дворцо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19125" y="1772816"/>
            <a:ext cx="5924550" cy="4752527"/>
          </a:xfrm>
        </p:spPr>
      </p:pic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4853136"/>
          </a:xfrm>
        </p:spPr>
        <p:txBody>
          <a:bodyPr>
            <a:noAutofit/>
          </a:bodyPr>
          <a:lstStyle/>
          <a:p>
            <a:r>
              <a:rPr lang="ru-RU" sz="1800" dirty="0" smtClean="0">
                <a:latin typeface="Impact" pitchFamily="34" charset="0"/>
              </a:rPr>
              <a:t>Он </a:t>
            </a:r>
            <a:r>
              <a:rPr lang="ru-RU" sz="1800" dirty="0" smtClean="0">
                <a:latin typeface="Impact" pitchFamily="34" charset="0"/>
              </a:rPr>
              <a:t>перекинут через реку.</a:t>
            </a:r>
            <a:br>
              <a:rPr lang="ru-RU" sz="1800" dirty="0" smtClean="0">
                <a:latin typeface="Impact" pitchFamily="34" charset="0"/>
              </a:rPr>
            </a:br>
            <a:r>
              <a:rPr lang="ru-RU" sz="1800" dirty="0" smtClean="0">
                <a:latin typeface="Impact" pitchFamily="34" charset="0"/>
              </a:rPr>
              <a:t>Удобно стало человеку</a:t>
            </a:r>
            <a:br>
              <a:rPr lang="ru-RU" sz="1800" dirty="0" smtClean="0">
                <a:latin typeface="Impact" pitchFamily="34" charset="0"/>
              </a:rPr>
            </a:br>
            <a:r>
              <a:rPr lang="ru-RU" sz="1800" dirty="0" smtClean="0">
                <a:latin typeface="Impact" pitchFamily="34" charset="0"/>
              </a:rPr>
              <a:t>Перебираться через воду,</a:t>
            </a:r>
            <a:br>
              <a:rPr lang="ru-RU" sz="1800" dirty="0" smtClean="0">
                <a:latin typeface="Impact" pitchFamily="34" charset="0"/>
              </a:rPr>
            </a:br>
            <a:r>
              <a:rPr lang="ru-RU" sz="1800" dirty="0" smtClean="0">
                <a:latin typeface="Impact" pitchFamily="34" charset="0"/>
              </a:rPr>
              <a:t>Совсем забыв про непогоду.</a:t>
            </a:r>
            <a:br>
              <a:rPr lang="ru-RU" sz="1800" dirty="0" smtClean="0">
                <a:latin typeface="Impact" pitchFamily="34" charset="0"/>
              </a:rPr>
            </a:br>
            <a:r>
              <a:rPr lang="ru-RU" sz="1800" dirty="0" smtClean="0">
                <a:latin typeface="Impact" pitchFamily="34" charset="0"/>
              </a:rPr>
              <a:t>На сваях закреплён помост.</a:t>
            </a:r>
            <a:br>
              <a:rPr lang="ru-RU" sz="1800" dirty="0" smtClean="0">
                <a:latin typeface="Impact" pitchFamily="34" charset="0"/>
              </a:rPr>
            </a:br>
            <a:r>
              <a:rPr lang="ru-RU" sz="1800" dirty="0" smtClean="0">
                <a:latin typeface="Impact" pitchFamily="34" charset="0"/>
              </a:rPr>
              <a:t>Назвали это чудо - … </a:t>
            </a:r>
            <a:r>
              <a:rPr lang="ru-RU" sz="1800" b="1" dirty="0" smtClean="0">
                <a:latin typeface="Impact" pitchFamily="34" charset="0"/>
              </a:rPr>
              <a:t>(Мост).</a:t>
            </a:r>
            <a:endParaRPr lang="ru-RU" sz="1800" dirty="0">
              <a:latin typeface="Impact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57200"/>
            <a:ext cx="8511480" cy="1066800"/>
          </a:xfrm>
        </p:spPr>
        <p:txBody>
          <a:bodyPr>
            <a:normAutofit/>
          </a:bodyPr>
          <a:lstStyle/>
          <a:p>
            <a:r>
              <a:rPr lang="ru-RU" sz="4400" dirty="0" smtClean="0"/>
              <a:t>А четыре – Мост Дворцовый</a:t>
            </a:r>
            <a:endParaRPr lang="ru-RU" sz="4400" dirty="0"/>
          </a:p>
        </p:txBody>
      </p:sp>
    </p:spTree>
  </p:cSld>
  <p:clrMapOvr>
    <a:masterClrMapping/>
  </p:clrMapOvr>
  <p:transition advTm="7000">
    <p:wipe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3" descr="Садоваяm_cadov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628800"/>
            <a:ext cx="6120680" cy="4608512"/>
          </a:xfrm>
        </p:spPr>
      </p:pic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6516216" y="1600200"/>
            <a:ext cx="2249832" cy="4637112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Impact" pitchFamily="34" charset="0"/>
              </a:rPr>
              <a:t>В два ряда стоят дома </a:t>
            </a:r>
            <a:r>
              <a:rPr lang="ru-RU" dirty="0" smtClean="0">
                <a:latin typeface="Impact" pitchFamily="34" charset="0"/>
              </a:rPr>
              <a:t>,</a:t>
            </a:r>
            <a:r>
              <a:rPr lang="ru-RU" dirty="0" smtClean="0">
                <a:latin typeface="Impact" pitchFamily="34" charset="0"/>
              </a:rPr>
              <a:t/>
            </a:r>
            <a:br>
              <a:rPr lang="ru-RU" dirty="0" smtClean="0">
                <a:latin typeface="Impact" pitchFamily="34" charset="0"/>
              </a:rPr>
            </a:br>
            <a:r>
              <a:rPr lang="ru-RU" dirty="0" smtClean="0">
                <a:latin typeface="Impact" pitchFamily="34" charset="0"/>
              </a:rPr>
              <a:t>Десять, двадцать, сто подряд,</a:t>
            </a:r>
            <a:br>
              <a:rPr lang="ru-RU" dirty="0" smtClean="0">
                <a:latin typeface="Impact" pitchFamily="34" charset="0"/>
              </a:rPr>
            </a:br>
            <a:r>
              <a:rPr lang="ru-RU" dirty="0" smtClean="0">
                <a:latin typeface="Impact" pitchFamily="34" charset="0"/>
              </a:rPr>
              <a:t>И квадратными глазами </a:t>
            </a:r>
            <a:endParaRPr lang="ru-RU" sz="1400" dirty="0" smtClean="0">
              <a:latin typeface="Impact" pitchFamily="34" charset="0"/>
            </a:endParaRPr>
          </a:p>
          <a:p>
            <a:r>
              <a:rPr lang="ru-RU" dirty="0" smtClean="0">
                <a:latin typeface="Impact" pitchFamily="34" charset="0"/>
              </a:rPr>
              <a:t>Друг на друга глядят. </a:t>
            </a:r>
            <a:endParaRPr lang="ru-RU" sz="1400" dirty="0" smtClean="0">
              <a:latin typeface="Impact" pitchFamily="34" charset="0"/>
            </a:endParaRPr>
          </a:p>
          <a:p>
            <a:r>
              <a:rPr lang="ru-RU" dirty="0" smtClean="0">
                <a:latin typeface="Impact" pitchFamily="34" charset="0"/>
              </a:rPr>
              <a:t>Тут дворцы, особняки, </a:t>
            </a:r>
            <a:endParaRPr lang="ru-RU" sz="1400" dirty="0" smtClean="0">
              <a:latin typeface="Impact" pitchFamily="34" charset="0"/>
            </a:endParaRPr>
          </a:p>
          <a:p>
            <a:r>
              <a:rPr lang="ru-RU" dirty="0" smtClean="0">
                <a:latin typeface="Impact" pitchFamily="34" charset="0"/>
              </a:rPr>
              <a:t>Старинные, не новые,</a:t>
            </a:r>
            <a:endParaRPr lang="ru-RU" sz="1400" dirty="0" smtClean="0">
              <a:latin typeface="Impact" pitchFamily="34" charset="0"/>
            </a:endParaRPr>
          </a:p>
          <a:p>
            <a:r>
              <a:rPr lang="ru-RU" dirty="0" smtClean="0">
                <a:latin typeface="Impact" pitchFamily="34" charset="0"/>
              </a:rPr>
              <a:t>Что это за улица?</a:t>
            </a:r>
            <a:endParaRPr lang="ru-RU" sz="1400" dirty="0" smtClean="0">
              <a:latin typeface="Impact" pitchFamily="34" charset="0"/>
            </a:endParaRPr>
          </a:p>
          <a:p>
            <a:r>
              <a:rPr lang="ru-RU" dirty="0" smtClean="0">
                <a:latin typeface="Impact" pitchFamily="34" charset="0"/>
              </a:rPr>
              <a:t>Улица Садовая! </a:t>
            </a:r>
            <a:endParaRPr lang="ru-RU" sz="1400" dirty="0" smtClean="0">
              <a:latin typeface="Impact" pitchFamily="34" charset="0"/>
            </a:endParaRPr>
          </a:p>
          <a:p>
            <a:pPr lvl="1">
              <a:lnSpc>
                <a:spcPct val="150000"/>
              </a:lnSpc>
            </a:pPr>
            <a:endParaRPr lang="ru-RU" sz="1400" dirty="0">
              <a:latin typeface="Impact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57200"/>
            <a:ext cx="8511480" cy="1066800"/>
          </a:xfrm>
        </p:spPr>
        <p:txBody>
          <a:bodyPr>
            <a:normAutofit/>
          </a:bodyPr>
          <a:lstStyle/>
          <a:p>
            <a:r>
              <a:rPr lang="ru-RU" sz="4800" dirty="0" smtClean="0"/>
              <a:t>Пять – гуляю по Садовой</a:t>
            </a:r>
            <a:endParaRPr lang="ru-RU" sz="4800" dirty="0"/>
          </a:p>
        </p:txBody>
      </p:sp>
    </p:spTree>
  </p:cSld>
  <p:clrMapOvr>
    <a:masterClrMapping/>
  </p:clrMapOvr>
  <p:transition advTm="11000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3" descr="_Isaakievskiy_sobor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412776"/>
            <a:ext cx="6248400" cy="4968552"/>
          </a:xfrm>
        </p:spPr>
      </p:pic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6660232" y="1412776"/>
            <a:ext cx="2105816" cy="4896544"/>
          </a:xfrm>
        </p:spPr>
        <p:txBody>
          <a:bodyPr>
            <a:noAutofit/>
          </a:bodyPr>
          <a:lstStyle/>
          <a:p>
            <a:r>
              <a:rPr lang="ru-RU" sz="1800" dirty="0" smtClean="0">
                <a:latin typeface="Impact" pitchFamily="34" charset="0"/>
              </a:rPr>
              <a:t>Собору огромному равного нет. </a:t>
            </a:r>
            <a:br>
              <a:rPr lang="ru-RU" sz="1800" dirty="0" smtClean="0">
                <a:latin typeface="Impact" pitchFamily="34" charset="0"/>
              </a:rPr>
            </a:br>
            <a:r>
              <a:rPr lang="ru-RU" sz="1800" dirty="0" smtClean="0">
                <a:latin typeface="Impact" pitchFamily="34" charset="0"/>
              </a:rPr>
              <a:t>Его возводили почти сорок лет! </a:t>
            </a:r>
            <a:br>
              <a:rPr lang="ru-RU" sz="1800" dirty="0" smtClean="0">
                <a:latin typeface="Impact" pitchFamily="34" charset="0"/>
              </a:rPr>
            </a:br>
            <a:r>
              <a:rPr lang="ru-RU" sz="1800" dirty="0" smtClean="0">
                <a:latin typeface="Impact" pitchFamily="34" charset="0"/>
              </a:rPr>
              <a:t>Какой многотрудной должна быть работа, </a:t>
            </a:r>
            <a:br>
              <a:rPr lang="ru-RU" sz="1800" dirty="0" smtClean="0">
                <a:latin typeface="Impact" pitchFamily="34" charset="0"/>
              </a:rPr>
            </a:br>
            <a:r>
              <a:rPr lang="ru-RU" sz="1800" dirty="0" smtClean="0">
                <a:latin typeface="Impact" pitchFamily="34" charset="0"/>
              </a:rPr>
              <a:t>Чтоб стали вокруг сто двенадцать колонн ,</a:t>
            </a:r>
            <a:br>
              <a:rPr lang="ru-RU" sz="1800" dirty="0" smtClean="0">
                <a:latin typeface="Impact" pitchFamily="34" charset="0"/>
              </a:rPr>
            </a:br>
            <a:r>
              <a:rPr lang="ru-RU" sz="1800" dirty="0" smtClean="0">
                <a:latin typeface="Impact" pitchFamily="34" charset="0"/>
              </a:rPr>
              <a:t>И купол в лучах засверкал золотой! </a:t>
            </a:r>
            <a:br>
              <a:rPr lang="ru-RU" sz="1800" dirty="0" smtClean="0">
                <a:latin typeface="Impact" pitchFamily="34" charset="0"/>
              </a:rPr>
            </a:br>
            <a:r>
              <a:rPr lang="ru-RU" sz="1800" b="1" dirty="0" smtClean="0">
                <a:latin typeface="Impact" pitchFamily="34" charset="0"/>
              </a:rPr>
              <a:t/>
            </a:r>
            <a:br>
              <a:rPr lang="ru-RU" sz="1800" b="1" dirty="0" smtClean="0">
                <a:latin typeface="Impact" pitchFamily="34" charset="0"/>
              </a:rPr>
            </a:br>
            <a:endParaRPr lang="ru-RU" sz="1800" dirty="0">
              <a:latin typeface="Impact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57200"/>
            <a:ext cx="8151440" cy="1066800"/>
          </a:xfrm>
        </p:spPr>
        <p:txBody>
          <a:bodyPr>
            <a:normAutofit/>
          </a:bodyPr>
          <a:lstStyle/>
          <a:p>
            <a:r>
              <a:rPr lang="ru-RU" sz="4400" dirty="0" smtClean="0"/>
              <a:t>Шесть – к </a:t>
            </a:r>
            <a:r>
              <a:rPr lang="ru-RU" sz="4400" dirty="0" err="1" smtClean="0"/>
              <a:t>Исаакию</a:t>
            </a:r>
            <a:r>
              <a:rPr lang="ru-RU" sz="4400" dirty="0" smtClean="0"/>
              <a:t> схожу</a:t>
            </a:r>
            <a:endParaRPr lang="ru-RU" sz="4400" dirty="0"/>
          </a:p>
        </p:txBody>
      </p:sp>
    </p:spTree>
  </p:cSld>
  <p:clrMapOvr>
    <a:masterClrMapping/>
  </p:clrMapOvr>
  <p:transition advTm="9000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3" descr="куполкуп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450770"/>
            <a:ext cx="6248400" cy="4714534"/>
          </a:xfrm>
        </p:spPr>
      </p:pic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>
            <a:noAutofit/>
          </a:bodyPr>
          <a:lstStyle/>
          <a:p>
            <a:r>
              <a:rPr lang="ru-RU" sz="2000" dirty="0" smtClean="0">
                <a:latin typeface="Impact" pitchFamily="34" charset="0"/>
              </a:rPr>
              <a:t>Но кто ж архитектор? Известен вам он. </a:t>
            </a:r>
            <a:br>
              <a:rPr lang="ru-RU" sz="2000" dirty="0" smtClean="0">
                <a:latin typeface="Impact" pitchFamily="34" charset="0"/>
              </a:rPr>
            </a:br>
            <a:r>
              <a:rPr lang="ru-RU" sz="2000" dirty="0" smtClean="0">
                <a:latin typeface="Impact" pitchFamily="34" charset="0"/>
              </a:rPr>
              <a:t>Построил в столице собор-великан </a:t>
            </a:r>
            <a:br>
              <a:rPr lang="ru-RU" sz="2000" dirty="0" smtClean="0">
                <a:latin typeface="Impact" pitchFamily="34" charset="0"/>
              </a:rPr>
            </a:br>
            <a:r>
              <a:rPr lang="ru-RU" sz="2000" dirty="0" smtClean="0">
                <a:latin typeface="Impact" pitchFamily="34" charset="0"/>
              </a:rPr>
              <a:t>Зодчий великий Огюст </a:t>
            </a:r>
            <a:r>
              <a:rPr lang="ru-RU" sz="2000" dirty="0" err="1" smtClean="0">
                <a:latin typeface="Impact" pitchFamily="34" charset="0"/>
              </a:rPr>
              <a:t>Монферран</a:t>
            </a:r>
            <a:r>
              <a:rPr lang="ru-RU" sz="2000" dirty="0" smtClean="0">
                <a:latin typeface="Impact" pitchFamily="34" charset="0"/>
              </a:rPr>
              <a:t>.</a:t>
            </a:r>
            <a:br>
              <a:rPr lang="ru-RU" sz="2000" dirty="0" smtClean="0">
                <a:latin typeface="Impact" pitchFamily="34" charset="0"/>
              </a:rPr>
            </a:br>
            <a:r>
              <a:rPr lang="ru-RU" sz="2000" dirty="0" smtClean="0">
                <a:latin typeface="Impact" pitchFamily="34" charset="0"/>
              </a:rPr>
              <a:t>(Исаакиевский собор.)</a:t>
            </a:r>
            <a:endParaRPr lang="ru-RU" sz="2000" dirty="0">
              <a:latin typeface="Impact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57200"/>
            <a:ext cx="8295456" cy="1066800"/>
          </a:xfrm>
        </p:spPr>
        <p:txBody>
          <a:bodyPr>
            <a:normAutofit/>
          </a:bodyPr>
          <a:lstStyle/>
          <a:p>
            <a:r>
              <a:rPr lang="ru-RU" sz="4800" dirty="0" smtClean="0"/>
              <a:t>И на купол погляжу</a:t>
            </a:r>
            <a:endParaRPr lang="ru-RU" sz="4800" dirty="0"/>
          </a:p>
        </p:txBody>
      </p:sp>
    </p:spTree>
  </p:cSld>
  <p:clrMapOvr>
    <a:masterClrMapping/>
  </p:clrMapOvr>
  <p:transition advTm="7000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114</TotalTime>
  <Words>170</Words>
  <Application>Microsoft Office PowerPoint</Application>
  <PresentationFormat>Экран (4:3)</PresentationFormat>
  <Paragraphs>38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Бумажная</vt:lpstr>
      <vt:lpstr>Прогулка по Санкт-Петербургу</vt:lpstr>
      <vt:lpstr>Цель:  </vt:lpstr>
      <vt:lpstr>Люблю по городу гулять, Люблю смотреть я и считать: Невский - РАЗ</vt:lpstr>
      <vt:lpstr>Зимний – ДВА!</vt:lpstr>
      <vt:lpstr>ТРИ – красавица Нева</vt:lpstr>
      <vt:lpstr>А четыре – Мост Дворцовый</vt:lpstr>
      <vt:lpstr>Пять – гуляю по Садовой</vt:lpstr>
      <vt:lpstr>Шесть – к Исаакию схожу</vt:lpstr>
      <vt:lpstr>И на купол погляжу</vt:lpstr>
      <vt:lpstr>Семь – конечно, Летний Сад  Как красив его наряд!</vt:lpstr>
      <vt:lpstr>Восемь – повстречался мне Медный Всадник на коне</vt:lpstr>
      <vt:lpstr>Девять – крепость у Невы, Были там, наверно, вы?</vt:lpstr>
      <vt:lpstr>Десять – из-за поворота, Вижу Нарвские ворота</vt:lpstr>
      <vt:lpstr>Слайд 14</vt:lpstr>
      <vt:lpstr>Мы очень любим город  свой, Сияет солнце над Невой. Или дождь стучит в окно, Его мы любим всё равно! Мы в Петербурге все живем, И он растёт, и мы растём!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Прогулка по Санкт-Петербургу</dc:title>
  <dc:creator>Алла</dc:creator>
  <cp:lastModifiedBy>Алла</cp:lastModifiedBy>
  <cp:revision>20</cp:revision>
  <dcterms:created xsi:type="dcterms:W3CDTF">2013-11-04T08:56:43Z</dcterms:created>
  <dcterms:modified xsi:type="dcterms:W3CDTF">2013-11-04T11:50:17Z</dcterms:modified>
</cp:coreProperties>
</file>