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371B-2C73-448F-829E-208ABA975F15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0B04-5F04-434D-88A6-407D9785D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371B-2C73-448F-829E-208ABA975F15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0B04-5F04-434D-88A6-407D9785D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371B-2C73-448F-829E-208ABA975F15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0B04-5F04-434D-88A6-407D9785D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371B-2C73-448F-829E-208ABA975F15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0B04-5F04-434D-88A6-407D9785D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371B-2C73-448F-829E-208ABA975F15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0B04-5F04-434D-88A6-407D9785D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371B-2C73-448F-829E-208ABA975F15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0B04-5F04-434D-88A6-407D9785D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371B-2C73-448F-829E-208ABA975F15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0B04-5F04-434D-88A6-407D9785D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371B-2C73-448F-829E-208ABA975F15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0B04-5F04-434D-88A6-407D9785D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371B-2C73-448F-829E-208ABA975F15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0B04-5F04-434D-88A6-407D9785D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371B-2C73-448F-829E-208ABA975F15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0B04-5F04-434D-88A6-407D9785D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371B-2C73-448F-829E-208ABA975F15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0B04-5F04-434D-88A6-407D9785D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5371B-2C73-448F-829E-208ABA975F15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00B04-5F04-434D-88A6-407D9785D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img1.wildberries.ru/big/new/1010000/1018075-1.jpg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img1.wildberries.ru/big/new/1030000/1039439-1.jpg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Как выбрать правильную сменную обувь для школы.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Перед каждым родителем накануне 1 сентября стоит очень сложный вопрос: какую обувь купить ребенку в школу на </a:t>
            </a:r>
            <a:r>
              <a:rPr lang="ru-RU" sz="1800" dirty="0" err="1" smtClean="0">
                <a:solidFill>
                  <a:srgbClr val="002060"/>
                </a:solidFill>
              </a:rPr>
              <a:t>сменку</a:t>
            </a:r>
            <a:r>
              <a:rPr lang="ru-RU" sz="1800" dirty="0" smtClean="0">
                <a:solidFill>
                  <a:srgbClr val="002060"/>
                </a:solidFill>
              </a:rPr>
              <a:t>?</a:t>
            </a:r>
            <a:br>
              <a:rPr lang="ru-RU" sz="1800" dirty="0" smtClean="0">
                <a:solidFill>
                  <a:srgbClr val="002060"/>
                </a:solidFill>
              </a:rPr>
            </a:br>
            <a:endParaRPr lang="ru-RU" sz="1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Всем известно, что детская обувь играет огромную роль в формировании стопы, осанки, хорошего самочувствия ребенка.</a:t>
            </a:r>
            <a:br>
              <a:rPr lang="ru-RU" sz="1800" dirty="0" smtClean="0">
                <a:solidFill>
                  <a:srgbClr val="002060"/>
                </a:solidFill>
              </a:rPr>
            </a:br>
            <a:endParaRPr lang="ru-RU" sz="1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Но почему-то мы это забываем и часто покупаем то, что подходит нам по цене или очень понравилось ребенку.</a:t>
            </a:r>
          </a:p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smtClean="0">
                <a:solidFill>
                  <a:srgbClr val="002060"/>
                </a:solidFill>
              </a:rPr>
              <a:t>Ну походит пару месяцев в обуви из кожзаменителя, что такого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  <a:r>
              <a:rPr lang="ru-RU" sz="1800" dirty="0" smtClean="0">
                <a:solidFill>
                  <a:srgbClr val="002060"/>
                </a:solidFill>
              </a:rPr>
              <a:t>Успокаиваем мы себя. </a:t>
            </a:r>
            <a:r>
              <a:rPr lang="ru-RU" sz="1800" dirty="0" smtClean="0">
                <a:solidFill>
                  <a:srgbClr val="002060"/>
                </a:solidFill>
              </a:rPr>
              <a:t>Все равно скоро новые покупать</a:t>
            </a:r>
            <a:r>
              <a:rPr lang="ru-RU" sz="1800" dirty="0" smtClean="0">
                <a:solidFill>
                  <a:srgbClr val="002060"/>
                </a:solidFill>
              </a:rPr>
              <a:t>. Велики на 2 размера? Хватит на следующий сезон! </a:t>
            </a:r>
            <a:r>
              <a:rPr lang="ru-RU" sz="1800" dirty="0" smtClean="0">
                <a:solidFill>
                  <a:srgbClr val="002060"/>
                </a:solidFill>
              </a:rPr>
              <a:t>И наши сомнения отступают......</a:t>
            </a:r>
            <a:br>
              <a:rPr lang="ru-RU" sz="1800" dirty="0" smtClean="0">
                <a:solidFill>
                  <a:srgbClr val="002060"/>
                </a:solidFill>
              </a:rPr>
            </a:br>
            <a:endParaRPr lang="ru-RU" sz="1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А ноги? Ноги говорить не умеют..... </a:t>
            </a:r>
            <a:r>
              <a:rPr lang="ru-RU" sz="1800" dirty="0" smtClean="0">
                <a:solidFill>
                  <a:srgbClr val="002060"/>
                </a:solidFill>
              </a:rPr>
              <a:t>И терпят до кровавых мозолей, вросших ногтей, тяжести и отеков</a:t>
            </a:r>
            <a:r>
              <a:rPr lang="ru-RU" sz="1800" dirty="0" smtClean="0">
                <a:solidFill>
                  <a:srgbClr val="002060"/>
                </a:solidFill>
              </a:rPr>
              <a:t>. Про подошвенные бородавки и говорить не хочется.</a:t>
            </a:r>
            <a:r>
              <a:rPr lang="ru-RU" sz="1800" dirty="0" smtClean="0">
                <a:solidFill>
                  <a:srgbClr val="002060"/>
                </a:solidFill>
              </a:rPr>
              <a:t/>
            </a:r>
            <a:br>
              <a:rPr lang="ru-RU" sz="1800" dirty="0" smtClean="0">
                <a:solidFill>
                  <a:srgbClr val="002060"/>
                </a:solidFill>
              </a:rPr>
            </a:br>
            <a:endParaRPr lang="ru-RU" sz="1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Найдите компромисс, и у Вас не будет проблем с ребенком по поводу </a:t>
            </a:r>
            <a:r>
              <a:rPr lang="ru-RU" sz="1800" dirty="0" err="1" smtClean="0">
                <a:solidFill>
                  <a:srgbClr val="002060"/>
                </a:solidFill>
              </a:rPr>
              <a:t>сменки</a:t>
            </a:r>
            <a:r>
              <a:rPr lang="ru-RU" sz="1800" dirty="0" smtClean="0">
                <a:solidFill>
                  <a:srgbClr val="002060"/>
                </a:solidFill>
              </a:rPr>
              <a:t>, у ребенка - с учителями, у ног - с последствиями ношения неправильно подобранной обуви.</a:t>
            </a:r>
          </a:p>
          <a:p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>
            <a:noAutofit/>
          </a:bodyPr>
          <a:lstStyle/>
          <a:p>
            <a:r>
              <a:rPr lang="ru-RU" sz="3200" b="1" i="1" dirty="0"/>
              <a:t>Семь правил для </a:t>
            </a:r>
            <a:r>
              <a:rPr lang="ru-RU" sz="3200" b="1" i="1" dirty="0" smtClean="0"/>
              <a:t>правильной «</a:t>
            </a:r>
            <a:r>
              <a:rPr lang="ru-RU" sz="3200" b="1" i="1" dirty="0" err="1" smtClean="0"/>
              <a:t>сменки</a:t>
            </a:r>
            <a:r>
              <a:rPr lang="ru-RU" sz="3200" b="1" i="1" dirty="0" smtClean="0"/>
              <a:t>».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800" b="1" i="1" dirty="0" smtClean="0"/>
              <a:t>Что должно  учитываться при подборе обуви: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5000" dirty="0"/>
              <a:t> </a:t>
            </a:r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орма </a:t>
            </a:r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правильный </a:t>
            </a:r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размер обуви</a:t>
            </a:r>
            <a:r>
              <a:rPr lang="ru-RU" sz="8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носовой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части должен быть небольшой припуск, чтобы пальцы не упирались в мысок. Пальцам должно быть свободно, чтобы можно было ими пошевелить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 Учтите, что если большой палец упирается в туфлю, то в этом случае, во-первых, он отворачивается в сторону и, во-вторых, может произойти врастание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ногтя . Определить размер можно в магазине с помощью продавца-консультанта, при помощи обычной линейки дома или шкалы на крышке коробки из-под обуви.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8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покупайте </a:t>
            </a:r>
            <a:r>
              <a:rPr lang="ru-RU" sz="8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обувь на вырост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большую по размеру обувь ребенок не сможет носить – нога будет выскальзывать, а форма ступни станет широкой и бесформенной. Особенно это важно для детей, у которых кости ног еще не укрепились и стопа не сформировалась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8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Дети не должны носить обувь после старших братьев/сестер или других детей!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Каждый ребенок – как и каждый из нас – ходит по-своему. И когда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нога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маленькая -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обувь деформируется, поскольку приспосабливается к форме стопы.  Если ребенок ходит в чужой обуви, на его стопы влияет деформация этой обуви. Такая ситуация в будущем может привести к неправильному развитию ног, а иногда и всей осанки.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/>
              <a:t>2.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Иметь достаточно гибкую и легкую подошву.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/>
              <a:t>Для того чтобы проверить гибкость подошвы, следует поднять носочную часть обуви, удерживая пяточную. Если угол составляет 25 градусов, то гибкость можно считать достаточной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следует брать обувь и на слишком мягкой и тонкой подошве, </a:t>
            </a:r>
            <a:r>
              <a:rPr lang="ru-RU" dirty="0"/>
              <a:t>поскольку она не амортизирует удар пятки о пол</a:t>
            </a:r>
            <a:r>
              <a:rPr lang="ru-RU" dirty="0" smtClean="0"/>
              <a:t>. Обувь со скользкой подошвой создает причину падений и повреждений - дети активны и подвижны, часто передвигаются по гладким поверхностям.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Мощная платформа тоже может навредить ноге. </a:t>
            </a:r>
            <a:r>
              <a:rPr lang="ru-RU" dirty="0"/>
              <a:t>Для ног ребенка такая нагрузка будет слишком большой</a:t>
            </a:r>
            <a:r>
              <a:rPr lang="ru-RU" dirty="0" smtClean="0"/>
              <a:t>. </a:t>
            </a:r>
            <a:r>
              <a:rPr lang="ru-RU" dirty="0"/>
              <a:t>Т</a:t>
            </a:r>
            <a:r>
              <a:rPr lang="ru-RU" dirty="0" smtClean="0"/>
              <a:t>акие подошвы делают ходьбу ребенка неестественной, ограничивают движение суставов. </a:t>
            </a:r>
            <a:r>
              <a:rPr lang="ru-RU" dirty="0"/>
              <a:t>Ведь в течение всего дня школьник находится в вертикальном положении и ноги опущены вниз, а тяжелая обувь увеличивает и без того большую нагрузку, </a:t>
            </a:r>
            <a:r>
              <a:rPr lang="ru-RU" i="1" dirty="0"/>
              <a:t>вследствие чего со временем возникает варикозное расширение вен, ноги часто отекают и меняется форма стопы.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/>
              <a:t>3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. Обязательно иметь каблук,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/>
              <a:t>но его высота не должна превышать 20 мм для школьников 7-12 лет и 25 мм – для 13-17-летних подростков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Ношение обуви на высоких каблуках свыше 2 часов в день приводит к плоскостопию, варикозному расширению вен, нарушению осанки и отклонению большого пальца </a:t>
            </a:r>
            <a:r>
              <a:rPr lang="ru-RU" dirty="0" smtClean="0"/>
              <a:t>наружу, может произойти смещение костей ног, таза и позвоночника. В последствии может полностью измениться осанка тела, которую нужно будет длительно лечить.</a:t>
            </a:r>
          </a:p>
          <a:p>
            <a:pPr>
              <a:buNone/>
            </a:pPr>
            <a:r>
              <a:rPr lang="ru-RU" i="1" dirty="0" smtClean="0"/>
              <a:t>Берегите </a:t>
            </a:r>
            <a:r>
              <a:rPr lang="ru-RU" i="1" dirty="0"/>
              <a:t>большие пальцы ног ваших детей от искривления.</a:t>
            </a:r>
            <a:r>
              <a:rPr lang="ru-RU" dirty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4</a:t>
            </a:r>
            <a:r>
              <a:rPr lang="ru-RU" b="1" dirty="0"/>
              <a:t>.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Иметь фиксированный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задник,</a:t>
            </a:r>
            <a:r>
              <a:rPr lang="ru-RU" dirty="0"/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крепления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 виде застежки, шнуровки,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перепонки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для обеспечения прочной фиксации стопы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Вообще липучка – величайшее изобретение человечества, а особенно липучка в качестве застежки на обуви.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5100" dirty="0"/>
              <a:t>5</a:t>
            </a:r>
            <a:r>
              <a:rPr lang="ru-RU" sz="5100" b="1" dirty="0"/>
              <a:t>. </a:t>
            </a:r>
            <a:r>
              <a:rPr lang="ru-RU" sz="5100" b="1" dirty="0">
                <a:solidFill>
                  <a:schemeClr val="tx2">
                    <a:lumMod val="75000"/>
                  </a:schemeClr>
                </a:solidFill>
              </a:rPr>
              <a:t>Быть удобной.</a:t>
            </a:r>
            <a:r>
              <a:rPr lang="ru-RU" sz="5100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51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800" dirty="0" smtClean="0"/>
              <a:t>Неудобная </a:t>
            </a:r>
            <a:r>
              <a:rPr lang="ru-RU" sz="3800" dirty="0"/>
              <a:t>будет создавать дискомфорт, отвлекая внимание ребенка. </a:t>
            </a:r>
            <a:endParaRPr lang="ru-RU" sz="38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• тесная </a:t>
            </a:r>
            <a:r>
              <a:rPr lang="ru-RU" dirty="0" smtClean="0"/>
              <a:t>– такая обувь сжимает стопу ребенка, в связи с чем начинает плохо циркулировать кровь, и тогда кожа стопы грубеет, натираются мозоли, которые в дальнейшем необходимо удалять;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• узкий носок </a:t>
            </a:r>
            <a:r>
              <a:rPr lang="ru-RU" dirty="0" smtClean="0"/>
              <a:t>– такой носок сжимает пальцы, что сопровождается </a:t>
            </a:r>
            <a:r>
              <a:rPr lang="ru-RU" dirty="0" err="1" smtClean="0"/>
              <a:t>вальгусной</a:t>
            </a:r>
            <a:r>
              <a:rPr lang="ru-RU" dirty="0" smtClean="0"/>
              <a:t> деформацией большого пальца, искривлением пятого пальца, остальные приобретают молотковую форму. Пальцы приподнимаются вверх, натираются и появляются мозоли;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• слишком низкий носок </a:t>
            </a:r>
            <a:r>
              <a:rPr lang="ru-RU" dirty="0" smtClean="0"/>
              <a:t>– во время ходьбы ребенок сгибает пальцы стопы, края суставов приподнимаются вверх. Если носок обуви плоский, пальцы трутся об его верх, после чего появляются мозоли;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• местами обувь грубая </a:t>
            </a:r>
            <a:r>
              <a:rPr lang="ru-RU" dirty="0" smtClean="0"/>
              <a:t>– какие-либо утолщения, неровности внутри обуви, грубые строчки или неровные швы, могут сопровождаться трением и </a:t>
            </a:r>
            <a:r>
              <a:rPr lang="ru-RU" dirty="0" err="1" smtClean="0"/>
              <a:t>травмированием</a:t>
            </a:r>
            <a:r>
              <a:rPr lang="ru-RU" dirty="0" smtClean="0"/>
              <a:t> кожи стопы, особенно в чувствительных местах( мозоли , </a:t>
            </a:r>
            <a:r>
              <a:rPr lang="ru-RU" dirty="0" err="1" smtClean="0"/>
              <a:t>натоптыши</a:t>
            </a:r>
            <a:r>
              <a:rPr lang="ru-RU" dirty="0" smtClean="0"/>
              <a:t>, врастание ногтя) ;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None/>
            </a:pPr>
            <a:r>
              <a:rPr lang="ru-RU" dirty="0"/>
              <a:t>6.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Быть выполненной из натуральных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материалов.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/>
              <a:t>Кожа и текстиль легко садятся по форме ноги ребенка. Кроме того, ноги ребенка всегда должны быть сухими и теплыми.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None/>
            </a:pPr>
            <a:r>
              <a:rPr lang="ru-RU" dirty="0"/>
              <a:t>7.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Обеспечивать достаточный уровень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воздухообмена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Его </a:t>
            </a:r>
            <a:r>
              <a:rPr lang="ru-RU" dirty="0"/>
              <a:t>нарушение способствует расслаблению мышц и, как следствие этого, снижению свода стопы. Потные ноги быстрее натираются, и возникает целый ряд осложнений, вызванных грибковыми заболеваниями.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2088232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i="1" dirty="0" smtClean="0"/>
              <a:t>Я бы добавила, что обувь для школьников должна быть эстетичной, гармонично сочетающейся со школьной формой, а также нравиться ребенку</a:t>
            </a:r>
            <a:r>
              <a:rPr lang="ru-RU" sz="2400" i="1" dirty="0" smtClean="0"/>
              <a:t> </a:t>
            </a:r>
            <a:r>
              <a:rPr lang="ru-RU" sz="2400" b="1" i="1" dirty="0" smtClean="0"/>
              <a:t>.</a:t>
            </a:r>
            <a:br>
              <a:rPr lang="ru-RU" sz="2400" b="1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200" b="1" i="1" dirty="0" smtClean="0">
                <a:solidFill>
                  <a:schemeClr val="accent1">
                    <a:lumMod val="50000"/>
                  </a:schemeClr>
                </a:solidFill>
              </a:rPr>
              <a:t>Найдите компромисс, и у вас не будет проблем с ребенком по поводу </a:t>
            </a:r>
            <a:r>
              <a:rPr lang="ru-RU" sz="2200" b="1" i="1" dirty="0" err="1" smtClean="0">
                <a:solidFill>
                  <a:schemeClr val="accent1">
                    <a:lumMod val="50000"/>
                  </a:schemeClr>
                </a:solidFill>
              </a:rPr>
              <a:t>сменки</a:t>
            </a:r>
            <a:r>
              <a:rPr lang="ru-RU" sz="2200" b="1" i="1" dirty="0" smtClean="0">
                <a:solidFill>
                  <a:schemeClr val="accent1">
                    <a:lumMod val="50000"/>
                  </a:schemeClr>
                </a:solidFill>
              </a:rPr>
              <a:t>, у ребенка – с учителями, а у ног – с последствиями ношения неправильной обуви. </a:t>
            </a:r>
            <a:br>
              <a:rPr lang="ru-RU" sz="2200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200" b="1" i="1" dirty="0" smtClean="0"/>
              <a:t/>
            </a:r>
            <a:br>
              <a:rPr lang="ru-RU" sz="2200" b="1" i="1" dirty="0" smtClean="0"/>
            </a:br>
            <a:endParaRPr lang="ru-RU" sz="2200" b="1" i="1" dirty="0"/>
          </a:p>
        </p:txBody>
      </p:sp>
      <p:pic>
        <p:nvPicPr>
          <p:cNvPr id="9" name="Содержимое 8" descr="JF8803-200x16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2708921"/>
            <a:ext cx="2601416" cy="2232248"/>
          </a:xfrm>
        </p:spPr>
      </p:pic>
      <p:pic>
        <p:nvPicPr>
          <p:cNvPr id="11" name="Содержимое 10" descr="obuv-v-shkolu-05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732240" y="3284984"/>
            <a:ext cx="2166392" cy="1872208"/>
          </a:xfrm>
        </p:spPr>
      </p:pic>
      <p:pic>
        <p:nvPicPr>
          <p:cNvPr id="1026" name="Picture 2" descr="C:\Users\803059\Pictures\obuv-v-shkolu-0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5157192"/>
            <a:ext cx="1877194" cy="1517154"/>
          </a:xfrm>
          <a:prstGeom prst="rect">
            <a:avLst/>
          </a:prstGeom>
          <a:noFill/>
        </p:spPr>
      </p:pic>
      <p:pic>
        <p:nvPicPr>
          <p:cNvPr id="1027" name="Picture 3" descr="C:\Users\803059\Pictures\obuv-v-shkolu-0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4869160"/>
            <a:ext cx="1944216" cy="1800200"/>
          </a:xfrm>
          <a:prstGeom prst="rect">
            <a:avLst/>
          </a:prstGeom>
          <a:noFill/>
        </p:spPr>
      </p:pic>
      <p:pic>
        <p:nvPicPr>
          <p:cNvPr id="1029" name="Picture 5" descr="Туфли ELEGAMI. Цвет белый, черный, бордовый. Вид 1.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91880" y="2636912"/>
            <a:ext cx="1656184" cy="1656184"/>
          </a:xfrm>
          <a:prstGeom prst="rect">
            <a:avLst/>
          </a:prstGeom>
          <a:noFill/>
        </p:spPr>
      </p:pic>
      <p:pic>
        <p:nvPicPr>
          <p:cNvPr id="1031" name="Picture 7" descr="Туфли Зебра. Цвет черный. Вид 1.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64088" y="2420888"/>
            <a:ext cx="1584176" cy="2016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640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Как выбрать правильную сменную обувь для школы.</vt:lpstr>
      <vt:lpstr>Семь правил для правильной «сменки». Что должно  учитываться при подборе обуви: </vt:lpstr>
      <vt:lpstr>Слайд 3</vt:lpstr>
      <vt:lpstr>Слайд 4</vt:lpstr>
      <vt:lpstr>Слайд 5</vt:lpstr>
      <vt:lpstr>Слайд 6</vt:lpstr>
      <vt:lpstr>Слайд 7</vt:lpstr>
      <vt:lpstr>Слайд 8</vt:lpstr>
      <vt:lpstr>Я бы добавила, что обувь для школьников должна быть эстетичной, гармонично сочетающейся со школьной формой, а также нравиться ребенку .  Найдите компромисс, и у вас не будет проблем с ребенком по поводу сменки, у ребенка – с учителями, а у ног – с последствиями ношения неправильной обуви.  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выбрать сменную обувь для школы</dc:title>
  <dc:creator>Tol Uliy</dc:creator>
  <cp:lastModifiedBy>Tol Uliy</cp:lastModifiedBy>
  <cp:revision>24</cp:revision>
  <dcterms:created xsi:type="dcterms:W3CDTF">2014-05-01T16:29:38Z</dcterms:created>
  <dcterms:modified xsi:type="dcterms:W3CDTF">2014-05-06T18:31:47Z</dcterms:modified>
</cp:coreProperties>
</file>