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74" r:id="rId9"/>
    <p:sldId id="285" r:id="rId10"/>
    <p:sldId id="277" r:id="rId11"/>
    <p:sldId id="267" r:id="rId12"/>
    <p:sldId id="269" r:id="rId13"/>
    <p:sldId id="270" r:id="rId14"/>
    <p:sldId id="286" r:id="rId15"/>
    <p:sldId id="271" r:id="rId16"/>
    <p:sldId id="265" r:id="rId17"/>
    <p:sldId id="266" r:id="rId18"/>
    <p:sldId id="275" r:id="rId19"/>
    <p:sldId id="276" r:id="rId20"/>
    <p:sldId id="284" r:id="rId21"/>
    <p:sldId id="282" r:id="rId22"/>
    <p:sldId id="283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E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-6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84BED-48AF-4E22-975F-F54CA1E413B2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4477-04C7-461D-87F4-AC223A60A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После уборки, проведенной в Чистый Четверг, в домах не убирали и не мели полы до Пасхи, чтобы </a:t>
            </a:r>
            <a:r>
              <a:rPr lang="ru-RU" sz="1200" b="1" i="1" dirty="0" smtClean="0"/>
              <a:t>«не засорить глаза лежащему во гробе Христу»</a:t>
            </a:r>
            <a:r>
              <a:rPr lang="ru-RU" sz="1200" b="1" dirty="0" smtClean="0"/>
              <a:t>.</a:t>
            </a:r>
            <a:r>
              <a:rPr lang="ru-RU" sz="1200" dirty="0" smtClean="0"/>
              <a:t> В некоторых областях в этот день перемывали всю посуду в доме, а молочные крынки еще и окуривали женскими волосами, объясняя важность этого занятия тем, что посуда осквернена прикосновением Иуды Предателя.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800" dirty="0" smtClean="0"/>
              <a:t/>
            </a:r>
            <a:br>
              <a:rPr lang="ru-RU" sz="800" dirty="0" smtClean="0"/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477-04C7-461D-87F4-AC223A60A8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753A0D-4622-4A70-B5FC-737D6BFA76C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D80FD7-A9A6-48C7-85BC-61CC2D8B5C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ownloads\&#1056;&#160;&#1057;&#1107;&#1057;&#1027;&#1057;&#1027;&#1056;&#1108;&#1056;&#1105;&#1056;&#8470;%20&#1057;&#8222;&#1056;&#1109;&#1056;&#187;&#1057;&#1034;&#1056;&#1108;&#1056;&#187;&#1056;&#1109;&#1057;&#1026;.&#1056;&#1038;&#1056;&#181;&#1056;&#1169;&#1057;&#1034;&#1056;&#1112;&#1056;&#176;&#1057;&#1039;%20&#1056;&#1030;&#1056;&#1109;&#1056;&#1169;&#1056;&#176;%20&#1074;&#1026;&#8220;%20&#1056;&#8217;%20&#1057;&#8224;&#1056;&#181;&#1057;&#1026;&#1056;&#1108;&#1056;&#1030;&#1056;&#1105;%20(www.petamusic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holidays/0/0/18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&#1089;&#1077;&#1079;&#1086;&#1085;&#1099;-&#1075;&#1086;&#1076;&#1072;.&#1088;&#1092;/sites/default/files/images/uchitelu/urok_vesennie_prazdniki_3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inmoment.ru/holidays/easter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odosvit.org.ua/uploads/posts/2013-04/1366792056_zhiv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sites.google.com/site/moarossia10/prazdniki-i-obycai-rusi/urev-den/i0003.jpg?attredirects=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3%D0%B5%D0%BE%D1%80%D0%B3%D0%B8%D0%B9_%D0%9F%D0%BE%D0%B1%D0%B5%D0%B4%D0%BE%D0%BD%D0%BE%D1%81%D0%B5%D1%8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namenu.ru/upload/news/files/5361455030fd9/5361435cbd8a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zdravok.ru/pozdravleniya/prazdniki/paskha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37f56f7667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000240"/>
            <a:ext cx="6786610" cy="18573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Весенние календарно-обрядовые праздники.</a:t>
            </a:r>
            <a:r>
              <a:rPr lang="ru-RU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(Презентация по </a:t>
            </a:r>
            <a:r>
              <a:rPr lang="ru-RU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этнопедагогике</a:t>
            </a:r>
            <a:r>
              <a:rPr lang="ru-RU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endParaRPr lang="ru-RU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429264"/>
            <a:ext cx="4786346" cy="1000132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 </a:t>
            </a:r>
            <a:r>
              <a:rPr lang="ru-RU" sz="2800" b="1" dirty="0" smtClean="0">
                <a:solidFill>
                  <a:srgbClr val="002060"/>
                </a:solidFill>
              </a:rPr>
              <a:t>Составила: воспитатель            	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Овчинникова</a:t>
            </a:r>
            <a:r>
              <a:rPr lang="ru-RU" sz="2800" b="1" dirty="0" smtClean="0">
                <a:solidFill>
                  <a:srgbClr val="002060"/>
                </a:solidFill>
              </a:rPr>
              <a:t> И.В.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 СѓСЃСЃРєРёР№ С„РѕР»СЊРєР»РѕСЂ.РЎРµРґСЊРјР°СЏ РІРѕРґР° вЂ“ Р’ С†РµСЂРєРІРё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лаговещение Пресвятой Богороди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1"/>
            <a:ext cx="41433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612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Благовещение Пресвятой Богородицы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7 апреля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136339"/>
            <a:ext cx="41433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Название праздника — Благовещение — передает главный смысл связанного с ним события: </a:t>
            </a:r>
            <a:r>
              <a:rPr lang="ru-RU" sz="2000" b="1" dirty="0" smtClean="0"/>
              <a:t>возвещение Деве Марии благой вести о зачатии и о рождении Ею </a:t>
            </a:r>
            <a:r>
              <a:rPr lang="ru-RU" sz="2000" b="1" dirty="0" err="1" smtClean="0"/>
              <a:t>Богомладенца</a:t>
            </a:r>
            <a:r>
              <a:rPr lang="ru-RU" sz="2000" b="1" dirty="0" smtClean="0"/>
              <a:t> Христа</a:t>
            </a:r>
            <a:r>
              <a:rPr lang="ru-RU" sz="2000" dirty="0" smtClean="0"/>
              <a:t>. Этот праздник относится к двунадесятым </a:t>
            </a:r>
            <a:r>
              <a:rPr lang="ru-RU" sz="2000" dirty="0" err="1" smtClean="0"/>
              <a:t>непереходящим</a:t>
            </a:r>
            <a:r>
              <a:rPr lang="ru-RU" sz="2000" dirty="0" smtClean="0"/>
              <a:t> праздникам и отмечается каждый год в один и тот же апрельский день.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14678" y="36307"/>
            <a:ext cx="5929322" cy="589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654" bIns="88872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еликий (Чистый) четверг       </a:t>
            </a:r>
            <a:endParaRPr kumimoji="0" lang="ru-RU" sz="27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На неделе перед </a:t>
            </a:r>
            <a:r>
              <a:rPr lang="ru-RU" dirty="0" smtClean="0">
                <a:hlinkClick r:id="rId3"/>
              </a:rPr>
              <a:t>Пасхой</a:t>
            </a:r>
            <a:r>
              <a:rPr lang="ru-RU" dirty="0" smtClean="0"/>
              <a:t> для православных  христиан наступает </a:t>
            </a:r>
            <a:r>
              <a:rPr lang="ru-RU" b="1" dirty="0" smtClean="0"/>
              <a:t>Великий (Чистый) Четверг</a:t>
            </a:r>
            <a:r>
              <a:rPr lang="ru-RU" dirty="0" smtClean="0"/>
              <a:t>. Во время богослужений в этот день вспоминают одно из важнейших евангельских событий: </a:t>
            </a:r>
            <a:r>
              <a:rPr lang="ru-RU" b="1" dirty="0" smtClean="0"/>
              <a:t>Тайную вечерю</a:t>
            </a:r>
            <a:r>
              <a:rPr lang="ru-RU" dirty="0" smtClean="0"/>
              <a:t>, на которой Иисус Христос омыл ноги своим ученикам, показав тем самым пример братской любви и смирения.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С Великого Четверга начинаются приготовления к Пасхе.</a:t>
            </a:r>
            <a:r>
              <a:rPr lang="ru-RU" dirty="0" smtClean="0"/>
              <a:t> Верующим необходимо прийти в храмы, исповедаться и причаститься. В доме прибирают, пекут куличи, красят яйца. В Чистый Четверг принято встать до восхода солнца и выкупаться — символически очиститься от грехов и суеты.</a:t>
            </a:r>
            <a:br>
              <a:rPr lang="ru-RU" dirty="0" smtClean="0"/>
            </a:br>
            <a:r>
              <a:rPr lang="ru-RU" dirty="0" smtClean="0"/>
              <a:t> С Великого Четверга и до воскресенья во всех православных храмах церковные службы посвящаются воспоминаниям о земных страданиях Спасителя.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pic>
        <p:nvPicPr>
          <p:cNvPr id="62467" name="Picture 3" descr="Великий (Чистый) четвер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214678" cy="3357562"/>
          </a:xfrm>
          <a:prstGeom prst="rect">
            <a:avLst/>
          </a:prstGeom>
          <a:noFill/>
        </p:spPr>
      </p:pic>
      <p:pic>
        <p:nvPicPr>
          <p:cNvPr id="4" name="Picture 2" descr="Страстная пятниц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786322"/>
            <a:ext cx="3143240" cy="20716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929066"/>
            <a:ext cx="600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6668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6668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Страстная пятница</a:t>
            </a:r>
          </a:p>
          <a:p>
            <a:pPr lvl="0" indent="1666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Страстная пятница является самым скорбным днем всего христианского года, так как, именно в этот день был распят Спаситель рода человеческого.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12 Апреля Воскресение Христова (Пасха)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9634" name="Picture 2" descr="ХРИСТОС ВОСКРЕС. С Пасхой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1071546"/>
            <a:ext cx="31432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Событие Воскресения Христова — самый большой и светлый христианский праздник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  <a:r>
              <a:rPr lang="ru-RU" dirty="0" smtClean="0"/>
              <a:t>Этот праздник называют Пасхою, то есть Днем, в который совершилось наше </a:t>
            </a:r>
            <a:r>
              <a:rPr lang="ru-RU" dirty="0" err="1" smtClean="0"/>
              <a:t>перехождение</a:t>
            </a:r>
            <a:r>
              <a:rPr lang="ru-RU" dirty="0" smtClean="0"/>
              <a:t> от смерти — к жизни и от земли — к небу.</a:t>
            </a:r>
            <a:endParaRPr lang="ru-RU" dirty="0"/>
          </a:p>
        </p:txBody>
      </p:sp>
      <p:pic>
        <p:nvPicPr>
          <p:cNvPr id="7" name="Рисунок 6" descr="http://сезоны-года.рф/sites/default/files/resize/images/uchitelu/urok_vesennie_prazdniki_3-350x226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66"/>
            <a:ext cx="578644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4786322"/>
            <a:ext cx="8715436" cy="17145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Пасха — самый древний и важный праздник богослужебного года. </a:t>
            </a:r>
            <a:br>
              <a:rPr lang="ru-RU" dirty="0" smtClean="0"/>
            </a:br>
            <a:r>
              <a:rPr lang="ru-RU" dirty="0" smtClean="0"/>
              <a:t>Христос воскрес! — и для всего мироздания началась истинная весна, светлое, радостное утро новой жизни. Воскресение Господа Иисуса — первая действительная победа жизни над смертью.</a:t>
            </a:r>
          </a:p>
          <a:p>
            <a:pPr algn="just"/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Традиции Пасхи Христов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Обычай дарить друг другу красные яйца во время Пасхи перешел к нам из Греции вместе с христианской верой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Пасхальные поздравительные открытки / 66 Easter Cards (2011) &quot; Территория дизайнера и веб-мастера - Клипарты, Шаблоны, Иконки, 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За ледоходом на Ямале начали наблюдать с 27 гидрологических постов Экспертный канал УралПолит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1571612"/>
            <a:ext cx="82153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F2E"/>
                </a:solidFill>
              </a:rPr>
              <a:t>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15 Апреля -ТИТ-ЛЕДОЛОМ</a:t>
            </a:r>
          </a:p>
          <a:p>
            <a:r>
              <a:rPr lang="ru-RU" sz="2400" b="1" i="1" dirty="0" smtClean="0">
                <a:solidFill>
                  <a:srgbClr val="000F2E"/>
                </a:solidFill>
              </a:rPr>
              <a:t> </a:t>
            </a:r>
            <a:r>
              <a:rPr lang="ru-RU" sz="2200" b="1" i="1" dirty="0" smtClean="0">
                <a:solidFill>
                  <a:srgbClr val="000F2E"/>
                </a:solidFill>
              </a:rPr>
              <a:t>Святой этого дня – преподобный Тит Чудотворец, живший в IX веке. Народное прозвание Ледолома за Титом пошло оттого, что к этому дню ожидали, что теперь уж точно вскроется лед на озерах и реках.</a:t>
            </a:r>
            <a:br>
              <a:rPr lang="ru-RU" sz="2200" b="1" i="1" dirty="0" smtClean="0">
                <a:solidFill>
                  <a:srgbClr val="000F2E"/>
                </a:solidFill>
              </a:rPr>
            </a:br>
            <a:r>
              <a:rPr lang="ru-RU" sz="2200" b="1" i="1" dirty="0" smtClean="0">
                <a:solidFill>
                  <a:srgbClr val="000F2E"/>
                </a:solidFill>
              </a:rPr>
              <a:t/>
            </a:r>
            <a:br>
              <a:rPr lang="ru-RU" sz="2200" b="1" i="1" dirty="0" smtClean="0">
                <a:solidFill>
                  <a:srgbClr val="000F2E"/>
                </a:solidFill>
              </a:rPr>
            </a:br>
            <a:r>
              <a:rPr lang="ru-RU" sz="2200" b="1" i="1" dirty="0" smtClean="0">
                <a:solidFill>
                  <a:srgbClr val="000F2E"/>
                </a:solidFill>
              </a:rPr>
              <a:t>Причем за тем, как лед ломается, наблюдали, угадывая, что будет дальше. Так, если лед шел ко дну, ждали непростой год. Но было хорошо, если вода выходила из берегов, разливалась, тогда и разнотравье будет добрым, с ранним покосом. Если же лед на Тита упрямо держался, то хорошего лова рыбы весной и не ждали. </a:t>
            </a:r>
            <a:br>
              <a:rPr lang="ru-RU" sz="2200" b="1" i="1" dirty="0" smtClean="0">
                <a:solidFill>
                  <a:srgbClr val="000F2E"/>
                </a:solidFill>
              </a:rPr>
            </a:br>
            <a:endParaRPr lang="ru-RU" sz="2200" b="1" i="1" dirty="0">
              <a:solidFill>
                <a:srgbClr val="000F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валерия похудела на 6 кг при помощи диеты маргариты королёвой или надо... Sidney's Mobile Blo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-1"/>
            <a:ext cx="492919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1433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19 Апреля Красная горка </a:t>
            </a:r>
            <a:r>
              <a:rPr lang="ru-RU" dirty="0" smtClean="0">
                <a:solidFill>
                  <a:srgbClr val="FF0000"/>
                </a:solidFill>
              </a:rPr>
              <a:t>— </a:t>
            </a:r>
            <a:r>
              <a:rPr lang="ru-RU" b="1" dirty="0" smtClean="0"/>
              <a:t>Красная горка — это любимый в народе, весенний и первую очередь молодежный праздник.</a:t>
            </a:r>
            <a:r>
              <a:rPr lang="ru-RU" dirty="0" smtClean="0"/>
              <a:t> С распространением христианства он был приурочен к первому воскресенью после Пасхи - так называемому Фомину дню. Красная горка справлялась в первое воскресенье после пасхи. Как только земля освобождалась от снега, а это в первую очередь небольшие возвышенности, в народе называемые пригорками, сразу разворачивались гуляния молодежи, детские игры, хороводы, песни. С этого и пошло название таких горок «Красными», что значит красивыми! </a:t>
            </a:r>
          </a:p>
          <a:p>
            <a:r>
              <a:rPr lang="ru-RU" dirty="0" smtClean="0"/>
              <a:t>В этот день происходили свадьбы и шло усиленное сватовство, то на игры приходили все девушки до единой. Считалось даже дурной приметой, если какой-нибудь парень или девушка просидят на Красную горку дома.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428604"/>
            <a:ext cx="450059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21 апреля отмечается </a:t>
            </a:r>
            <a:r>
              <a:rPr lang="ru-RU" sz="2800" b="1" dirty="0" err="1" smtClean="0">
                <a:solidFill>
                  <a:srgbClr val="FF0000"/>
                </a:solidFill>
              </a:rPr>
              <a:t>Радоница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Во вторник второй недели по Пасхе, которая называется Фоминой неделей, Православная Церковь отмечает </a:t>
            </a:r>
            <a:r>
              <a:rPr lang="ru-RU" dirty="0" err="1" smtClean="0"/>
              <a:t>Радоницу</a:t>
            </a:r>
            <a:r>
              <a:rPr lang="ru-RU" dirty="0" smtClean="0"/>
              <a:t> - день особого поминовения усопших, первого после праздника Пасхи.</a:t>
            </a:r>
          </a:p>
          <a:p>
            <a:r>
              <a:rPr lang="ru-RU" dirty="0" smtClean="0"/>
              <a:t>9 день от </a:t>
            </a:r>
            <a:r>
              <a:rPr lang="ru-RU" dirty="0" smtClean="0">
                <a:hlinkClick r:id="rId2" tooltip="Пасха"/>
              </a:rPr>
              <a:t>Пасхи</a:t>
            </a:r>
            <a:r>
              <a:rPr lang="ru-RU" dirty="0" smtClean="0"/>
              <a:t> - родительский день, принято посещать кладбище и поминать умерших родственников.</a:t>
            </a:r>
            <a:r>
              <a:rPr lang="ru-RU" b="1" dirty="0" smtClean="0"/>
              <a:t> </a:t>
            </a:r>
          </a:p>
          <a:p>
            <a:endParaRPr lang="ru-RU" b="1" dirty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Обычаи </a:t>
            </a:r>
            <a:r>
              <a:rPr lang="ru-RU" sz="2400" b="1" dirty="0" err="1" smtClean="0">
                <a:solidFill>
                  <a:srgbClr val="FF0000"/>
                </a:solidFill>
              </a:rPr>
              <a:t>Радоницы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Именно на </a:t>
            </a:r>
            <a:r>
              <a:rPr lang="ru-RU" dirty="0" err="1" smtClean="0"/>
              <a:t>Радоницу</a:t>
            </a:r>
            <a:r>
              <a:rPr lang="ru-RU" dirty="0" smtClean="0"/>
              <a:t> существует обычай празднования Пасхи на могилах усопших, куда приносятся крашеные яйца и другие пасхальные яства, где совершается поминальная трапеза и часть приготовленного отдается нищей братии на помин души.</a:t>
            </a:r>
          </a:p>
          <a:p>
            <a:endParaRPr lang="ru-RU" dirty="0"/>
          </a:p>
        </p:txBody>
      </p:sp>
      <p:pic>
        <p:nvPicPr>
          <p:cNvPr id="75778" name="Picture 2" descr="Радониц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392909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Живин день (Ярилица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286250" cy="32099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0"/>
            <a:ext cx="47863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</a:rPr>
              <a:t> мая </a:t>
            </a:r>
            <a:r>
              <a:rPr lang="ru-RU" sz="2800" b="1" dirty="0" err="1" smtClean="0">
                <a:solidFill>
                  <a:srgbClr val="FF0000"/>
                </a:solidFill>
              </a:rPr>
              <a:t>Живин</a:t>
            </a:r>
            <a:r>
              <a:rPr lang="ru-RU" sz="2800" b="1" dirty="0" smtClean="0">
                <a:solidFill>
                  <a:srgbClr val="FF0000"/>
                </a:solidFill>
              </a:rPr>
              <a:t> день (</a:t>
            </a:r>
            <a:r>
              <a:rPr lang="ru-RU" sz="2800" b="1" dirty="0" err="1" smtClean="0">
                <a:solidFill>
                  <a:srgbClr val="FF0000"/>
                </a:solidFill>
              </a:rPr>
              <a:t>Ярилица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b="1" dirty="0" smtClean="0"/>
              <a:t>Жива (</a:t>
            </a:r>
            <a:r>
              <a:rPr lang="ru-RU" b="1" dirty="0" err="1" smtClean="0"/>
              <a:t>Ярилица</a:t>
            </a:r>
            <a:r>
              <a:rPr lang="ru-RU" b="1" dirty="0" smtClean="0"/>
              <a:t>, Живица, </a:t>
            </a:r>
            <a:r>
              <a:rPr lang="ru-RU" b="1" dirty="0" err="1" smtClean="0"/>
              <a:t>Живана</a:t>
            </a:r>
            <a:r>
              <a:rPr lang="ru-RU" b="1" dirty="0" smtClean="0"/>
              <a:t>) – </a:t>
            </a:r>
            <a:r>
              <a:rPr lang="ru-RU" dirty="0" smtClean="0"/>
              <a:t>Богиня жизни, плодородия, духовного и телесного здоровья, весны. Воплощение жизненной силы и исцеления. Несёт в себе мощь и силу оплодотворения. Живу ещё зовут </a:t>
            </a:r>
            <a:r>
              <a:rPr lang="ru-RU" dirty="0" err="1" smtClean="0"/>
              <a:t>Ярилицей</a:t>
            </a:r>
            <a:r>
              <a:rPr lang="ru-RU" dirty="0" smtClean="0"/>
              <a:t>. Такое имя Жива получила за то, что пробуждает ярую силу жизни во всём, что имеет душу и Дух Божий.</a:t>
            </a:r>
            <a:endParaRPr lang="ru-RU" dirty="0"/>
          </a:p>
        </p:txBody>
      </p:sp>
      <p:pic>
        <p:nvPicPr>
          <p:cNvPr id="77828" name="Picture 4" descr="http://savepic.net/31078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140968"/>
            <a:ext cx="4857752" cy="34255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286124"/>
            <a:ext cx="4286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начале мая в степной и лесостепной зоне Руси появляются первые плоды, на полях пестрят всходы. Поэтому этот праздник в нашем «хлеборобном» народе отмечался с чествованием полевых всходов.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0" y="1298786"/>
            <a:ext cx="457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 марта </a:t>
            </a:r>
            <a:r>
              <a:rPr lang="ru-RU" sz="2400" b="1" dirty="0">
                <a:solidFill>
                  <a:srgbClr val="FF0000"/>
                </a:solidFill>
              </a:rPr>
              <a:t>– </a:t>
            </a:r>
            <a:r>
              <a:rPr lang="ru-RU" sz="2400" b="1" dirty="0" err="1">
                <a:solidFill>
                  <a:srgbClr val="FF0000"/>
                </a:solidFill>
              </a:rPr>
              <a:t>Ярилин</a:t>
            </a:r>
            <a:r>
              <a:rPr lang="ru-RU" sz="2400" b="1" dirty="0">
                <a:solidFill>
                  <a:srgbClr val="FF0000"/>
                </a:solidFill>
              </a:rPr>
              <a:t> день, новичок</a:t>
            </a:r>
            <a:r>
              <a:rPr lang="ru-RU" sz="2000" b="1" dirty="0">
                <a:solidFill>
                  <a:srgbClr val="FF0000"/>
                </a:solidFill>
              </a:rPr>
              <a:t>,</a:t>
            </a:r>
            <a:r>
              <a:rPr lang="ru-RU" sz="2000" dirty="0"/>
              <a:t> первый день весны. </a:t>
            </a:r>
          </a:p>
          <a:p>
            <a:r>
              <a:rPr lang="ru-RU" sz="2000" dirty="0"/>
              <a:t>День памяти мученика </a:t>
            </a:r>
            <a:r>
              <a:rPr lang="ru-RU" sz="2000" dirty="0" err="1"/>
              <a:t>Памфила</a:t>
            </a:r>
            <a:r>
              <a:rPr lang="ru-RU" sz="2000" dirty="0"/>
              <a:t>, пресвитера; Порфирия, </a:t>
            </a:r>
            <a:r>
              <a:rPr lang="ru-RU" sz="2000" dirty="0" err="1"/>
              <a:t>Валента</a:t>
            </a:r>
            <a:r>
              <a:rPr lang="ru-RU" sz="2000" dirty="0"/>
              <a:t>.</a:t>
            </a:r>
          </a:p>
          <a:p>
            <a:r>
              <a:rPr lang="ru-RU" sz="2000" dirty="0"/>
              <a:t>В старину — первый день Нового года.</a:t>
            </a:r>
          </a:p>
          <a:p>
            <a:r>
              <a:rPr lang="ru-RU" sz="2000" dirty="0"/>
              <a:t>В этот день беременные бабы ходили солнце смотреть. Мартовское солнце давало силы ребенка выносить здорового ребёнка. Бабки-повитухи (и не только они) вносили полуденный снег в дом и им обтирались (дабы рукам чистота вешняя передалась).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sites.google.com/site/moarossia10/_/rsrc/1417968304623/prazdniki-i-obycai-rusi/urev-den/i0003.jpg?height=447&amp;width=537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86182" y="0"/>
            <a:ext cx="5357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мая Юрьев день —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памяти великомученика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Георгий Победоносец"/>
              </a:rPr>
              <a:t>Георгия Победоносца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71678"/>
            <a:ext cx="6500826" cy="4429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Отыскав растение, становятся лицом на восток и молятся: </a:t>
            </a:r>
            <a:r>
              <a:rPr lang="ru-RU" i="1" dirty="0" smtClean="0">
                <a:solidFill>
                  <a:schemeClr val="tx1"/>
                </a:solidFill>
              </a:rPr>
              <a:t>«Матушка Лада ходила, зелье родила, ведром поливала, нам в помощь давала!</a:t>
            </a:r>
            <a:r>
              <a:rPr lang="ru-RU" dirty="0" smtClean="0">
                <a:solidFill>
                  <a:schemeClr val="tx1"/>
                </a:solidFill>
              </a:rPr>
              <a:t>» или:</a:t>
            </a:r>
          </a:p>
          <a:p>
            <a:pPr algn="just"/>
            <a:r>
              <a:rPr lang="ru-RU" i="1" dirty="0" smtClean="0">
                <a:solidFill>
                  <a:schemeClr val="tx1"/>
                </a:solidFill>
              </a:rPr>
              <a:t>«Трава-трава, </a:t>
            </a:r>
            <a:r>
              <a:rPr lang="ru-RU" i="1" dirty="0" err="1" smtClean="0">
                <a:solidFill>
                  <a:schemeClr val="tx1"/>
                </a:solidFill>
              </a:rPr>
              <a:t>красна-девица</a:t>
            </a:r>
            <a:r>
              <a:rPr lang="ru-RU" i="1" dirty="0" smtClean="0">
                <a:solidFill>
                  <a:schemeClr val="tx1"/>
                </a:solidFill>
              </a:rPr>
              <a:t>, не я тебя сажала, не я и поливала: </a:t>
            </a:r>
            <a:r>
              <a:rPr lang="ru-RU" i="1" dirty="0" err="1" smtClean="0">
                <a:solidFill>
                  <a:schemeClr val="tx1"/>
                </a:solidFill>
              </a:rPr>
              <a:t>Даждьбог</a:t>
            </a:r>
            <a:r>
              <a:rPr lang="ru-RU" i="1" dirty="0" smtClean="0">
                <a:solidFill>
                  <a:schemeClr val="tx1"/>
                </a:solidFill>
              </a:rPr>
              <a:t> тебя сажал, </a:t>
            </a:r>
            <a:r>
              <a:rPr lang="ru-RU" i="1" dirty="0" err="1" smtClean="0">
                <a:solidFill>
                  <a:schemeClr val="tx1"/>
                </a:solidFill>
              </a:rPr>
              <a:t>Даждьбог</a:t>
            </a:r>
            <a:r>
              <a:rPr lang="ru-RU" i="1" dirty="0" smtClean="0">
                <a:solidFill>
                  <a:schemeClr val="tx1"/>
                </a:solidFill>
              </a:rPr>
              <a:t> и поливал, всякому внуку на помощь давал!».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 err="1" smtClean="0">
                <a:solidFill>
                  <a:schemeClr val="tx1"/>
                </a:solidFill>
              </a:rPr>
              <a:t>Зельник</a:t>
            </a:r>
            <a:r>
              <a:rPr lang="ru-RU" dirty="0" smtClean="0">
                <a:solidFill>
                  <a:schemeClr val="tx1"/>
                </a:solidFill>
              </a:rPr>
              <a:t> купаются в купели из целебных трав. Женщины и мужчины, нарядившись в праздничные одежды, идут на поля, устраивают трапезу с разнообразными забавами, а затем разносят еду на края нив - для русалок.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"/>
            <a:ext cx="6858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 </a:t>
            </a:r>
            <a:r>
              <a:rPr lang="ru-RU" sz="2800" b="1" dirty="0">
                <a:solidFill>
                  <a:srgbClr val="FF0000"/>
                </a:solidFill>
              </a:rPr>
              <a:t>мая Русалий </a:t>
            </a:r>
            <a:r>
              <a:rPr lang="ru-RU" sz="2800" b="1" dirty="0" err="1">
                <a:solidFill>
                  <a:srgbClr val="FF0000"/>
                </a:solidFill>
              </a:rPr>
              <a:t>Великдень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</a:rPr>
              <a:t>Зельник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Почитание русалок. На юге Руси - собирание целебных трав. Купель на травах. </a:t>
            </a:r>
          </a:p>
          <a:p>
            <a:r>
              <a:rPr lang="ru-RU" dirty="0" smtClean="0"/>
              <a:t>В этот день до восхода солнца, когда еще не спала роса, ходят собирать травы. Женщины идут к тайным местам - где петухов не слышно, куда не доносится лай собак.</a:t>
            </a:r>
          </a:p>
        </p:txBody>
      </p:sp>
      <p:pic>
        <p:nvPicPr>
          <p:cNvPr id="81922" name="Picture 2" descr="Копеечник - Интернет магазин лечебно-профилактической косме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5984" cy="2714620"/>
          </a:xfrm>
          <a:prstGeom prst="rect">
            <a:avLst/>
          </a:prstGeom>
          <a:noFill/>
        </p:spPr>
      </p:pic>
      <p:pic>
        <p:nvPicPr>
          <p:cNvPr id="81924" name="Picture 4" descr="Праздник Ивана Купалы TELEPORT2001.RU- Актуальные новости д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00504"/>
            <a:ext cx="2643174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русалка, русалки, мистические создания, мистика, волшебные создания, сказочные создания, магические создания, фентези, Скачать 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214290"/>
            <a:ext cx="4714908" cy="63579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07206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 мая Проводы Русалок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(понедельник через неделю после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Зельника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Первый после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Русальей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недели понедельник считается последним днем «княжества русалок».. В таком торжественном действии принимают участие все женщины и много мужчин. Украсившись цветами и веточками деревьев, все идут в поле, напевая:</a:t>
            </a: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Ой, проведу я русалочек в лесок, а сама вернусь в село.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Идите, русалки, идите, да нашу рожь не ломите...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наша рожь в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колосочках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наши девоньки да в веночках.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 Проводили русалочек, проводили,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чтобы они к нам не ходили,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 нашей ржи не ломали, да наших девушек не ловили.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Когда Троица в 2015 году">
            <a:hlinkClick r:id="rId2" tooltip="Когда Троица в 2015 году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476500" cy="32861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0"/>
            <a:ext cx="67151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Троица 31 мая. Пятидесятница.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1000" dirty="0" smtClean="0"/>
          </a:p>
          <a:p>
            <a:r>
              <a:rPr lang="ru-RU" sz="2000" dirty="0" smtClean="0"/>
              <a:t>Троица – это один из православных праздников, где тесно переплетаются церковные традиции и народные обычаи. Не многие люди знают, как вести себя в этот праздник и что нужно делать для того, чтобы правильно провести день - Родительской субботы. Этот праздник имеет свое начало и историю. Когда наступил 50-ый день после воскрешения Христа, его ученики и мать собрались вместе, чтобы почтить его память, как среди неба появился громкий шум, вслед которому появились огненные стрелы, напоминающие языки. Каждый из таких языков, коснулся учеников Христа, вселив в них святой дух. С тех времен Святая Троица имеет свою особую значимость после Великой Пасхи.</a:t>
            </a:r>
          </a:p>
          <a:p>
            <a:r>
              <a:rPr lang="ru-RU" sz="2000" dirty="0" smtClean="0"/>
              <a:t> После чего Троица начала праздноваться именно на 50-ый день после Великой Пасхи. Этот праздник тесно переплелся с языческими обычаями. Хотя церковь не одобряет эти факты, но и не запрещает.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8852" name="Picture 4" descr="Поздравления - Страница 55 - Фору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214686"/>
            <a:ext cx="2428860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собый день, особый праздник. - Tamara Ckonstantinovna Sidorenck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и с надписями Благодарю, Картинки с надписями Благодарю за внимание! скачать бесплатн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14 марта Евдокия «</a:t>
            </a:r>
            <a:r>
              <a:rPr lang="ru-RU" sz="2800" b="1" dirty="0" err="1" smtClean="0">
                <a:solidFill>
                  <a:srgbClr val="FF0000"/>
                </a:solidFill>
              </a:rPr>
              <a:t>Весновка-свистунья</a:t>
            </a:r>
            <a:r>
              <a:rPr lang="ru-RU" sz="2800" b="1" dirty="0" smtClean="0">
                <a:solidFill>
                  <a:srgbClr val="FF0000"/>
                </a:solidFill>
              </a:rPr>
              <a:t>».  </a:t>
            </a:r>
            <a:r>
              <a:rPr lang="ru-RU" sz="2000" dirty="0" smtClean="0"/>
              <a:t>В этот день для детей делали разные свистульки, чтобы они выбегали на возвышенные места с проталинами и играя в игры главными персонажами которых являются птицы , громким пересвистом свистулек приманивали весну.</a:t>
            </a:r>
          </a:p>
          <a:p>
            <a:endParaRPr lang="ru-RU" dirty="0"/>
          </a:p>
        </p:txBody>
      </p:sp>
      <p:pic>
        <p:nvPicPr>
          <p:cNvPr id="58370" name="Picture 2" descr="Курс валют в старом осколе . Ламинирование волос - LaminirovanieVolos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9144000" cy="55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В Новосибирск вернулись грачи - Дневник / Спутник-Новосибирс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5634577"/>
            <a:ext cx="9144000" cy="101566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spc="50" normalizeH="0" baseline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17 марта- Герасим </a:t>
            </a:r>
            <a:r>
              <a:rPr kumimoji="0" lang="ru-RU" sz="2000" b="1" i="0" u="none" strike="noStrike" spc="50" normalizeH="0" baseline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Грачевник</a:t>
            </a:r>
            <a:r>
              <a:rPr kumimoji="0" lang="ru-RU" sz="2000" b="1" i="0" u="none" strike="noStrike" spc="50" normalizeH="0" baseline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spc="50" normalizeH="0" baseline="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spc="50" normalizeH="0" baseline="0" dirty="0" smtClean="0">
                <a:ln w="11430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Предки наши в этот день ожидали прилёта грачей </a:t>
            </a:r>
            <a:r>
              <a:rPr kumimoji="0" lang="ru-RU" sz="2000" b="1" i="0" u="none" strike="noStrike" spc="50" normalizeH="0" baseline="0" dirty="0" smtClean="0">
                <a:ln w="11430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spc="50" normalizeH="0" baseline="0" dirty="0" smtClean="0">
                <a:ln w="11430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вестников весны. </a:t>
            </a:r>
            <a:endParaRPr kumimoji="0" lang="ru-RU" sz="2000" b="1" i="0" u="none" strike="noStrike" spc="50" normalizeH="0" baseline="0" dirty="0" smtClean="0">
              <a:ln w="11430"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Батлер: презентация праздник соро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143504" y="415983"/>
            <a:ext cx="378621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22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марта-С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Сорок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сороков. Сорок мучеников. Весеннее</a:t>
            </a:r>
            <a:r>
              <a:rPr lang="ru-RU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равноденствие.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сорока мучеников,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Севастийском</a:t>
            </a:r>
            <a:r>
              <a:rPr lang="ru-RU" dirty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озере мучившихся, в народе считался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днем второй встречи весны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(первая встреча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Сретение, третья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Благовещение).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6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один из самых больших праздников весны. На Сорок мучеников день с ночью меряется, зима кончается, весна начинается.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6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Крестьяне в этот день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ходили окликать весну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Предвестниками же весны бывали жаворонки, которые и прилетали в этот день, поэтому заклинали. Весну в образе ее вестовой птицы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жаворонка.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2786063" cy="657225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Загодя выпекали из теста жаворонков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Деревенская детвора залезали на повети и на крыши, привязывали «жаворонков» к шесту и, раскачивая птиц, распевала: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600" i="1" dirty="0" smtClean="0">
                <a:solidFill>
                  <a:srgbClr val="FF0000"/>
                </a:solidFill>
              </a:rPr>
              <a:t>   «Жаворонки, прилетите,</a:t>
            </a:r>
            <a:br>
              <a:rPr lang="ru-RU" sz="2600" i="1" dirty="0" smtClean="0">
                <a:solidFill>
                  <a:srgbClr val="FF0000"/>
                </a:solidFill>
              </a:rPr>
            </a:br>
            <a:r>
              <a:rPr lang="ru-RU" sz="2600" i="1" dirty="0" err="1" smtClean="0">
                <a:solidFill>
                  <a:srgbClr val="FF0000"/>
                </a:solidFill>
              </a:rPr>
              <a:t>Студену</a:t>
            </a:r>
            <a:r>
              <a:rPr lang="ru-RU" sz="2600" i="1" dirty="0" smtClean="0">
                <a:solidFill>
                  <a:srgbClr val="FF0000"/>
                </a:solidFill>
              </a:rPr>
              <a:t> зиму унесите,</a:t>
            </a:r>
            <a:br>
              <a:rPr lang="ru-RU" sz="2600" i="1" dirty="0" smtClean="0">
                <a:solidFill>
                  <a:srgbClr val="FF0000"/>
                </a:solidFill>
              </a:rPr>
            </a:br>
            <a:r>
              <a:rPr lang="ru-RU" sz="2600" i="1" dirty="0" smtClean="0">
                <a:solidFill>
                  <a:srgbClr val="FF0000"/>
                </a:solidFill>
              </a:rPr>
              <a:t>Теплу весну принесите:</a:t>
            </a:r>
            <a:br>
              <a:rPr lang="ru-RU" sz="2600" i="1" dirty="0" smtClean="0">
                <a:solidFill>
                  <a:srgbClr val="FF0000"/>
                </a:solidFill>
              </a:rPr>
            </a:br>
            <a:r>
              <a:rPr lang="ru-RU" sz="2600" i="1" dirty="0" smtClean="0">
                <a:solidFill>
                  <a:srgbClr val="FF0000"/>
                </a:solidFill>
              </a:rPr>
              <a:t>Зима нам надоела,</a:t>
            </a:r>
            <a:br>
              <a:rPr lang="ru-RU" sz="2600" i="1" dirty="0" smtClean="0">
                <a:solidFill>
                  <a:srgbClr val="FF0000"/>
                </a:solidFill>
              </a:rPr>
            </a:br>
            <a:r>
              <a:rPr lang="ru-RU" sz="2600" i="1" dirty="0" smtClean="0">
                <a:solidFill>
                  <a:srgbClr val="FF0000"/>
                </a:solidFill>
              </a:rPr>
              <a:t>Весь хлеб у нас поела!»</a:t>
            </a:r>
          </a:p>
          <a:p>
            <a:pPr>
              <a:buNone/>
            </a:pPr>
            <a:endParaRPr lang="ru-RU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    Затем выпеченных птицы крошили и раскидывали по сторонам. Так «заговаривали» скорое и хорошее лето.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6322" name="Picture 2" descr="&quot;Кресту Твоему поклоняемся, Владыко. - Духовное окормление Енисейского казачества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0"/>
            <a:ext cx="63579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86190"/>
            <a:ext cx="9144000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30 марта — Алексей Теплый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sz="2000" dirty="0" smtClean="0"/>
              <a:t>Этот день посвящен Божию человеку, Алексею, жившему на рубеже IV-V веков. </a:t>
            </a:r>
          </a:p>
          <a:p>
            <a:r>
              <a:rPr lang="ru-RU" sz="2000" dirty="0" smtClean="0"/>
              <a:t>На Алексея Теплого ждали, что снег будет таять стремительно, и говорили так: «Алексей — из каждого сугроба кувшин пролей», «Каковы на Алексея ручьи, таков и разлив».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7346" name="Picture 2" descr="30 марта — Алексей Тепл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Вербное Воскресение - Фору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57818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29256" y="214290"/>
            <a:ext cx="3714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5 апреля Вербное воскресенье</a:t>
            </a:r>
          </a:p>
          <a:p>
            <a:r>
              <a:rPr lang="ru-RU" sz="2000" dirty="0" smtClean="0"/>
              <a:t>Праздник Вербного воскресенья — один из значимых в православной церкви. Иудеи хлестали пальмовыми ветвями Иисуса при его ходе в Иерусалим. Для России символом праздника являются веточки вербы, отсюда и названия — Вербное воскресенье. </a:t>
            </a:r>
          </a:p>
          <a:p>
            <a:r>
              <a:rPr lang="ru-RU" sz="2000" dirty="0" smtClean="0"/>
              <a:t>Считается, что освещенные веточки вербы отгоняют от дома темную силу. Празднуется этот день в последнее воскресенье до окончания великого поста, до </a:t>
            </a:r>
            <a:r>
              <a:rPr lang="ru-RU" sz="2000" dirty="0" smtClean="0">
                <a:hlinkClick r:id="rId3"/>
              </a:rPr>
              <a:t>Пасхи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печем что-нибудь ну очень необыкновенное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2063</TotalTime>
  <Words>1376</Words>
  <Application>Microsoft Office PowerPoint</Application>
  <PresentationFormat>Экран (4:3)</PresentationFormat>
  <Paragraphs>83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Весенние календарно-обрядовые праздники. (Презентация по этнопедагогике)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12 Апреля Воскресение Христова (Пасха)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Весенние календарно-обрядовые праздники.</dc:title>
  <dc:creator>Пользователь</dc:creator>
  <cp:lastModifiedBy>пк</cp:lastModifiedBy>
  <cp:revision>49</cp:revision>
  <dcterms:created xsi:type="dcterms:W3CDTF">2015-03-09T12:53:18Z</dcterms:created>
  <dcterms:modified xsi:type="dcterms:W3CDTF">2015-05-18T18:47:44Z</dcterms:modified>
</cp:coreProperties>
</file>