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33" r:id="rId3"/>
    <p:sldId id="283" r:id="rId4"/>
    <p:sldId id="334" r:id="rId5"/>
    <p:sldId id="290" r:id="rId6"/>
    <p:sldId id="312" r:id="rId7"/>
    <p:sldId id="322" r:id="rId8"/>
    <p:sldId id="316" r:id="rId9"/>
    <p:sldId id="323" r:id="rId10"/>
    <p:sldId id="326" r:id="rId11"/>
    <p:sldId id="325" r:id="rId12"/>
    <p:sldId id="329" r:id="rId13"/>
    <p:sldId id="331" r:id="rId14"/>
    <p:sldId id="311" r:id="rId15"/>
    <p:sldId id="335" r:id="rId16"/>
    <p:sldId id="327" r:id="rId17"/>
    <p:sldId id="337" r:id="rId18"/>
    <p:sldId id="330" r:id="rId19"/>
    <p:sldId id="338" r:id="rId20"/>
    <p:sldId id="339" r:id="rId21"/>
    <p:sldId id="340" r:id="rId22"/>
    <p:sldId id="341" r:id="rId23"/>
    <p:sldId id="342" r:id="rId24"/>
    <p:sldId id="336" r:id="rId25"/>
    <p:sldId id="33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CC99"/>
    <a:srgbClr val="008000"/>
    <a:srgbClr val="00CC00"/>
    <a:srgbClr val="99CCFF"/>
    <a:srgbClr val="6666FF"/>
    <a:srgbClr val="66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28" autoAdjust="0"/>
    <p:restoredTop sz="94928" autoAdjust="0"/>
  </p:normalViewPr>
  <p:slideViewPr>
    <p:cSldViewPr>
      <p:cViewPr>
        <p:scale>
          <a:sx n="100" d="100"/>
          <a:sy n="100" d="100"/>
        </p:scale>
        <p:origin x="102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37F95-3B9F-4F31-86CE-2AD6265EF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AB4FE-0234-4E03-AD3B-BDC9DDD96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B3FB2-212C-4D23-964E-A06845529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AC0DA-E15A-40F4-8434-42F4382BA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9515B-1DF1-4FBC-A0AD-3DB3E71CD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AC3F7-12ED-4DF8-ADB3-9E4DB4226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3F036-148B-4A81-89F2-7BCBE657A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C74E4-05C9-436E-BC87-B18E30B1B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AA7EB-47B3-4735-89BB-7D187252F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422CB-07D3-4C81-8DBD-1FEBABABE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9C500-491B-4BDF-B946-8B76FDF58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0FAC0-487A-42CD-A14F-B60A6B7D2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D581-CFB9-40C2-AD64-5995D8A69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4B32F-E52A-4843-A0D2-CC5B20A59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41089E-BC7C-4E6A-AD8A-7C5A1C5BD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2.jpeg"/><Relationship Id="rId4" Type="http://schemas.openxmlformats.org/officeDocument/2006/relationships/image" Target="../media/image20.jpeg"/><Relationship Id="rId9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52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96875" y="-171450"/>
            <a:ext cx="975360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76872"/>
            <a:ext cx="5652120" cy="3384376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kern="10" dirty="0" smtClean="0">
                <a:ln w="9525">
                  <a:solidFill>
                    <a:srgbClr val="943634"/>
                  </a:solidFill>
                  <a:round/>
                  <a:headEnd/>
                  <a:tailEnd/>
                </a:ln>
                <a:solidFill>
                  <a:srgbClr val="0F243E"/>
                </a:solidFill>
                <a:latin typeface="Times New Roman"/>
                <a:cs typeface="Times New Roman"/>
              </a:rPr>
              <a:t>«Формирование элементарных математических представлений как средство развития мыслительной деятельности у дошкольников с задержкой психического развития»</a:t>
            </a:r>
          </a:p>
          <a:p>
            <a:pPr algn="ctr" eaLnBrk="1" hangingPunct="1">
              <a:buFontTx/>
              <a:buNone/>
              <a:defRPr/>
            </a:pPr>
            <a:endParaRPr lang="ru-RU" sz="2800" dirty="0">
              <a:solidFill>
                <a:srgbClr val="008000"/>
              </a:solidFill>
              <a:latin typeface="Gungsuh" pitchFamily="18" charset="-127"/>
            </a:endParaRPr>
          </a:p>
        </p:txBody>
      </p:sp>
      <p:sp>
        <p:nvSpPr>
          <p:cNvPr id="56329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5148064" y="5373216"/>
            <a:ext cx="3995936" cy="1152128"/>
          </a:xfrm>
        </p:spPr>
        <p:txBody>
          <a:bodyPr/>
          <a:lstStyle/>
          <a:p>
            <a:pPr algn="r" eaLnBrk="1" hangingPunct="1">
              <a:buFontTx/>
              <a:buNone/>
              <a:defRPr/>
            </a:pPr>
            <a:r>
              <a:rPr lang="ru-RU" sz="1600" kern="10" dirty="0" smtClean="0">
                <a:ln w="9525">
                  <a:solidFill>
                    <a:srgbClr val="943634"/>
                  </a:solidFill>
                  <a:round/>
                  <a:headEnd/>
                  <a:tailEnd/>
                </a:ln>
                <a:solidFill>
                  <a:srgbClr val="0F243E"/>
                </a:solidFill>
                <a:latin typeface="Times New Roman"/>
                <a:cs typeface="Times New Roman"/>
              </a:rPr>
              <a:t>учитель-дефектолог   </a:t>
            </a:r>
          </a:p>
          <a:p>
            <a:pPr algn="r" eaLnBrk="1" hangingPunct="1">
              <a:buFontTx/>
              <a:buNone/>
              <a:defRPr/>
            </a:pPr>
            <a:r>
              <a:rPr lang="ru-RU" sz="1600" kern="10" dirty="0" smtClean="0">
                <a:ln w="9525">
                  <a:solidFill>
                    <a:srgbClr val="943634"/>
                  </a:solidFill>
                  <a:round/>
                  <a:headEnd/>
                  <a:tailEnd/>
                </a:ln>
                <a:solidFill>
                  <a:srgbClr val="0F243E"/>
                </a:solidFill>
                <a:latin typeface="Times New Roman"/>
                <a:cs typeface="Times New Roman"/>
              </a:rPr>
              <a:t>первой квалификационной </a:t>
            </a:r>
          </a:p>
          <a:p>
            <a:pPr algn="r" eaLnBrk="1" hangingPunct="1">
              <a:buFontTx/>
              <a:buNone/>
              <a:defRPr/>
            </a:pPr>
            <a:r>
              <a:rPr lang="ru-RU" sz="1600" kern="10" dirty="0" smtClean="0">
                <a:ln w="9525">
                  <a:solidFill>
                    <a:srgbClr val="943634"/>
                  </a:solidFill>
                  <a:round/>
                  <a:headEnd/>
                  <a:tailEnd/>
                </a:ln>
                <a:solidFill>
                  <a:srgbClr val="0F243E"/>
                </a:solidFill>
                <a:latin typeface="Times New Roman"/>
                <a:cs typeface="Times New Roman"/>
              </a:rPr>
              <a:t>категории Горшкова Лариса Викторовна</a:t>
            </a:r>
            <a:endParaRPr lang="ru-RU" sz="1600" kern="10" dirty="0">
              <a:ln w="9525">
                <a:solidFill>
                  <a:srgbClr val="943634"/>
                </a:solidFill>
                <a:round/>
                <a:headEnd/>
                <a:tailEnd/>
              </a:ln>
              <a:solidFill>
                <a:srgbClr val="0F243E"/>
              </a:solidFill>
              <a:latin typeface="Times New Roman"/>
              <a:cs typeface="Times New Roman"/>
            </a:endParaRPr>
          </a:p>
        </p:txBody>
      </p:sp>
      <p:pic>
        <p:nvPicPr>
          <p:cNvPr id="2053" name="Picture 5" descr="image 04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26063" y="1844675"/>
            <a:ext cx="3817937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042988" y="1341438"/>
            <a:ext cx="4281487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i="1" kern="10" dirty="0">
                <a:ln w="9525">
                  <a:noFill/>
                  <a:round/>
                  <a:headEnd/>
                  <a:tailEnd/>
                </a:ln>
                <a:solidFill>
                  <a:srgbClr val="0F243E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ambria"/>
              </a:rPr>
              <a:t>педагогический проект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52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-242888"/>
            <a:ext cx="9753600" cy="725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10"/>
          <p:cNvSpPr>
            <a:spLocks noChangeArrowheads="1"/>
          </p:cNvSpPr>
          <p:nvPr/>
        </p:nvSpPr>
        <p:spPr bwMode="auto">
          <a:xfrm>
            <a:off x="1547813" y="8366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Задания в «Развивающей тетради» на </a:t>
            </a:r>
          </a:p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ориентировку в пространстве</a:t>
            </a:r>
            <a:endParaRPr lang="ru-RU"/>
          </a:p>
        </p:txBody>
      </p:sp>
      <p:pic>
        <p:nvPicPr>
          <p:cNvPr id="11268" name="Picture 5" descr="C:\Documents and Settings\123\Рабочий стол\для Ларисы1\ФОТО\IMG_42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484313"/>
            <a:ext cx="20701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tiutyirtuy - ко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52413" y="0"/>
            <a:ext cx="1489076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C:\Documents and Settings\123\Рабочий стол\для Ларисы1\ФОТО\IMG_427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1844675"/>
            <a:ext cx="266382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C:\Documents and Settings\123\Рабочий стол\для Ларисы1\ФОТО\IMG_428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4025" y="1341438"/>
            <a:ext cx="194468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3" descr="C:\Documents and Settings\123\Рабочий стол\для Ларисы1\ФОТО\IMG_433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388" y="4365625"/>
            <a:ext cx="22320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4" descr="C:\Documents and Settings\123\Рабочий стол\для Ларисы1\ФОТО\IMG_434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35375" y="4005263"/>
            <a:ext cx="18002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5" descr="C:\Documents and Settings\123\Рабочий стол\для Ларисы1\ФОТО\IMG_4344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43663" y="4292600"/>
            <a:ext cx="25241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51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-17145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11"/>
          <p:cNvSpPr>
            <a:spLocks noChangeArrowheads="1"/>
          </p:cNvSpPr>
          <p:nvPr/>
        </p:nvSpPr>
        <p:spPr bwMode="auto">
          <a:xfrm>
            <a:off x="539750" y="260350"/>
            <a:ext cx="7632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mbria" pitchFamily="18" charset="0"/>
              </a:rPr>
              <a:t>Многофункциональные задания в «Развивающей тетради»</a:t>
            </a:r>
            <a:endParaRPr lang="ru-RU"/>
          </a:p>
        </p:txBody>
      </p:sp>
      <p:pic>
        <p:nvPicPr>
          <p:cNvPr id="12292" name="Picture 8" descr="C:\Documents and Settings\123\Рабочий стол\для Ларисы1\ФОТО\IMG_42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052513"/>
            <a:ext cx="208915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C:\Documents and Settings\123\Рабочий стол\для Ларисы1\ФОТО\IMG_42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8400" y="1052513"/>
            <a:ext cx="21399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C:\Documents and Settings\123\Рабочий стол\для Ларисы1\ФОТО\IMG_428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588" y="1052513"/>
            <a:ext cx="19923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2" descr="pencil blue - копия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908050"/>
            <a:ext cx="1463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5" descr="C:\Documents and Settings\123\Рабочий стол\для Ларисы1\ФОТО\IMG_434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4221163"/>
            <a:ext cx="281463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5" descr="C:\Documents and Settings\123\Рабочий стол\для Ларисы1\ФОТО\IMG_435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19475" y="4221163"/>
            <a:ext cx="26146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7" descr="C:\Documents and Settings\123\Рабочий стол\для Ларисы1\ФОТО\IMG_437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16688" y="4221163"/>
            <a:ext cx="23050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51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pencil green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8400" y="4437063"/>
            <a:ext cx="1463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11"/>
          <p:cNvSpPr>
            <a:spLocks noChangeArrowheads="1"/>
          </p:cNvSpPr>
          <p:nvPr/>
        </p:nvSpPr>
        <p:spPr bwMode="auto">
          <a:xfrm>
            <a:off x="539750" y="333375"/>
            <a:ext cx="7561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mbria" pitchFamily="18" charset="0"/>
                <a:cs typeface="Times New Roman" pitchFamily="18" charset="0"/>
              </a:rPr>
              <a:t>Задания в «Развивающей тетради» на поиск недостающих фигур</a:t>
            </a:r>
            <a:endParaRPr lang="ru-RU">
              <a:latin typeface="Cambria" pitchFamily="18" charset="0"/>
            </a:endParaRPr>
          </a:p>
        </p:txBody>
      </p:sp>
      <p:pic>
        <p:nvPicPr>
          <p:cNvPr id="13317" name="Picture 2" descr="C:\Documents and Settings\123\Рабочий стол\для Ларисы1\ФОТО\IMG_428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836613"/>
            <a:ext cx="2106612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" descr="C:\Documents and Settings\123\Рабочий стол\для Ларисы1\ФОТО\IMG_428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938" y="836613"/>
            <a:ext cx="20161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" descr="C:\Documents and Settings\123\Рабочий стол\для Ларисы1\ФОТО\IMG_429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26225" y="836613"/>
            <a:ext cx="19065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" descr="C:\Documents and Settings\123\Рабочий стол\для Ларисы1\ФОТО\IMG_429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03350" y="3905250"/>
            <a:ext cx="21732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3" descr="C:\Documents and Settings\123\Рабочий стол\для Ларисы1\ФОТО\IMG_429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19700" y="3949700"/>
            <a:ext cx="208915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51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413" y="-242888"/>
            <a:ext cx="9753601" cy="723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14"/>
          <p:cNvSpPr>
            <a:spLocks noChangeArrowheads="1"/>
          </p:cNvSpPr>
          <p:nvPr/>
        </p:nvSpPr>
        <p:spPr bwMode="auto">
          <a:xfrm>
            <a:off x="684213" y="0"/>
            <a:ext cx="7632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mbria" pitchFamily="18" charset="0"/>
                <a:cs typeface="Times New Roman" pitchFamily="18" charset="0"/>
              </a:rPr>
              <a:t>Методологическая база педагогического опыта</a:t>
            </a:r>
          </a:p>
        </p:txBody>
      </p:sp>
      <p:sp>
        <p:nvSpPr>
          <p:cNvPr id="14340" name="Прямоугольник 15"/>
          <p:cNvSpPr>
            <a:spLocks noChangeArrowheads="1"/>
          </p:cNvSpPr>
          <p:nvPr/>
        </p:nvSpPr>
        <p:spPr bwMode="auto">
          <a:xfrm>
            <a:off x="468313" y="476250"/>
            <a:ext cx="799147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90525" eaLnBrk="0" hangingPunct="0">
              <a:buFont typeface="Wingdings" pitchFamily="2" charset="2"/>
              <a:buChar char="Ø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ФЗ от29.12.2012г. №273 – ФЗ «Об образовании в Российской Федерации»</a:t>
            </a:r>
          </a:p>
          <a:p>
            <a:pPr indent="390525" eaLnBrk="0" hangingPunct="0">
              <a:buFont typeface="Wingdings" pitchFamily="2" charset="2"/>
              <a:buChar char="Ø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27 октября 2011 г. № 2562 «Об утверждении типового положения о дошкольном образовательном учреждении»</a:t>
            </a:r>
          </a:p>
          <a:p>
            <a:pPr indent="390525" eaLnBrk="0" hangingPunct="0">
              <a:buFont typeface="Wingdings" pitchFamily="2" charset="2"/>
              <a:buChar char="Ø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Постановление Главного государственного санитарного врача РФ от 15.05.2013 N 26 «Об утверждении СанПиН 2.4.1.3049-13 "Санитарно-эпидемиологические требования к устройству, содержанию и организации режима работы  дошкольных образовательных организациях»;</a:t>
            </a:r>
          </a:p>
          <a:p>
            <a:pPr indent="390525" eaLnBrk="0" hangingPunct="0">
              <a:buFont typeface="Wingdings" pitchFamily="2" charset="2"/>
              <a:buChar char="Ø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Инструктивно-методическое письмо «О гигиенических требованиях к  максимальной нагрузке на детей дошкольного возраста в организованных формах обучения» от 14.03.2000г. №65/23-16</a:t>
            </a:r>
          </a:p>
          <a:p>
            <a:pPr indent="390525" eaLnBrk="0" hangingPunct="0">
              <a:buFont typeface="Wingdings" pitchFamily="2" charset="2"/>
              <a:buChar char="Ø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Устав МБДОУ  </a:t>
            </a:r>
          </a:p>
          <a:p>
            <a:pPr indent="390525" eaLnBrk="0" hangingPunct="0"/>
            <a:r>
              <a:rPr lang="ru-RU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Концептуальной основой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технологии являлись положения: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indent="390525" eaLnBrk="0" hangingPunct="0">
              <a:buFont typeface="Wingdings" pitchFamily="2" charset="2"/>
              <a:buChar char="Ø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дошкольной педагогики и психологии и формирования личности в процессе деятельности (А. Н. Леонтьев, А. В. Запорожец, А. П. Усова).</a:t>
            </a:r>
          </a:p>
          <a:p>
            <a:pPr indent="390525" eaLnBrk="0" hangingPunct="0">
              <a:buFont typeface="Wingdings" pitchFamily="2" charset="2"/>
              <a:buChar char="Ø"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психолого-педагогическая концепция о ведущей роли игры в развитии детей дошкольного возраста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(А. Н. Леонтьев)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indent="390525" eaLnBrk="0" hangingPunct="0">
              <a:buFont typeface="Wingdings" pitchFamily="2" charset="2"/>
              <a:buChar char="Ø"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принципе деятельностного подхода к обучению дошкольников, который реализовывался в связи с тем, что дети систематически вовлекались в игровую деятельность, направленную на упражнение детей в количестве и счете,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геометрических фигурах, пространственных и временных понятиях, действиях с группами предметов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90525" eaLnBrk="0" hangingPunct="0">
              <a:buFont typeface="Wingdings" pitchFamily="2" charset="2"/>
              <a:buChar char="Ø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положения о необходимости взаимодействия субъектов образовательного процесса: педагогов, родителей и детей.</a:t>
            </a:r>
          </a:p>
          <a:p>
            <a:pPr indent="390525" eaLnBrk="0" hangingPunct="0">
              <a:buFont typeface="Wingdings" pitchFamily="2" charset="2"/>
              <a:buChar char="Ø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За основу технологии была взята программа С.Г.Шевченко </a:t>
            </a:r>
            <a:endParaRPr lang="ru-RU" sz="1600"/>
          </a:p>
        </p:txBody>
      </p:sp>
      <p:pic>
        <p:nvPicPr>
          <p:cNvPr id="14341" name="Рисунок 7" descr="3860a6958f1f copy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6550" y="2276475"/>
            <a:ext cx="14208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3" descr="51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413" y="-381000"/>
            <a:ext cx="9753601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27"/>
          <p:cNvSpPr>
            <a:spLocks noChangeArrowheads="1"/>
          </p:cNvSpPr>
          <p:nvPr/>
        </p:nvSpPr>
        <p:spPr bwMode="auto">
          <a:xfrm>
            <a:off x="468313" y="115888"/>
            <a:ext cx="7272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mbria" pitchFamily="18" charset="0"/>
                <a:cs typeface="Times New Roman" pitchFamily="18" charset="0"/>
              </a:rPr>
              <a:t>Научно-понятийный аппарат </a:t>
            </a:r>
          </a:p>
        </p:txBody>
      </p:sp>
      <p:grpSp>
        <p:nvGrpSpPr>
          <p:cNvPr id="2" name="Группа 29"/>
          <p:cNvGrpSpPr/>
          <p:nvPr/>
        </p:nvGrpSpPr>
        <p:grpSpPr>
          <a:xfrm>
            <a:off x="539552" y="620688"/>
            <a:ext cx="1945361" cy="1167216"/>
            <a:chOff x="323520" y="766440"/>
            <a:chExt cx="1945361" cy="1167216"/>
          </a:xfrm>
          <a:scene3d>
            <a:camera prst="orthographicFront"/>
            <a:lightRig rig="flat" dir="t"/>
          </a:scene3d>
        </p:grpSpPr>
        <p:sp>
          <p:nvSpPr>
            <p:cNvPr id="31" name="Прямоугольник 30"/>
            <p:cNvSpPr/>
            <p:nvPr/>
          </p:nvSpPr>
          <p:spPr>
            <a:xfrm>
              <a:off x="323520" y="766440"/>
              <a:ext cx="1945361" cy="116721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323520" y="766440"/>
              <a:ext cx="1945361" cy="116721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latin typeface="Cambria" pitchFamily="18" charset="0"/>
                </a:rPr>
                <a:t>Математическое развитие</a:t>
              </a:r>
            </a:p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500" dirty="0"/>
            </a:p>
          </p:txBody>
        </p:sp>
      </p:grpSp>
      <p:grpSp>
        <p:nvGrpSpPr>
          <p:cNvPr id="3" name="Группа 32"/>
          <p:cNvGrpSpPr/>
          <p:nvPr/>
        </p:nvGrpSpPr>
        <p:grpSpPr>
          <a:xfrm>
            <a:off x="2915816" y="620688"/>
            <a:ext cx="1945361" cy="1167216"/>
            <a:chOff x="3214676" y="785815"/>
            <a:chExt cx="1945361" cy="1167216"/>
          </a:xfrm>
          <a:scene3d>
            <a:camera prst="orthographicFront"/>
            <a:lightRig rig="flat" dir="t"/>
          </a:scene3d>
        </p:grpSpPr>
        <p:sp>
          <p:nvSpPr>
            <p:cNvPr id="34" name="Прямоугольник 33"/>
            <p:cNvSpPr/>
            <p:nvPr/>
          </p:nvSpPr>
          <p:spPr>
            <a:xfrm>
              <a:off x="3214676" y="785815"/>
              <a:ext cx="1945361" cy="116721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Прямоугольник 34"/>
            <p:cNvSpPr/>
            <p:nvPr/>
          </p:nvSpPr>
          <p:spPr>
            <a:xfrm>
              <a:off x="3214676" y="785815"/>
              <a:ext cx="1945361" cy="116721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latin typeface="Cambria" pitchFamily="18" charset="0"/>
                </a:rPr>
                <a:t>Формирование элементарных математических представлений</a:t>
              </a:r>
              <a:br>
                <a:rPr lang="ru-RU" sz="1400" dirty="0">
                  <a:latin typeface="Cambria" pitchFamily="18" charset="0"/>
                </a:rPr>
              </a:br>
              <a:endParaRPr lang="ru-RU" sz="1400" dirty="0">
                <a:latin typeface="Cambria" pitchFamily="18" charset="0"/>
              </a:endParaRPr>
            </a:p>
          </p:txBody>
        </p:sp>
      </p:grpSp>
      <p:grpSp>
        <p:nvGrpSpPr>
          <p:cNvPr id="4" name="Группа 36"/>
          <p:cNvGrpSpPr/>
          <p:nvPr/>
        </p:nvGrpSpPr>
        <p:grpSpPr>
          <a:xfrm>
            <a:off x="5508104" y="620688"/>
            <a:ext cx="1945361" cy="1167216"/>
            <a:chOff x="6143627" y="785819"/>
            <a:chExt cx="1945361" cy="1167216"/>
          </a:xfrm>
          <a:solidFill>
            <a:schemeClr val="accent5">
              <a:lumMod val="9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8" name="Прямоугольник 37"/>
            <p:cNvSpPr/>
            <p:nvPr/>
          </p:nvSpPr>
          <p:spPr>
            <a:xfrm>
              <a:off x="6143627" y="785819"/>
              <a:ext cx="1945361" cy="11672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9" name="Прямоугольник 38"/>
            <p:cNvSpPr/>
            <p:nvPr/>
          </p:nvSpPr>
          <p:spPr>
            <a:xfrm>
              <a:off x="6143627" y="785819"/>
              <a:ext cx="1945361" cy="11672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latin typeface="Cambria" pitchFamily="18" charset="0"/>
                </a:rPr>
                <a:t>Мыслительная деятельность</a:t>
              </a:r>
            </a:p>
          </p:txBody>
        </p:sp>
      </p:grpSp>
      <p:grpSp>
        <p:nvGrpSpPr>
          <p:cNvPr id="5" name="Группа 39"/>
          <p:cNvGrpSpPr/>
          <p:nvPr/>
        </p:nvGrpSpPr>
        <p:grpSpPr>
          <a:xfrm>
            <a:off x="1403648" y="2132856"/>
            <a:ext cx="1945361" cy="1167216"/>
            <a:chOff x="467535" y="2134593"/>
            <a:chExt cx="1945361" cy="1167216"/>
          </a:xfrm>
          <a:scene3d>
            <a:camera prst="orthographicFront"/>
            <a:lightRig rig="flat" dir="t"/>
          </a:scene3d>
        </p:grpSpPr>
        <p:sp>
          <p:nvSpPr>
            <p:cNvPr id="41" name="Прямоугольник 40"/>
            <p:cNvSpPr/>
            <p:nvPr/>
          </p:nvSpPr>
          <p:spPr>
            <a:xfrm>
              <a:off x="467535" y="2134593"/>
              <a:ext cx="1945361" cy="11672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2" name="Прямоугольник 41"/>
            <p:cNvSpPr/>
            <p:nvPr/>
          </p:nvSpPr>
          <p:spPr>
            <a:xfrm>
              <a:off x="467535" y="2134593"/>
              <a:ext cx="1945361" cy="11672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latin typeface="Cambria" pitchFamily="18" charset="0"/>
                </a:rPr>
                <a:t>Мыслительная операция </a:t>
              </a:r>
              <a:r>
                <a:rPr lang="ru-RU" sz="1500" dirty="0"/>
                <a:t/>
              </a:r>
              <a:br>
                <a:rPr lang="ru-RU" sz="1500" dirty="0"/>
              </a:br>
              <a:r>
                <a:rPr lang="ru-RU" sz="1500" dirty="0"/>
                <a:t/>
              </a:r>
              <a:br>
                <a:rPr lang="ru-RU" sz="1500" dirty="0"/>
              </a:br>
              <a:endParaRPr lang="ru-RU" sz="1500" dirty="0"/>
            </a:p>
          </p:txBody>
        </p:sp>
      </p:grpSp>
      <p:grpSp>
        <p:nvGrpSpPr>
          <p:cNvPr id="6" name="Группа 42"/>
          <p:cNvGrpSpPr/>
          <p:nvPr/>
        </p:nvGrpSpPr>
        <p:grpSpPr>
          <a:xfrm>
            <a:off x="3923928" y="2132856"/>
            <a:ext cx="1945361" cy="1167216"/>
            <a:chOff x="3203850" y="2134585"/>
            <a:chExt cx="1945361" cy="1167216"/>
          </a:xfrm>
          <a:solidFill>
            <a:srgbClr val="002060"/>
          </a:solidFill>
          <a:scene3d>
            <a:camera prst="orthographicFront"/>
            <a:lightRig rig="flat" dir="t"/>
          </a:scene3d>
        </p:grpSpPr>
        <p:sp>
          <p:nvSpPr>
            <p:cNvPr id="44" name="Прямоугольник 43"/>
            <p:cNvSpPr/>
            <p:nvPr/>
          </p:nvSpPr>
          <p:spPr>
            <a:xfrm>
              <a:off x="3203850" y="2134585"/>
              <a:ext cx="1945361" cy="11672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45" name="Прямоугольник 44"/>
            <p:cNvSpPr/>
            <p:nvPr/>
          </p:nvSpPr>
          <p:spPr>
            <a:xfrm>
              <a:off x="3203850" y="2134585"/>
              <a:ext cx="1945361" cy="11672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latin typeface="Cambria" pitchFamily="18" charset="0"/>
                </a:rPr>
                <a:t>Анализ </a:t>
              </a:r>
            </a:p>
          </p:txBody>
        </p:sp>
      </p:grpSp>
      <p:grpSp>
        <p:nvGrpSpPr>
          <p:cNvPr id="7" name="Группа 45"/>
          <p:cNvGrpSpPr/>
          <p:nvPr/>
        </p:nvGrpSpPr>
        <p:grpSpPr>
          <a:xfrm>
            <a:off x="6372200" y="2132856"/>
            <a:ext cx="1945361" cy="1167216"/>
            <a:chOff x="6143627" y="2143141"/>
            <a:chExt cx="1945361" cy="1167216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47" name="Прямоугольник 46"/>
            <p:cNvSpPr/>
            <p:nvPr/>
          </p:nvSpPr>
          <p:spPr>
            <a:xfrm>
              <a:off x="6143627" y="2143141"/>
              <a:ext cx="1945361" cy="116721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48" name="Прямоугольник 47"/>
            <p:cNvSpPr/>
            <p:nvPr/>
          </p:nvSpPr>
          <p:spPr>
            <a:xfrm>
              <a:off x="6143627" y="2143141"/>
              <a:ext cx="1945361" cy="116721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latin typeface="Cambria" pitchFamily="18" charset="0"/>
                </a:rPr>
                <a:t>Синтез</a:t>
              </a:r>
            </a:p>
          </p:txBody>
        </p:sp>
      </p:grpSp>
      <p:grpSp>
        <p:nvGrpSpPr>
          <p:cNvPr id="8" name="Группа 48"/>
          <p:cNvGrpSpPr/>
          <p:nvPr/>
        </p:nvGrpSpPr>
        <p:grpSpPr>
          <a:xfrm>
            <a:off x="611560" y="3573016"/>
            <a:ext cx="1945361" cy="1167216"/>
            <a:chOff x="428589" y="3571899"/>
            <a:chExt cx="1945361" cy="1167216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50" name="Прямоугольник 49"/>
            <p:cNvSpPr/>
            <p:nvPr/>
          </p:nvSpPr>
          <p:spPr>
            <a:xfrm>
              <a:off x="428589" y="3571899"/>
              <a:ext cx="1945361" cy="11672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51" name="Прямоугольник 50"/>
            <p:cNvSpPr/>
            <p:nvPr/>
          </p:nvSpPr>
          <p:spPr>
            <a:xfrm>
              <a:off x="428589" y="3571899"/>
              <a:ext cx="1945361" cy="11672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latin typeface="Cambria" pitchFamily="18" charset="0"/>
                </a:rPr>
                <a:t>Обобщение</a:t>
              </a:r>
            </a:p>
          </p:txBody>
        </p:sp>
      </p:grpSp>
      <p:grpSp>
        <p:nvGrpSpPr>
          <p:cNvPr id="9" name="Группа 51"/>
          <p:cNvGrpSpPr/>
          <p:nvPr/>
        </p:nvGrpSpPr>
        <p:grpSpPr>
          <a:xfrm>
            <a:off x="3131840" y="3573016"/>
            <a:ext cx="1945361" cy="1167216"/>
            <a:chOff x="3214676" y="3571899"/>
            <a:chExt cx="1945361" cy="1167216"/>
          </a:xfrm>
          <a:solidFill>
            <a:srgbClr val="FFFF00"/>
          </a:solidFill>
          <a:scene3d>
            <a:camera prst="orthographicFront"/>
            <a:lightRig rig="flat" dir="t"/>
          </a:scene3d>
        </p:grpSpPr>
        <p:sp>
          <p:nvSpPr>
            <p:cNvPr id="53" name="Прямоугольник 52"/>
            <p:cNvSpPr/>
            <p:nvPr/>
          </p:nvSpPr>
          <p:spPr>
            <a:xfrm>
              <a:off x="3214676" y="3571899"/>
              <a:ext cx="1945361" cy="116721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54" name="Прямоугольник 53"/>
            <p:cNvSpPr/>
            <p:nvPr/>
          </p:nvSpPr>
          <p:spPr>
            <a:xfrm>
              <a:off x="3214676" y="3571899"/>
              <a:ext cx="1945361" cy="116721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latin typeface="Cambria" pitchFamily="18" charset="0"/>
                </a:rPr>
                <a:t>Классификация</a:t>
              </a:r>
            </a:p>
          </p:txBody>
        </p:sp>
      </p:grpSp>
      <p:grpSp>
        <p:nvGrpSpPr>
          <p:cNvPr id="10" name="Группа 54"/>
          <p:cNvGrpSpPr/>
          <p:nvPr/>
        </p:nvGrpSpPr>
        <p:grpSpPr>
          <a:xfrm>
            <a:off x="5580112" y="3573016"/>
            <a:ext cx="1945361" cy="1167216"/>
            <a:chOff x="6143632" y="3571903"/>
            <a:chExt cx="1945361" cy="1167216"/>
          </a:xfrm>
          <a:scene3d>
            <a:camera prst="orthographicFront"/>
            <a:lightRig rig="flat" dir="t"/>
          </a:scene3d>
        </p:grpSpPr>
        <p:sp>
          <p:nvSpPr>
            <p:cNvPr id="56" name="Прямоугольник 55"/>
            <p:cNvSpPr/>
            <p:nvPr/>
          </p:nvSpPr>
          <p:spPr>
            <a:xfrm>
              <a:off x="6143632" y="3571903"/>
              <a:ext cx="1945361" cy="116721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57" name="Прямоугольник 56"/>
            <p:cNvSpPr/>
            <p:nvPr/>
          </p:nvSpPr>
          <p:spPr>
            <a:xfrm>
              <a:off x="6143632" y="3571903"/>
              <a:ext cx="1945361" cy="116721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latin typeface="Cambria" pitchFamily="18" charset="0"/>
                </a:rPr>
                <a:t>Сравнение</a:t>
              </a:r>
            </a:p>
          </p:txBody>
        </p:sp>
      </p:grpSp>
      <p:grpSp>
        <p:nvGrpSpPr>
          <p:cNvPr id="11" name="Группа 57"/>
          <p:cNvGrpSpPr/>
          <p:nvPr/>
        </p:nvGrpSpPr>
        <p:grpSpPr>
          <a:xfrm>
            <a:off x="3347864" y="5157192"/>
            <a:ext cx="1945361" cy="1167216"/>
            <a:chOff x="1785925" y="4929221"/>
            <a:chExt cx="1945361" cy="1167216"/>
          </a:xfrm>
          <a:scene3d>
            <a:camera prst="orthographicFront"/>
            <a:lightRig rig="flat" dir="t"/>
          </a:scene3d>
        </p:grpSpPr>
        <p:sp>
          <p:nvSpPr>
            <p:cNvPr id="59" name="Прямоугольник 58"/>
            <p:cNvSpPr/>
            <p:nvPr/>
          </p:nvSpPr>
          <p:spPr>
            <a:xfrm>
              <a:off x="1785925" y="4929221"/>
              <a:ext cx="1945361" cy="11672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60" name="Прямоугольник 59"/>
            <p:cNvSpPr/>
            <p:nvPr/>
          </p:nvSpPr>
          <p:spPr>
            <a:xfrm>
              <a:off x="1785925" y="4929221"/>
              <a:ext cx="1945361" cy="11672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latin typeface="Cambria" pitchFamily="18" charset="0"/>
                </a:rPr>
                <a:t>Абстрагирование</a:t>
              </a:r>
            </a:p>
          </p:txBody>
        </p:sp>
      </p:grpSp>
      <p:grpSp>
        <p:nvGrpSpPr>
          <p:cNvPr id="12" name="Группа 60"/>
          <p:cNvGrpSpPr/>
          <p:nvPr/>
        </p:nvGrpSpPr>
        <p:grpSpPr>
          <a:xfrm>
            <a:off x="6156176" y="5085184"/>
            <a:ext cx="1945361" cy="1167216"/>
            <a:chOff x="4857748" y="4857787"/>
            <a:chExt cx="1945361" cy="1167216"/>
          </a:xfrm>
          <a:solidFill>
            <a:srgbClr val="00B0F0"/>
          </a:solidFill>
          <a:scene3d>
            <a:camera prst="orthographicFront"/>
            <a:lightRig rig="flat" dir="t"/>
          </a:scene3d>
        </p:grpSpPr>
        <p:sp>
          <p:nvSpPr>
            <p:cNvPr id="62" name="Прямоугольник 61"/>
            <p:cNvSpPr/>
            <p:nvPr/>
          </p:nvSpPr>
          <p:spPr>
            <a:xfrm>
              <a:off x="4857748" y="4857787"/>
              <a:ext cx="1945361" cy="1167216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3" name="Прямоугольник 62"/>
            <p:cNvSpPr/>
            <p:nvPr/>
          </p:nvSpPr>
          <p:spPr>
            <a:xfrm>
              <a:off x="4857748" y="4857787"/>
              <a:ext cx="1945361" cy="11672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latin typeface="Cambria" pitchFamily="18" charset="0"/>
                </a:rPr>
                <a:t>Конкретизация</a:t>
              </a:r>
            </a:p>
          </p:txBody>
        </p:sp>
      </p:grpSp>
      <p:pic>
        <p:nvPicPr>
          <p:cNvPr id="15375" name="Picture 12" descr="j251070_1285841717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96225" y="-171450"/>
            <a:ext cx="12477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3" descr="51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-17145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gray">
          <a:xfrm>
            <a:off x="2133600" y="43211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6388" name="Line 6"/>
          <p:cNvSpPr>
            <a:spLocks noChangeShapeType="1"/>
          </p:cNvSpPr>
          <p:nvPr/>
        </p:nvSpPr>
        <p:spPr bwMode="gray">
          <a:xfrm>
            <a:off x="2362200" y="2339975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gray">
          <a:xfrm rot="3419336">
            <a:off x="2071687" y="1752601"/>
            <a:ext cx="479425" cy="520700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gray">
          <a:xfrm>
            <a:off x="2133600" y="1806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391" name="Line 9"/>
          <p:cNvSpPr>
            <a:spLocks noChangeShapeType="1"/>
          </p:cNvSpPr>
          <p:nvPr/>
        </p:nvSpPr>
        <p:spPr bwMode="gray">
          <a:xfrm>
            <a:off x="2362200" y="3178175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gray">
          <a:xfrm rot="3419336">
            <a:off x="2071687" y="2616201"/>
            <a:ext cx="479425" cy="520700"/>
          </a:xfrm>
          <a:prstGeom prst="rect">
            <a:avLst/>
          </a:prstGeom>
          <a:solidFill>
            <a:srgbClr val="6666FF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6666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gray">
          <a:xfrm>
            <a:off x="2133600" y="26447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6394" name="Line 12"/>
          <p:cNvSpPr>
            <a:spLocks noChangeShapeType="1"/>
          </p:cNvSpPr>
          <p:nvPr/>
        </p:nvSpPr>
        <p:spPr bwMode="gray">
          <a:xfrm>
            <a:off x="2363788" y="4014788"/>
            <a:ext cx="4799012" cy="15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gray">
          <a:xfrm rot="3419336">
            <a:off x="2078037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6396" name="Text Box 14"/>
          <p:cNvSpPr txBox="1">
            <a:spLocks noChangeArrowheads="1"/>
          </p:cNvSpPr>
          <p:nvPr/>
        </p:nvSpPr>
        <p:spPr bwMode="gray">
          <a:xfrm>
            <a:off x="2133600" y="34829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6397" name="Text Box 17"/>
          <p:cNvSpPr txBox="1">
            <a:spLocks noChangeArrowheads="1"/>
          </p:cNvSpPr>
          <p:nvPr/>
        </p:nvSpPr>
        <p:spPr bwMode="gray">
          <a:xfrm>
            <a:off x="2133600" y="5181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6398" name="Заголовок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условий, </a:t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обеспечивающий реализацию педагогического проекта</a:t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16399" name="Прямоугольник 25"/>
          <p:cNvSpPr>
            <a:spLocks noChangeArrowheads="1"/>
          </p:cNvSpPr>
          <p:nvPr/>
        </p:nvSpPr>
        <p:spPr bwMode="auto">
          <a:xfrm>
            <a:off x="2916238" y="1844675"/>
            <a:ext cx="3959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latin typeface="Cambria" pitchFamily="18" charset="0"/>
            </a:endParaRPr>
          </a:p>
        </p:txBody>
      </p:sp>
      <p:sp>
        <p:nvSpPr>
          <p:cNvPr id="16400" name="Прямоугольник 26"/>
          <p:cNvSpPr>
            <a:spLocks noChangeArrowheads="1"/>
          </p:cNvSpPr>
          <p:nvPr/>
        </p:nvSpPr>
        <p:spPr bwMode="auto">
          <a:xfrm>
            <a:off x="2843213" y="2636838"/>
            <a:ext cx="5329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latin typeface="Cambria" pitchFamily="18" charset="0"/>
            </a:endParaRPr>
          </a:p>
        </p:txBody>
      </p:sp>
      <p:sp>
        <p:nvSpPr>
          <p:cNvPr id="16401" name="Прямоугольник 27"/>
          <p:cNvSpPr>
            <a:spLocks noChangeArrowheads="1"/>
          </p:cNvSpPr>
          <p:nvPr/>
        </p:nvSpPr>
        <p:spPr bwMode="auto">
          <a:xfrm>
            <a:off x="2843213" y="3500438"/>
            <a:ext cx="4176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latin typeface="Cambria" pitchFamily="18" charset="0"/>
            </a:endParaRPr>
          </a:p>
        </p:txBody>
      </p:sp>
      <p:sp>
        <p:nvSpPr>
          <p:cNvPr id="16402" name="Прямоугольник 18"/>
          <p:cNvSpPr>
            <a:spLocks noChangeArrowheads="1"/>
          </p:cNvSpPr>
          <p:nvPr/>
        </p:nvSpPr>
        <p:spPr bwMode="auto">
          <a:xfrm>
            <a:off x="2843213" y="1916113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предметно – развивающая среда;</a:t>
            </a:r>
          </a:p>
        </p:txBody>
      </p:sp>
      <p:sp>
        <p:nvSpPr>
          <p:cNvPr id="16403" name="Прямоугольник 19"/>
          <p:cNvSpPr>
            <a:spLocks noChangeArrowheads="1"/>
          </p:cNvSpPr>
          <p:nvPr/>
        </p:nvSpPr>
        <p:spPr bwMode="auto">
          <a:xfrm>
            <a:off x="2843213" y="2492375"/>
            <a:ext cx="5329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подобран и систематизирован занимательный материал; </a:t>
            </a:r>
          </a:p>
        </p:txBody>
      </p:sp>
      <p:sp>
        <p:nvSpPr>
          <p:cNvPr id="16404" name="Прямоугольник 20"/>
          <p:cNvSpPr>
            <a:spLocks noChangeArrowheads="1"/>
          </p:cNvSpPr>
          <p:nvPr/>
        </p:nvSpPr>
        <p:spPr bwMode="auto">
          <a:xfrm>
            <a:off x="2843213" y="3357563"/>
            <a:ext cx="568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разработаны методические рекомендации для родителей и педагогов ДОУ по данной теме; </a:t>
            </a:r>
          </a:p>
        </p:txBody>
      </p:sp>
      <p:pic>
        <p:nvPicPr>
          <p:cNvPr id="16405" name="Picture 13" descr="image 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179888"/>
            <a:ext cx="17272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52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0"/>
            <a:ext cx="975360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Documents and Settings\123\Рабочий стол\для Ларисы1\ФОТО\IMG_43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3357563"/>
            <a:ext cx="34194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Documents and Settings\123\Рабочий стол\для Ларисы1\ФОТО\IMG_43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213" y="2852738"/>
            <a:ext cx="41767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C:\Documents and Settings\123\Рабочий стол\для Ларисы1\ФОТО\IMG_435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088" y="1484313"/>
            <a:ext cx="3168650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sun - копия"/>
          <p:cNvPicPr>
            <a:picLocks noGrp="1" noChangeAspect="1" noChangeArrowheads="1"/>
          </p:cNvPicPr>
          <p:nvPr>
            <p:ph type="title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7486650" y="1052513"/>
            <a:ext cx="1657350" cy="1657350"/>
          </a:xfrm>
        </p:spPr>
      </p:pic>
      <p:sp>
        <p:nvSpPr>
          <p:cNvPr id="17415" name="Прямоугольник 7"/>
          <p:cNvSpPr>
            <a:spLocks noChangeArrowheads="1"/>
          </p:cNvSpPr>
          <p:nvPr/>
        </p:nvSpPr>
        <p:spPr bwMode="auto">
          <a:xfrm>
            <a:off x="0" y="1052513"/>
            <a:ext cx="5940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mbria" pitchFamily="18" charset="0"/>
              </a:rPr>
              <a:t>Составление предметов из геометрических фигур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51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413" y="-242888"/>
            <a:ext cx="9753601" cy="723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15"/>
          <p:cNvSpPr>
            <a:spLocks noChangeArrowheads="1"/>
          </p:cNvSpPr>
          <p:nvPr/>
        </p:nvSpPr>
        <p:spPr bwMode="auto">
          <a:xfrm>
            <a:off x="468313" y="476250"/>
            <a:ext cx="7991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90525" eaLnBrk="0" hangingPunct="0">
              <a:buFont typeface="Wingdings" pitchFamily="2" charset="2"/>
              <a:buChar char="Ø"/>
            </a:pPr>
            <a:endParaRPr lang="ru-RU" sz="1600"/>
          </a:p>
        </p:txBody>
      </p:sp>
      <p:pic>
        <p:nvPicPr>
          <p:cNvPr id="18436" name="Picture 2" descr="C:\Documents and Settings\123\Рабочий стол\для Ларисы1\ФОТО\IMG_42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33375"/>
            <a:ext cx="4033838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Documents and Settings\123\Рабочий стол\для Ларисы1\ФОТО\IMG_43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57188"/>
            <a:ext cx="4106863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C:\Documents and Settings\123\Рабочий стол\для Ларисы1\ФОТО\IMG_438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3357563"/>
            <a:ext cx="3963988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 descr="C:\Documents and Settings\123\Рабочий стол\для Ларисы1\ФОТО\IMG_429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3357563"/>
            <a:ext cx="403225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51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-17145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8"/>
          <p:cNvSpPr>
            <a:spLocks noChangeArrowheads="1"/>
          </p:cNvSpPr>
          <p:nvPr/>
        </p:nvSpPr>
        <p:spPr bwMode="auto">
          <a:xfrm>
            <a:off x="468313" y="1628775"/>
            <a:ext cx="7848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Развивать элементарные представления о признаках предметов (цвет, форма, величина).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Формировать способы измерения.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Развивать представления о количестве предметов и числе, обозначающем это количество.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Выполнять простейшие счетные операции.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Начать работу по подготовке к решению простейших арифметических задач.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Формировать пространственные и временные понятия.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Развивать познавательные интересы, мыслительные операции и речь 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>(проведение на занятиях различных игр, в ходе которых развиваются такие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 мыслительные процессы, как обобщение, сравнение, абстрагирование, классификация, установление причинно-следственных связей, способность рассуждать). 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  <p:pic>
        <p:nvPicPr>
          <p:cNvPr id="19460" name="Picture 15" descr="Ap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750" y="188913"/>
            <a:ext cx="14636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1" descr="bee - ко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5130800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Прямоугольник 10"/>
          <p:cNvSpPr>
            <a:spLocks noChangeArrowheads="1"/>
          </p:cNvSpPr>
          <p:nvPr/>
        </p:nvSpPr>
        <p:spPr bwMode="auto">
          <a:xfrm>
            <a:off x="323850" y="333375"/>
            <a:ext cx="74882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Индивидуальный коррекционный маршрут сопровождения ребенка с задержкой психического развития по развитию элементарных математических представлений  задачи                                                                                                            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51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-17145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88913"/>
          <a:ext cx="8713788" cy="6446837"/>
        </p:xfrm>
        <a:graphic>
          <a:graphicData uri="http://schemas.openxmlformats.org/drawingml/2006/table">
            <a:tbl>
              <a:tblPr/>
              <a:tblGrid>
                <a:gridCol w="342900"/>
                <a:gridCol w="4625975"/>
                <a:gridCol w="936625"/>
                <a:gridCol w="1884363"/>
                <a:gridCol w="307975"/>
                <a:gridCol w="307975"/>
                <a:gridCol w="307975"/>
              </a:tblGrid>
              <a:tr h="3746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деятельности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должен знать и уметь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мыслительные операции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дидактический материал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Логические упражнения и задачи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 обучения</a:t>
                      </a: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конец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элементарных математических представлений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ГЕОМЕТРИЧЕСКИЕ ФИГУРЫ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1492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Признаки предметов: </a:t>
                      </a:r>
                    </a:p>
                    <a:p>
                      <a:pPr marL="0" marR="0" lvl="0" indent="1492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 </a:t>
                      </a:r>
                    </a:p>
                    <a:p>
                      <a:pPr marL="0" marR="0" lvl="0" indent="1492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</a:p>
                    <a:p>
                      <a:pPr marL="0" marR="0" lvl="0" indent="149225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Которая из геометрических фигур здесь лишняя и почему?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Простейшие геометрические фигуры: </a:t>
                      </a: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круг, квадрат, пря­моугольник, треугольник, овал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задания на составление геометрических фигур из палочек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2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Соотношение «одинаковые» — «разные» на основе практических упражне­ний в сравнении предметов</a:t>
                      </a: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Какая фигура здесь лишняя и почему?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2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>
                          <a:tab pos="20161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групп предметов, одинаковых по какому-либо одному признаку, различных по другим признакам</a:t>
                      </a: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Логические задачи на поиск недостающих фигур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3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Сравнение групп предметов методом взаимно-однознач­ного соотнесения (приложение, наложение), употребление предлогов: </a:t>
                      </a: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на, над, под.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Понятия: </a:t>
                      </a: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столько же, равно, одинако­во, больше, меньше, один, пара.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 на составление целого из частей 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(геометрические фигуры,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изображения)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1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Способы уравнивания групп предметов путем увеличения количества предметов в меньшей группе или уменьшения их количества в большей группе. Сопровождение практических действий словами: </a:t>
                      </a: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прибавил, стало больше, убавил, стало меньше.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 на воссоздание из геометрических фигур образных и сюжетных изображений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«Танграм»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3" descr="51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-17145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gray">
          <a:xfrm>
            <a:off x="2133600" y="43211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076" name="Line 6"/>
          <p:cNvSpPr>
            <a:spLocks noChangeShapeType="1"/>
          </p:cNvSpPr>
          <p:nvPr/>
        </p:nvSpPr>
        <p:spPr bwMode="gray">
          <a:xfrm>
            <a:off x="2362200" y="2339975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gray">
          <a:xfrm rot="3419336">
            <a:off x="2071687" y="1752601"/>
            <a:ext cx="479425" cy="520700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gray">
          <a:xfrm>
            <a:off x="2133600" y="1806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gray">
          <a:xfrm>
            <a:off x="2362200" y="3178175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gray">
          <a:xfrm rot="3419336">
            <a:off x="2071687" y="2616201"/>
            <a:ext cx="479425" cy="520700"/>
          </a:xfrm>
          <a:prstGeom prst="rect">
            <a:avLst/>
          </a:prstGeom>
          <a:solidFill>
            <a:srgbClr val="6666FF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6666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gray">
          <a:xfrm>
            <a:off x="2133600" y="26447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082" name="Line 12"/>
          <p:cNvSpPr>
            <a:spLocks noChangeShapeType="1"/>
          </p:cNvSpPr>
          <p:nvPr/>
        </p:nvSpPr>
        <p:spPr bwMode="gray">
          <a:xfrm>
            <a:off x="2363788" y="4014788"/>
            <a:ext cx="4799012" cy="15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gray">
          <a:xfrm rot="3419336">
            <a:off x="2078037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084" name="Text Box 14"/>
          <p:cNvSpPr txBox="1">
            <a:spLocks noChangeArrowheads="1"/>
          </p:cNvSpPr>
          <p:nvPr/>
        </p:nvSpPr>
        <p:spPr bwMode="gray">
          <a:xfrm>
            <a:off x="2133600" y="34829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085" name="Text Box 17"/>
          <p:cNvSpPr txBox="1">
            <a:spLocks noChangeArrowheads="1"/>
          </p:cNvSpPr>
          <p:nvPr/>
        </p:nvSpPr>
        <p:spPr bwMode="gray">
          <a:xfrm>
            <a:off x="2133600" y="5181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5</a:t>
            </a:r>
          </a:p>
        </p:txBody>
      </p:sp>
      <p:pic>
        <p:nvPicPr>
          <p:cNvPr id="3086" name="Picture 26" descr="кенапрролкен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221163"/>
            <a:ext cx="26654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Проект инновационный, практико-ориентированный, долгосрочный, рассчитан на детей  старшего дошкольного возраста (6-7 лет)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endParaRPr lang="ru-RU" smtClean="0"/>
          </a:p>
        </p:txBody>
      </p:sp>
      <p:sp>
        <p:nvSpPr>
          <p:cNvPr id="3088" name="Прямоугольник 25"/>
          <p:cNvSpPr>
            <a:spLocks noChangeArrowheads="1"/>
          </p:cNvSpPr>
          <p:nvPr/>
        </p:nvSpPr>
        <p:spPr bwMode="auto">
          <a:xfrm>
            <a:off x="2916238" y="1844675"/>
            <a:ext cx="3959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mbria" pitchFamily="18" charset="0"/>
              </a:rPr>
              <a:t>этап: май - август  2010 год</a:t>
            </a:r>
            <a:endParaRPr lang="ru-RU" sz="2000">
              <a:latin typeface="Cambria" pitchFamily="18" charset="0"/>
            </a:endParaRPr>
          </a:p>
        </p:txBody>
      </p:sp>
      <p:sp>
        <p:nvSpPr>
          <p:cNvPr id="3089" name="Прямоугольник 26"/>
          <p:cNvSpPr>
            <a:spLocks noChangeArrowheads="1"/>
          </p:cNvSpPr>
          <p:nvPr/>
        </p:nvSpPr>
        <p:spPr bwMode="auto">
          <a:xfrm>
            <a:off x="2843213" y="2636838"/>
            <a:ext cx="5329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mbria" pitchFamily="18" charset="0"/>
              </a:rPr>
              <a:t>этап: сентябрь  2010 г. -  апрель 2013 год</a:t>
            </a:r>
          </a:p>
        </p:txBody>
      </p:sp>
      <p:sp>
        <p:nvSpPr>
          <p:cNvPr id="3090" name="Прямоугольник 27"/>
          <p:cNvSpPr>
            <a:spLocks noChangeArrowheads="1"/>
          </p:cNvSpPr>
          <p:nvPr/>
        </p:nvSpPr>
        <p:spPr bwMode="auto">
          <a:xfrm>
            <a:off x="2843213" y="3500438"/>
            <a:ext cx="4176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mbria" pitchFamily="18" charset="0"/>
              </a:rPr>
              <a:t>этап: май  - август 2013 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51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-17145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388" y="115888"/>
          <a:ext cx="8497887" cy="3867150"/>
        </p:xfrm>
        <a:graphic>
          <a:graphicData uri="http://schemas.openxmlformats.org/drawingml/2006/table">
            <a:tbl>
              <a:tblPr/>
              <a:tblGrid>
                <a:gridCol w="288925"/>
                <a:gridCol w="4464050"/>
                <a:gridCol w="862013"/>
                <a:gridCol w="1946275"/>
                <a:gridCol w="360362"/>
                <a:gridCol w="360363"/>
                <a:gridCol w="215900"/>
              </a:tblGrid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9225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161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СЛОЖЕНИЕ И ВЫЧИТАНИЕ В ПРЕДЕЛАХ 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>
                          <a:tab pos="2016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Прибавление к однозначному числу чисел </a:t>
                      </a: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0, 1, 2, 3, 4, 5.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7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Вычитание чисел 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0, 1, 2, 3, 4,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(в пределах 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10).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задания на составление геометрических фигур из палочек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7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задач на основе наблюдений и действий с предметами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rowSpan="1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4343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«Задачи в стихах»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2323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«Думай, считай, отгадывай»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7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>
                          <a:tab pos="20161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Запись ре­шения задачи в виде примера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7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на нахождение суммы.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7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на нахождение остатка.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7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пользоваться знаками и обозначениями: +, —, =,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203" marR="422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609" name="Прямоугольник 7"/>
          <p:cNvSpPr>
            <a:spLocks noChangeArrowheads="1"/>
          </p:cNvSpPr>
          <p:nvPr/>
        </p:nvSpPr>
        <p:spPr bwMode="auto">
          <a:xfrm>
            <a:off x="179388" y="4581525"/>
            <a:ext cx="2179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Условные обозначения</a:t>
            </a:r>
            <a:endParaRPr lang="ru-RU" sz="1400">
              <a:latin typeface="Cambria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484438" y="4365625"/>
          <a:ext cx="5254625" cy="2019300"/>
        </p:xfrm>
        <a:graphic>
          <a:graphicData uri="http://schemas.openxmlformats.org/drawingml/2006/table">
            <a:tbl>
              <a:tblPr/>
              <a:tblGrid>
                <a:gridCol w="436613"/>
                <a:gridCol w="4819177"/>
              </a:tblGrid>
              <a:tr h="252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8" marR="645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8" marR="645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8" marR="645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синтез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8" marR="645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8" marR="645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сравнение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8" marR="645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8" marR="645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абстрагирование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8" marR="645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8" marR="645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обобщение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8" marR="645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8" marR="645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80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классификация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8" marR="645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8" marR="645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конкретизация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8" marR="645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8" marR="645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установление причинно-следственных связей, способность рассуждать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508" marR="6450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51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-17145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850" y="836613"/>
          <a:ext cx="8280400" cy="2936875"/>
        </p:xfrm>
        <a:graphic>
          <a:graphicData uri="http://schemas.openxmlformats.org/drawingml/2006/table">
            <a:tbl>
              <a:tblPr/>
              <a:tblGrid>
                <a:gridCol w="1182687"/>
                <a:gridCol w="1184275"/>
                <a:gridCol w="1182688"/>
                <a:gridCol w="1182687"/>
                <a:gridCol w="1182688"/>
                <a:gridCol w="1182687"/>
                <a:gridCol w="1182688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2010-2011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2011-2012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2012-2013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года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конец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конец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конец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 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 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2580" name="Прямоугольник 8"/>
          <p:cNvSpPr>
            <a:spLocks noChangeArrowheads="1"/>
          </p:cNvSpPr>
          <p:nvPr/>
        </p:nvSpPr>
        <p:spPr bwMode="auto">
          <a:xfrm>
            <a:off x="395288" y="4365625"/>
            <a:ext cx="81375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75% из числа моих воспитанников демонстрируют стабильно высокий уровень математического развития; на 42% увеличилось количество детей умеющих самостоятельно выполнять математические задания, обосновывать избранный способ действий; 91 % детей выпущены в школу с высоким уровнем речевого и интеллектуального развития</a:t>
            </a:r>
            <a:endParaRPr lang="ru-RU"/>
          </a:p>
        </p:txBody>
      </p:sp>
      <p:pic>
        <p:nvPicPr>
          <p:cNvPr id="22581" name="Picture 5" descr="75201-Royalty-Free-RF-Clipart-Illustration-Of-A-Black-And-White-Outline-Of-A-Little-Winter-Boy-Wearing-A-Hat-And-Pointing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7988" y="3141663"/>
            <a:ext cx="1420812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51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-17145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950" y="476250"/>
            <a:ext cx="8675688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eaLnBrk="0" hangingPunct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Результативность педагогического проекта </a:t>
            </a:r>
          </a:p>
          <a:p>
            <a:pPr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Познавательные УУД: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-у дошкольники с ЗПР  сформированы  первоначальные  математические  представления  и понятия   (о   количестве   и   счете,   размере   предметов, геометрических фигурах, пространственных и временных понятиях, действиях с группами предметов);</a:t>
            </a:r>
          </a:p>
          <a:p>
            <a:pPr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Личностные УУД: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-сформированы личностные действия самоопределения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смыслообразования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находящие отражение во внутренней позиции дошкольника; действие нравственно-этического оценивания;</a:t>
            </a:r>
          </a:p>
          <a:p>
            <a:pPr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Регулятивные УУД: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 сформированы    развернутые    практические   действия    с предметами,  наглядным материалом  и  условными символами;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-проявление интереса к математическим упражнениям, </a:t>
            </a:r>
          </a:p>
          <a:p>
            <a:pPr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Коммуникативные УУД: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умеют донести свою позицию до других: оформляют свою мысль в устной речи;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слушают и понимают речь других;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обозначают словами и предлогами объекты окружающего мира;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совместно договариваются о правилах общения и поведения в детском саду и следуют им;</a:t>
            </a:r>
          </a:p>
        </p:txBody>
      </p:sp>
      <p:pic>
        <p:nvPicPr>
          <p:cNvPr id="23556" name="Picture 9" descr="53fa5c5384f6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80325" y="0"/>
            <a:ext cx="146367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51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-17145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468313" y="404813"/>
            <a:ext cx="7920037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Социальная направленность педагогического опыта 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заключается в том, что в ходе его реализации: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лежит познание окружающего мира путем практико-ориентированной деятельности воспитанников; </a:t>
            </a:r>
          </a:p>
          <a:p>
            <a:pPr indent="450850" algn="just"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повышается познавательная активность, запас знаний и представлений об окружающем мире и практические навыков, соответствующих возрасту и необходимых для начала обучения в школе </a:t>
            </a:r>
          </a:p>
          <a:p>
            <a:pPr indent="450850" algn="just">
              <a:buFont typeface="Wingdings" pitchFamily="2" charset="2"/>
              <a:buChar char="v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имеют одинаковые стартовые возможности для максимально возможной их социализации и адаптации к школьному обучению;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Wingdings" pitchFamily="2" charset="2"/>
              <a:buChar char="v"/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воспитанников формируются такие интегративные качества, как способность решать интеллектуальные и личностные задачи, адекватные возрасту; владение универсальными предпосылками учебной деятельности;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потребность ребенка в общении со сверстниками и умение подчинять свое поведение общим правилам, а также способность исполнять роль ученика в ситуации школьного обучения, что говорит о социальной зрелости воспитанника.</a:t>
            </a:r>
          </a:p>
          <a:p>
            <a:pPr indent="450850" algn="just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          В ходе реализации педагогического опыта уделяется большое  внимание здоровьесбережению воспитанников.</a:t>
            </a:r>
          </a:p>
          <a:p>
            <a:pPr indent="450850" algn="just"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8" descr="pencil red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5029200"/>
            <a:ext cx="1463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3" descr="51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413" y="-171450"/>
            <a:ext cx="9753601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gray">
          <a:xfrm>
            <a:off x="2133600" y="43211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5604" name="Text Box 17"/>
          <p:cNvSpPr txBox="1">
            <a:spLocks noChangeArrowheads="1"/>
          </p:cNvSpPr>
          <p:nvPr/>
        </p:nvSpPr>
        <p:spPr bwMode="gray">
          <a:xfrm>
            <a:off x="2133600" y="5181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5605" name="Прямоугольник 19"/>
          <p:cNvSpPr>
            <a:spLocks noChangeArrowheads="1"/>
          </p:cNvSpPr>
          <p:nvPr/>
        </p:nvSpPr>
        <p:spPr bwMode="auto">
          <a:xfrm>
            <a:off x="250825" y="260350"/>
            <a:ext cx="82819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Критерии эффективности проекта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Показатели количественных критериев эффективности 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Количество проведенных мероприятий с детьми-100%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Количество детей, принимающих участие  в мероприятиях– 15 (100%)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Количество усвоенных знаний дошкольниками с ЗПР по ФЭМП- 100%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Показатели качественных критериев эффективности 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уровень удовлетворенности родителей проведенными мероприятиями – 100%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уровень удовлетворенности специалистов – 100%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Педагогический опыт технологии «Формирование элементарных математических представлений как средство развития мыслительной деятельности у дошкольников с задержкой психического развития» был представлен в Электронном периодическом издании «Педагогическая газета»  (PEDGAZETA.RU).</a:t>
            </a:r>
          </a:p>
        </p:txBody>
      </p:sp>
      <p:pic>
        <p:nvPicPr>
          <p:cNvPr id="25606" name="Picture 12" descr="pencil yellow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4724400"/>
            <a:ext cx="1463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51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-17145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CC3300"/>
                </a:solidFill>
              </a:rPr>
              <a:t/>
            </a:r>
            <a:br>
              <a:rPr lang="ru-RU" sz="3600" b="1" i="1" smtClean="0">
                <a:solidFill>
                  <a:srgbClr val="CC3300"/>
                </a:solidFill>
              </a:rPr>
            </a:br>
            <a:r>
              <a:rPr lang="ru-RU" sz="3600" b="1" i="1" smtClean="0">
                <a:solidFill>
                  <a:srgbClr val="CC3300"/>
                </a:solidFill>
              </a:rPr>
              <a:t/>
            </a:r>
            <a:br>
              <a:rPr lang="ru-RU" sz="3600" b="1" i="1" smtClean="0">
                <a:solidFill>
                  <a:srgbClr val="CC3300"/>
                </a:solidFill>
              </a:rPr>
            </a:br>
            <a:r>
              <a:rPr lang="ru-RU" sz="3600" b="1" i="1" smtClean="0">
                <a:solidFill>
                  <a:srgbClr val="CC3300"/>
                </a:solidFill>
              </a:rPr>
              <a:t/>
            </a:r>
            <a:br>
              <a:rPr lang="ru-RU" sz="3600" b="1" i="1" smtClean="0">
                <a:solidFill>
                  <a:srgbClr val="CC3300"/>
                </a:solidFill>
              </a:rPr>
            </a:br>
            <a:r>
              <a:rPr lang="ru-RU" sz="3600" b="1" i="1" smtClean="0">
                <a:solidFill>
                  <a:srgbClr val="CC3300"/>
                </a:solidFill>
              </a:rPr>
              <a:t/>
            </a:r>
            <a:br>
              <a:rPr lang="ru-RU" sz="3600" b="1" i="1" smtClean="0">
                <a:solidFill>
                  <a:srgbClr val="CC3300"/>
                </a:solidFill>
              </a:rPr>
            </a:br>
            <a:r>
              <a:rPr lang="ru-RU" sz="3600" b="1" i="1" smtClean="0">
                <a:solidFill>
                  <a:srgbClr val="CC3300"/>
                </a:solidFill>
              </a:rPr>
              <a:t/>
            </a:r>
            <a:br>
              <a:rPr lang="ru-RU" sz="3600" b="1" i="1" smtClean="0">
                <a:solidFill>
                  <a:srgbClr val="CC3300"/>
                </a:solidFill>
              </a:rPr>
            </a:br>
            <a:r>
              <a:rPr lang="ru-RU" sz="3600" b="1" i="1" smtClean="0">
                <a:solidFill>
                  <a:srgbClr val="CC3300"/>
                </a:solidFill>
              </a:rPr>
              <a:t/>
            </a:r>
            <a:br>
              <a:rPr lang="ru-RU" sz="3600" b="1" i="1" smtClean="0">
                <a:solidFill>
                  <a:srgbClr val="CC3300"/>
                </a:solidFill>
              </a:rPr>
            </a:br>
            <a:r>
              <a:rPr lang="ru-RU" sz="3600" b="1" i="1" smtClean="0">
                <a:solidFill>
                  <a:srgbClr val="CC3300"/>
                </a:solidFill>
              </a:rPr>
              <a:t/>
            </a:r>
            <a:br>
              <a:rPr lang="ru-RU" sz="3600" b="1" i="1" smtClean="0">
                <a:solidFill>
                  <a:srgbClr val="CC3300"/>
                </a:solidFill>
              </a:rPr>
            </a:br>
            <a:r>
              <a:rPr lang="ru-RU" sz="3600" b="1" i="1" smtClean="0">
                <a:solidFill>
                  <a:srgbClr val="CC3300"/>
                </a:solidFill>
              </a:rPr>
              <a:t/>
            </a:r>
            <a:br>
              <a:rPr lang="ru-RU" sz="3600" b="1" i="1" smtClean="0">
                <a:solidFill>
                  <a:srgbClr val="CC3300"/>
                </a:solidFill>
              </a:rPr>
            </a:br>
            <a:r>
              <a:rPr lang="ru-RU" sz="3600" b="1" i="1" smtClean="0">
                <a:solidFill>
                  <a:srgbClr val="CC3300"/>
                </a:solidFill>
              </a:rPr>
              <a:t/>
            </a:r>
            <a:br>
              <a:rPr lang="ru-RU" sz="3600" b="1" i="1" smtClean="0">
                <a:solidFill>
                  <a:srgbClr val="CC3300"/>
                </a:solidFill>
              </a:rPr>
            </a:br>
            <a:r>
              <a:rPr lang="ru-RU" sz="3600" b="1" i="1" smtClean="0">
                <a:solidFill>
                  <a:srgbClr val="CC3300"/>
                </a:solidFill>
              </a:rPr>
              <a:t/>
            </a:r>
            <a:br>
              <a:rPr lang="ru-RU" sz="3600" b="1" i="1" smtClean="0">
                <a:solidFill>
                  <a:srgbClr val="CC3300"/>
                </a:solidFill>
              </a:rPr>
            </a:br>
            <a:r>
              <a:rPr lang="ru-RU" sz="3600" b="1" i="1" smtClean="0">
                <a:solidFill>
                  <a:srgbClr val="CC3300"/>
                </a:solidFill>
              </a:rPr>
              <a:t/>
            </a:r>
            <a:br>
              <a:rPr lang="ru-RU" sz="3600" b="1" i="1" smtClean="0">
                <a:solidFill>
                  <a:srgbClr val="CC3300"/>
                </a:solidFill>
              </a:rPr>
            </a:br>
            <a:r>
              <a:rPr lang="ru-RU" sz="3600" b="1" i="1" smtClean="0">
                <a:solidFill>
                  <a:srgbClr val="CC3300"/>
                </a:solidFill>
              </a:rPr>
              <a:t/>
            </a:r>
            <a:br>
              <a:rPr lang="ru-RU" sz="3600" b="1" i="1" smtClean="0">
                <a:solidFill>
                  <a:srgbClr val="CC3300"/>
                </a:solidFill>
              </a:rPr>
            </a:br>
            <a:r>
              <a:rPr lang="ru-RU" sz="3600" b="1" i="1" smtClean="0">
                <a:solidFill>
                  <a:srgbClr val="CC3300"/>
                </a:solidFill>
              </a:rPr>
              <a:t/>
            </a:r>
            <a:br>
              <a:rPr lang="ru-RU" sz="3600" b="1" i="1" smtClean="0">
                <a:solidFill>
                  <a:srgbClr val="CC3300"/>
                </a:solidFill>
              </a:rPr>
            </a:br>
            <a:r>
              <a:rPr lang="ru-RU" sz="3600" b="1" i="1" smtClean="0">
                <a:solidFill>
                  <a:srgbClr val="CC3300"/>
                </a:solidFill>
              </a:rPr>
              <a:t/>
            </a:r>
            <a:br>
              <a:rPr lang="ru-RU" sz="3600" b="1" i="1" smtClean="0">
                <a:solidFill>
                  <a:srgbClr val="CC3300"/>
                </a:solidFill>
              </a:rPr>
            </a:br>
            <a:r>
              <a:rPr lang="ru-RU" sz="3600" b="1" i="1" smtClean="0">
                <a:solidFill>
                  <a:srgbClr val="CC3300"/>
                </a:solidFill>
              </a:rPr>
              <a:t>       Спасибо                за внимание</a:t>
            </a:r>
          </a:p>
        </p:txBody>
      </p:sp>
      <p:pic>
        <p:nvPicPr>
          <p:cNvPr id="26628" name="Picture 9" descr="Безымянный-5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0"/>
            <a:ext cx="3970338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0" descr="FM-Touch Me Element-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375" y="3716338"/>
            <a:ext cx="1700213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52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-171450"/>
            <a:ext cx="975360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2" descr="j251070_1285841717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0288" y="1628775"/>
            <a:ext cx="12477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3" descr="image 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4797425"/>
            <a:ext cx="12731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1268413"/>
            <a:ext cx="4030663" cy="14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математике опирается на элементарные знания и представления, которые дети получают в дошкольный период своей жизни, общаясь со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сверстниками и взрослыми, действуя с различными предметами. </a:t>
            </a:r>
            <a:endParaRPr lang="ru-RU" sz="1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643438" y="4365625"/>
            <a:ext cx="4500562" cy="180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с задержкой психического развития отмечается низкий уровень сформированности математической деятельности, поэтому одним из актуальных направлений образовательной деятельности ДОУ является поиск эффективных средств формирования элементарных математических представлений у дошкольников с задержкой психического развития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0825" y="3357563"/>
            <a:ext cx="3563938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 из важнейших задач воспитания маленького ребенка - развитие его ума, формирование таких мыслительных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умений и способностей, которые позволят осваивать новое</a:t>
            </a:r>
            <a:endParaRPr lang="ru-RU" sz="1400" dirty="0">
              <a:solidFill>
                <a:schemeClr val="tx1"/>
              </a:solidFill>
            </a:endParaRPr>
          </a:p>
        </p:txBody>
      </p:sp>
      <p:grpSp>
        <p:nvGrpSpPr>
          <p:cNvPr id="4104" name="Группа 18"/>
          <p:cNvGrpSpPr>
            <a:grpSpLocks/>
          </p:cNvGrpSpPr>
          <p:nvPr/>
        </p:nvGrpSpPr>
        <p:grpSpPr bwMode="auto">
          <a:xfrm>
            <a:off x="3708400" y="1628775"/>
            <a:ext cx="3017838" cy="2139950"/>
            <a:chOff x="1407078" y="2585"/>
            <a:chExt cx="3018951" cy="2140554"/>
          </a:xfrm>
        </p:grpSpPr>
        <p:sp>
          <p:nvSpPr>
            <p:cNvPr id="20" name="Овал 19"/>
            <p:cNvSpPr/>
            <p:nvPr/>
          </p:nvSpPr>
          <p:spPr>
            <a:xfrm>
              <a:off x="1407078" y="2585"/>
              <a:ext cx="3018951" cy="21405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Овал 4"/>
            <p:cNvSpPr/>
            <p:nvPr/>
          </p:nvSpPr>
          <p:spPr>
            <a:xfrm>
              <a:off x="1848566" y="315411"/>
              <a:ext cx="2135975" cy="1514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Актуальность педагогического проекта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3" descr="51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-38100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Rectangle 4"/>
          <p:cNvSpPr>
            <a:spLocks noChangeArrowheads="1"/>
          </p:cNvSpPr>
          <p:nvPr/>
        </p:nvSpPr>
        <p:spPr bwMode="gray">
          <a:xfrm rot="3419336">
            <a:off x="1728787" y="2647951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gray">
          <a:xfrm>
            <a:off x="1835150" y="27082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gray">
          <a:xfrm rot="3419336">
            <a:off x="1657350" y="271463"/>
            <a:ext cx="479425" cy="520700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gray">
          <a:xfrm>
            <a:off x="1763713" y="333375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127" name="Rectangle 10"/>
          <p:cNvSpPr>
            <a:spLocks noChangeArrowheads="1"/>
          </p:cNvSpPr>
          <p:nvPr/>
        </p:nvSpPr>
        <p:spPr bwMode="gray">
          <a:xfrm rot="3419336">
            <a:off x="1728787" y="990601"/>
            <a:ext cx="479425" cy="520700"/>
          </a:xfrm>
          <a:prstGeom prst="rect">
            <a:avLst/>
          </a:prstGeom>
          <a:solidFill>
            <a:srgbClr val="6666FF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6666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gray">
          <a:xfrm>
            <a:off x="1835150" y="10525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gray">
          <a:xfrm rot="3419336">
            <a:off x="1728787" y="185578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130" name="Text Box 14"/>
          <p:cNvSpPr txBox="1">
            <a:spLocks noChangeArrowheads="1"/>
          </p:cNvSpPr>
          <p:nvPr/>
        </p:nvSpPr>
        <p:spPr bwMode="gray">
          <a:xfrm>
            <a:off x="1835150" y="18446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131" name="Rectangle 16"/>
          <p:cNvSpPr>
            <a:spLocks noChangeArrowheads="1"/>
          </p:cNvSpPr>
          <p:nvPr/>
        </p:nvSpPr>
        <p:spPr bwMode="ltGray">
          <a:xfrm rot="3419336">
            <a:off x="1800225" y="3511551"/>
            <a:ext cx="479425" cy="520700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32" name="Text Box 17"/>
          <p:cNvSpPr txBox="1">
            <a:spLocks noChangeArrowheads="1"/>
          </p:cNvSpPr>
          <p:nvPr/>
        </p:nvSpPr>
        <p:spPr bwMode="gray">
          <a:xfrm>
            <a:off x="1908175" y="35734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5133" name="Прямоугольник 25"/>
          <p:cNvSpPr>
            <a:spLocks noChangeArrowheads="1"/>
          </p:cNvSpPr>
          <p:nvPr/>
        </p:nvSpPr>
        <p:spPr bwMode="auto">
          <a:xfrm>
            <a:off x="2484438" y="188913"/>
            <a:ext cx="5543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Объект проекта: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процесс формирования математических представлений дошкольников.</a:t>
            </a:r>
          </a:p>
        </p:txBody>
      </p:sp>
      <p:sp>
        <p:nvSpPr>
          <p:cNvPr id="5134" name="Прямоугольник 26"/>
          <p:cNvSpPr>
            <a:spLocks noChangeArrowheads="1"/>
          </p:cNvSpPr>
          <p:nvPr/>
        </p:nvSpPr>
        <p:spPr bwMode="auto">
          <a:xfrm>
            <a:off x="2555875" y="836613"/>
            <a:ext cx="60483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Предмет проекта: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формирование элементарных математических представлений как средство развития мыслительной деятельности у дошкольников с задержкой психического развития</a:t>
            </a:r>
            <a:endParaRPr lang="ru-RU" sz="1600"/>
          </a:p>
        </p:txBody>
      </p:sp>
      <p:sp>
        <p:nvSpPr>
          <p:cNvPr id="5135" name="Прямоугольник 27"/>
          <p:cNvSpPr>
            <a:spLocks noChangeArrowheads="1"/>
          </p:cNvSpPr>
          <p:nvPr/>
        </p:nvSpPr>
        <p:spPr bwMode="auto">
          <a:xfrm>
            <a:off x="2555875" y="1700213"/>
            <a:ext cx="58324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обосновать эффективность технологии формирования элементарных математических представлений как средства развития мыслительной деятельности у дошкольников с задержкой психического развития</a:t>
            </a:r>
            <a:endParaRPr lang="ru-RU" sz="1600"/>
          </a:p>
        </p:txBody>
      </p:sp>
      <p:sp>
        <p:nvSpPr>
          <p:cNvPr id="5136" name="Прямоугольник 28"/>
          <p:cNvSpPr>
            <a:spLocks noChangeArrowheads="1"/>
          </p:cNvSpPr>
          <p:nvPr/>
        </p:nvSpPr>
        <p:spPr bwMode="auto">
          <a:xfrm>
            <a:off x="2627313" y="2708275"/>
            <a:ext cx="57610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Провести теоретический анализ специальной психолого-педагогической литературы по проблеме исследования</a:t>
            </a:r>
            <a:endParaRPr lang="ru-RU" sz="1600"/>
          </a:p>
        </p:txBody>
      </p:sp>
      <p:sp>
        <p:nvSpPr>
          <p:cNvPr id="5137" name="Прямоугольник 29"/>
          <p:cNvSpPr>
            <a:spLocks noChangeArrowheads="1"/>
          </p:cNvSpPr>
          <p:nvPr/>
        </p:nvSpPr>
        <p:spPr bwMode="auto">
          <a:xfrm>
            <a:off x="2627313" y="3500438"/>
            <a:ext cx="55451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Провести  экспериментальные  исследования   по формированию элементарных математических представлений у детей с ЗПР</a:t>
            </a:r>
            <a:endParaRPr lang="ru-RU" sz="1600"/>
          </a:p>
        </p:txBody>
      </p:sp>
      <p:sp>
        <p:nvSpPr>
          <p:cNvPr id="5138" name="Rectangle 16"/>
          <p:cNvSpPr>
            <a:spLocks noChangeArrowheads="1"/>
          </p:cNvSpPr>
          <p:nvPr/>
        </p:nvSpPr>
        <p:spPr bwMode="ltGray">
          <a:xfrm rot="3419336">
            <a:off x="1873250" y="4375151"/>
            <a:ext cx="479425" cy="520700"/>
          </a:xfrm>
          <a:prstGeom prst="rect">
            <a:avLst/>
          </a:prstGeom>
          <a:solidFill>
            <a:srgbClr val="0070C0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39" name="Rectangle 16"/>
          <p:cNvSpPr>
            <a:spLocks noChangeArrowheads="1"/>
          </p:cNvSpPr>
          <p:nvPr/>
        </p:nvSpPr>
        <p:spPr bwMode="ltGray">
          <a:xfrm rot="3419336">
            <a:off x="1944687" y="5383213"/>
            <a:ext cx="479425" cy="520700"/>
          </a:xfrm>
          <a:prstGeom prst="rect">
            <a:avLst/>
          </a:prstGeom>
          <a:solidFill>
            <a:srgbClr val="FFC000"/>
          </a:soli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40" name="Text Box 17"/>
          <p:cNvSpPr txBox="1">
            <a:spLocks noChangeArrowheads="1"/>
          </p:cNvSpPr>
          <p:nvPr/>
        </p:nvSpPr>
        <p:spPr bwMode="gray">
          <a:xfrm>
            <a:off x="1978025" y="4437063"/>
            <a:ext cx="35718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6</a:t>
            </a: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5141" name="Text Box 17"/>
          <p:cNvSpPr txBox="1">
            <a:spLocks noChangeArrowheads="1"/>
          </p:cNvSpPr>
          <p:nvPr/>
        </p:nvSpPr>
        <p:spPr bwMode="gray">
          <a:xfrm>
            <a:off x="2051050" y="5445125"/>
            <a:ext cx="3556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7</a:t>
            </a: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5142" name="Прямоугольник 34"/>
          <p:cNvSpPr>
            <a:spLocks noChangeArrowheads="1"/>
          </p:cNvSpPr>
          <p:nvPr/>
        </p:nvSpPr>
        <p:spPr bwMode="auto">
          <a:xfrm>
            <a:off x="2627313" y="4292600"/>
            <a:ext cx="62658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Разработать  и выявить эффективность технологии формирования элементарных математических представлений как средство развития мыслительной деятельности у дошкольников с задержкой психического развития»</a:t>
            </a:r>
          </a:p>
        </p:txBody>
      </p:sp>
      <p:sp>
        <p:nvSpPr>
          <p:cNvPr id="5143" name="Прямоугольник 35"/>
          <p:cNvSpPr>
            <a:spLocks noChangeArrowheads="1"/>
          </p:cNvSpPr>
          <p:nvPr/>
        </p:nvSpPr>
        <p:spPr bwMode="auto">
          <a:xfrm>
            <a:off x="2771775" y="5373688"/>
            <a:ext cx="5545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Оформить полученные в ходе исследования результаты и провести их анализ</a:t>
            </a:r>
            <a:endParaRPr lang="ru-RU" sz="1600"/>
          </a:p>
        </p:txBody>
      </p:sp>
      <p:pic>
        <p:nvPicPr>
          <p:cNvPr id="5144" name="Picture 26" descr="кенапрролкен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52413" y="4076700"/>
            <a:ext cx="26654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 descr="51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-17145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39"/>
          <p:cNvSpPr>
            <a:spLocks noChangeArrowheads="1"/>
          </p:cNvSpPr>
          <p:nvPr/>
        </p:nvSpPr>
        <p:spPr bwMode="auto">
          <a:xfrm>
            <a:off x="468313" y="260350"/>
            <a:ext cx="712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Инновационная направленность педагогического опыта </a:t>
            </a:r>
          </a:p>
        </p:txBody>
      </p:sp>
      <p:sp>
        <p:nvSpPr>
          <p:cNvPr id="6148" name="Прямоугольник 40"/>
          <p:cNvSpPr>
            <a:spLocks noChangeArrowheads="1"/>
          </p:cNvSpPr>
          <p:nvPr/>
        </p:nvSpPr>
        <p:spPr bwMode="auto">
          <a:xfrm>
            <a:off x="539750" y="908050"/>
            <a:ext cx="6480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Технология формирования у детей дошкольного возраста элементарных математических представлений как средства  мыслительной деятельности </a:t>
            </a:r>
          </a:p>
        </p:txBody>
      </p:sp>
      <p:pic>
        <p:nvPicPr>
          <p:cNvPr id="6149" name="Рисунок 7" descr="3860a6958f1f copy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5" y="981075"/>
            <a:ext cx="1728788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Прямоугольник 41"/>
          <p:cNvSpPr>
            <a:spLocks noChangeArrowheads="1"/>
          </p:cNvSpPr>
          <p:nvPr/>
        </p:nvSpPr>
        <p:spPr bwMode="auto">
          <a:xfrm>
            <a:off x="539750" y="1844675"/>
            <a:ext cx="6048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«Развивающая тетрадь», предназначенная для совместной работы дефектолога, воспитателя и детей 6-7 летнего возраста</a:t>
            </a:r>
          </a:p>
        </p:txBody>
      </p:sp>
      <p:pic>
        <p:nvPicPr>
          <p:cNvPr id="6151" name="Picture 2" descr="C:\Documents and Settings\123\Рабочий стол\для Ларисы1\ФОТО\IMG_427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2968625"/>
            <a:ext cx="58324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51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-17145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75201-Royalty-Free-RF-Clipart-Illustration-Of-A-Black-And-White-Outline-Of-A-Little-Winter-Boy-Wearing-A-Hat-And-Pointing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23188" y="1341438"/>
            <a:ext cx="1420812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Прямоугольник 8"/>
          <p:cNvSpPr>
            <a:spLocks noChangeArrowheads="1"/>
          </p:cNvSpPr>
          <p:nvPr/>
        </p:nvSpPr>
        <p:spPr bwMode="auto">
          <a:xfrm>
            <a:off x="468313" y="115888"/>
            <a:ext cx="7632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Задания в «Развивающей тетради» на закрепление знаний о величине</a:t>
            </a:r>
            <a:endParaRPr lang="ru-RU"/>
          </a:p>
        </p:txBody>
      </p:sp>
      <p:pic>
        <p:nvPicPr>
          <p:cNvPr id="7173" name="Picture 8" descr="C:\Documents and Settings\123\Рабочий стол\для Ларисы1\ФОТО\IMG_42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6013" y="765175"/>
            <a:ext cx="2376487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 descr="C:\Documents and Settings\123\Рабочий стол\для Ларисы1\ФОТО\IMG_428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13313" y="692150"/>
            <a:ext cx="22987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5" descr="C:\Documents and Settings\123\Рабочий стол\для Ларисы1\ФОТО\IMG_434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2613" y="4292600"/>
            <a:ext cx="3300412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7" descr="C:\Documents and Settings\123\Рабочий стол\для Ларисы1\ФОТО\IMG_437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3800" y="4211638"/>
            <a:ext cx="3024188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51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-17145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8" descr="pencil red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750" y="765175"/>
            <a:ext cx="1463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8"/>
          <p:cNvSpPr>
            <a:spLocks noChangeArrowheads="1"/>
          </p:cNvSpPr>
          <p:nvPr/>
        </p:nvSpPr>
        <p:spPr bwMode="auto">
          <a:xfrm>
            <a:off x="323850" y="188913"/>
            <a:ext cx="7127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Задания в «Развивающей тетради» на закрепление знаний </a:t>
            </a:r>
          </a:p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о геометрических фигурах </a:t>
            </a:r>
            <a:endParaRPr lang="ru-RU"/>
          </a:p>
        </p:txBody>
      </p:sp>
      <p:pic>
        <p:nvPicPr>
          <p:cNvPr id="8197" name="Picture 8" descr="C:\Documents and Settings\123\Рабочий стол\для Ларисы1\ФОТО\IMG_42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4076700"/>
            <a:ext cx="194468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C:\Documents and Settings\123\Рабочий стол\для Ларисы1\ФОТО\IMG_428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2138" y="4076700"/>
            <a:ext cx="21685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" descr="C:\Documents and Settings\123\Рабочий стол\для Ларисы1\ФОТО\IMG_428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325" y="4076700"/>
            <a:ext cx="1871663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5" descr="C:\Documents and Settings\123\Рабочий стол\для Ларисы1\ФОТО\IMG_434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188" y="1096963"/>
            <a:ext cx="3240087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" descr="C:\Documents and Settings\123\Рабочий стол\для Ларисы1\ФОТО\IMG_435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27538" y="1125538"/>
            <a:ext cx="30892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51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-17145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11"/>
          <p:cNvSpPr>
            <a:spLocks noChangeArrowheads="1"/>
          </p:cNvSpPr>
          <p:nvPr/>
        </p:nvSpPr>
        <p:spPr bwMode="auto">
          <a:xfrm>
            <a:off x="611188" y="188913"/>
            <a:ext cx="784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Задания в «Развивающей тетради» на закрепление знаний </a:t>
            </a:r>
          </a:p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о количестве и счете</a:t>
            </a:r>
            <a:endParaRPr lang="ru-RU"/>
          </a:p>
        </p:txBody>
      </p:sp>
      <p:pic>
        <p:nvPicPr>
          <p:cNvPr id="9220" name="Picture 2" descr="C:\Documents and Settings\123\Рабочий стол\для Ларисы1\ФОТО\IMG_42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836613"/>
            <a:ext cx="21399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C:\Documents and Settings\123\Рабочий стол\для Ларисы1\ФОТО\IMG_42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8038" y="836613"/>
            <a:ext cx="21431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C:\Documents and Settings\123\Рабочий стол\для Ларисы1\ФОТО\IMG_428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788" y="836613"/>
            <a:ext cx="19939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5" descr="C:\Documents and Settings\123\Рабочий стол\для Ларисы1\ФОТО\IMG_435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4221163"/>
            <a:ext cx="2808287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6" descr="C:\Documents and Settings\123\Рабочий стол\для Ларисы1\ФОТО\IMG_436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03575" y="4292600"/>
            <a:ext cx="29368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7" descr="C:\Documents and Settings\123\Рабочий стол\для Ларисы1\ФОТО\IMG_437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43663" y="4221163"/>
            <a:ext cx="259238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9" descr="53fa5c5384f6 - копия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812088" y="404813"/>
            <a:ext cx="1463675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51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-17145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10"/>
          <p:cNvSpPr>
            <a:spLocks noChangeArrowheads="1"/>
          </p:cNvSpPr>
          <p:nvPr/>
        </p:nvSpPr>
        <p:spPr bwMode="auto">
          <a:xfrm>
            <a:off x="323850" y="188913"/>
            <a:ext cx="5903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Задания в «Развивающей тетради» на </a:t>
            </a:r>
          </a:p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ориентировку в пространстве</a:t>
            </a:r>
            <a:endParaRPr lang="ru-RU"/>
          </a:p>
        </p:txBody>
      </p:sp>
      <p:pic>
        <p:nvPicPr>
          <p:cNvPr id="10244" name="Picture 3" descr="C:\Documents and Settings\123\Рабочий стол\для Ларисы1\ФОТО\IMG_42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981075"/>
            <a:ext cx="20161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C:\Documents and Settings\123\Рабочий стол\для Ларисы1\ФОТО\IMG_42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981075"/>
            <a:ext cx="201612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C:\Documents and Settings\123\Рабочий стол\для Ларисы1\ФОТО\IMG_428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25" y="981075"/>
            <a:ext cx="19446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2" descr="pencil yellow - копия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08850" y="115888"/>
            <a:ext cx="1463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9" descr="C:\Documents and Settings\123\Рабочий стол\для Ларисы1\ФОТО\IMG_432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188" y="4005263"/>
            <a:ext cx="20002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" descr="C:\Documents and Settings\123\Рабочий стол\для Ларисы1\ФОТО\IMG_432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92500" y="4292600"/>
            <a:ext cx="18716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C:\Documents and Settings\123\Рабочий стол\для Ларисы1\ФОТО\IMG_432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00788" y="4005263"/>
            <a:ext cx="17907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1463</Words>
  <Application>Microsoft Office PowerPoint</Application>
  <PresentationFormat>Экран (4:3)</PresentationFormat>
  <Paragraphs>209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Слайд 1</vt:lpstr>
      <vt:lpstr>  Проект инновационный, практико-ориентированный, долгосрочный, рассчитан на детей  старшего дошкольного возраста (6-7 лет)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 Комплекс условий,  обеспечивающий реализацию педагогического проекта 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                    Спасибо               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Вовик</dc:creator>
  <cp:lastModifiedBy>SPA</cp:lastModifiedBy>
  <cp:revision>46</cp:revision>
  <dcterms:created xsi:type="dcterms:W3CDTF">2011-07-06T08:08:54Z</dcterms:created>
  <dcterms:modified xsi:type="dcterms:W3CDTF">2014-10-20T09:58:59Z</dcterms:modified>
</cp:coreProperties>
</file>