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-3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D07632-9C6D-4686-8A67-1DC16B2CFCD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41B99C-BF33-41CC-ABD8-CF20A501903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68960"/>
            <a:ext cx="2017998" cy="1916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352928" cy="352839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chemeClr val="accent3"/>
                </a:solidFill>
                <a:effectLst/>
              </a:rPr>
              <a:t>Развитие творческих способностей детей раннего возраста в продуктивной (конструктивной) деятельности</a:t>
            </a:r>
            <a:endParaRPr lang="ru-RU" sz="48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13176"/>
            <a:ext cx="5688632" cy="129614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  <a:effectLst>
                  <a:glow rad="228600">
                    <a:schemeClr val="accent1">
                      <a:alpha val="50000"/>
                    </a:schemeClr>
                  </a:glow>
                </a:effectLst>
              </a:rPr>
              <a:t>Подготовил воспитатель 4 группы </a:t>
            </a:r>
          </a:p>
          <a:p>
            <a:pPr algn="l"/>
            <a:r>
              <a:rPr lang="ru-RU" b="1" i="1" dirty="0" smtClean="0">
                <a:solidFill>
                  <a:srgbClr val="FFC000"/>
                </a:solidFill>
                <a:effectLst>
                  <a:glow rad="228600">
                    <a:schemeClr val="accent1">
                      <a:alpha val="50000"/>
                    </a:schemeClr>
                  </a:glow>
                </a:effectLst>
              </a:rPr>
              <a:t>ГБОУ СОШ № 2098:</a:t>
            </a:r>
          </a:p>
          <a:p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Сазанова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Л.А.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91750"/>
            <a:ext cx="3536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</a:t>
            </a:r>
            <a:endParaRPr lang="ru-RU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268" y="3068960"/>
            <a:ext cx="2017998" cy="191683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144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 </a:t>
            </a:r>
            <a:r>
              <a:rPr lang="ru-RU" sz="2200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правильно организованной деятельности дети приобретают:</a:t>
            </a:r>
          </a:p>
          <a:p>
            <a:pPr marL="540000">
              <a:buClrTx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конструктивно-технические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умения сооружать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отдельные предметы из строительного материала — здания, мосты и т.д.;</a:t>
            </a:r>
          </a:p>
          <a:p>
            <a:pPr marL="540000">
              <a:buClrTx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обобщенные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умения:</a:t>
            </a:r>
          </a:p>
          <a:p>
            <a:pPr marL="756000" lvl="1">
              <a:buClrTx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целенаправленно рассматривать предметы,</a:t>
            </a:r>
          </a:p>
          <a:p>
            <a:pPr marL="756000" lvl="1">
              <a:buClrTx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сравнивать их между собой 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разбирать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части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видеть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них общее и различное,</a:t>
            </a:r>
          </a:p>
          <a:p>
            <a:pPr marL="756000" lvl="1">
              <a:buClrTx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находить основные конструктивные части, от которых зависит расположение других частей,</a:t>
            </a:r>
          </a:p>
          <a:p>
            <a:pPr marL="540000">
              <a:buClrTx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Конструктивная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деятельность способствует практическому познанию свойств геометрических тел и пространственных отношений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2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На занятиях конструированием осуществляется развитие сенсорных и мыслительных способностей детей</a:t>
            </a: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. 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8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>
              <a:schemeClr val="accent1"/>
            </a:glow>
          </a:effectLst>
        </p:spPr>
        <p:txBody>
          <a:bodyPr>
            <a:noAutofit/>
          </a:bodyPr>
          <a:lstStyle/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92000" lvl="2" indent="0">
              <a:buClr>
                <a:schemeClr val="accent3"/>
              </a:buClr>
              <a:buSzPct val="95000"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814320" lvl="3" indent="-273600">
              <a:buClrTx/>
              <a:buSzPct val="95000"/>
            </a:pP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речь 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детей обогащается новыми терминами, понятиями (брусок, куб, пирамида и др.);</a:t>
            </a:r>
          </a:p>
          <a:p>
            <a:pPr marL="814320" lvl="3" indent="-273600">
              <a:buClrTx/>
              <a:buSzPct val="95000"/>
            </a:pPr>
            <a:r>
              <a:rPr lang="ru-RU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дети 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упражняются в правильном употреблении понятий (высокий — низкий, длинный — короткий, широкий — узкий, большой — маленький), в точном словесном указании направления (над — под, вправо — влево, вниз — вверх, сзади — спереди, ближе и т.д.).</a:t>
            </a:r>
          </a:p>
          <a:p>
            <a:pPr marL="540000">
              <a:buClrTx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Конструктивная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деятельность является также средством нравственного воспитания дошкольников. В процессе этой деятельности формируются важные качества личности, такие как: трудолюбие, самостоятельность, инициатива, упорство при достижении цели и организованность.</a:t>
            </a:r>
          </a:p>
          <a:p>
            <a:pPr marL="540000">
              <a:buClrTx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Совместная конструктивная деятельность детей (коллективные постройки, поделки) играет большую роль в воспитании первоначальных навыков работы в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коллективе.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7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Конструирование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05584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- </a:t>
            </a:r>
            <a:r>
              <a:rPr lang="ru-RU" sz="2400" b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важнейший </a:t>
            </a:r>
            <a:r>
              <a:rPr lang="ru-RU" sz="2400" b="1" dirty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для дошкольника вид продуктивной деятельности по моделированию как реально существующих, так и</a:t>
            </a:r>
            <a:r>
              <a:rPr lang="ru-RU" sz="2400" dirty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ru-RU" sz="2400" b="1" dirty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придуманных самими детьми </a:t>
            </a:r>
            <a:r>
              <a:rPr lang="ru-RU" sz="2400" b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объектов.                                         </a:t>
            </a:r>
            <a:r>
              <a:rPr lang="ru-RU" sz="24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Занятия </a:t>
            </a:r>
            <a:r>
              <a:rPr lang="ru-RU" sz="2400" dirty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по конструированию в детском саду проводятся с детьми всех возрастных групп, потому что конструирование способствует развитию мелкой моторики ребенка, а, значит, и развитию ребенка в целом, и стимулирует </a:t>
            </a:r>
            <a:r>
              <a:rPr lang="ru-RU" sz="24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его логическое </a:t>
            </a:r>
            <a:r>
              <a:rPr lang="ru-RU" sz="2400" dirty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мышление</a:t>
            </a:r>
            <a:r>
              <a:rPr lang="ru-RU" sz="24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.</a:t>
            </a:r>
          </a:p>
          <a:p>
            <a:r>
              <a:rPr lang="ru-RU" sz="2400" b="1" u="sng" dirty="0" err="1" smtClean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Коструирование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Строительные игры – </a:t>
            </a:r>
            <a:r>
              <a:rPr lang="ru-RU" sz="2400" b="1" u="sng" dirty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/>
            </a:r>
            <a:br>
              <a:rPr lang="ru-RU" sz="2400" b="1" u="sng" dirty="0">
                <a:solidFill>
                  <a:srgbClr val="FF000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Это такой вид детской деятельности, основным </a:t>
            </a:r>
            <a:br>
              <a:rPr lang="ru-RU" sz="2400" b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содержанием которой является отражение </a:t>
            </a:r>
            <a:br>
              <a:rPr lang="ru-RU" sz="2400" b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окружающей жизни в разнообразных постройках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</a:br>
            <a:endParaRPr lang="ru-RU" sz="2400" dirty="0">
              <a:effectLst>
                <a:glow rad="228600">
                  <a:schemeClr val="bg1"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44" y="620688"/>
            <a:ext cx="8648512" cy="6237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ОСНОВНЫЕ ЗАДАЧИ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77500" lnSpcReduction="20000"/>
          </a:bodyPr>
          <a:lstStyle/>
          <a:p>
            <a:endParaRPr lang="ru-RU" sz="2800" dirty="0" smtClean="0">
              <a:effectLst>
                <a:glow rad="228600">
                  <a:schemeClr val="bg1">
                    <a:alpha val="50000"/>
                  </a:schemeClr>
                </a:glow>
              </a:effectLst>
            </a:endParaRPr>
          </a:p>
          <a:p>
            <a:r>
              <a:rPr lang="ru-RU" sz="28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Знакомить </a:t>
            </a:r>
            <a:r>
              <a:rPr lang="ru-RU" sz="2800" dirty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детей с простейшими пластмассовыми конструкторами.</a:t>
            </a:r>
          </a:p>
          <a:p>
            <a:r>
              <a:rPr lang="ru-RU" sz="28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Учить детей сооружать элементарные постройки по образцу поддерживать желание что-то строить самостоятельно.</a:t>
            </a:r>
          </a:p>
          <a:p>
            <a:r>
              <a:rPr lang="ru-RU" sz="28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Учить </a:t>
            </a:r>
            <a:r>
              <a:rPr lang="ru-RU" sz="2800" dirty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пользоваться дополнительными сюжетными игрушками, соразмерными масштабам построек (маленькие машинки для маленьких гаражей и т.п.).</a:t>
            </a:r>
          </a:p>
          <a:p>
            <a:r>
              <a:rPr lang="ru-RU" sz="2800" dirty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Способствовать развитию пространственных соотношений.</a:t>
            </a:r>
          </a:p>
          <a:p>
            <a:r>
              <a:rPr lang="ru-RU" sz="28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В </a:t>
            </a:r>
            <a:r>
              <a:rPr lang="ru-RU" sz="2800" dirty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играх с настольным и напольным строительным материалом, </a:t>
            </a:r>
            <a:r>
              <a:rPr lang="ru-RU" sz="28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знакомить </a:t>
            </a:r>
            <a:r>
              <a:rPr lang="ru-RU" sz="2800" dirty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детей с деталями (кубик, кирпичик, трехгранная призма, пластина, цилиндр), с вариантами расположения строительных форм на плоскости</a:t>
            </a:r>
            <a:r>
              <a:rPr lang="ru-RU" sz="28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.</a:t>
            </a:r>
          </a:p>
          <a:p>
            <a:r>
              <a:rPr lang="ru-RU" sz="2800" dirty="0" smtClean="0"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Совместно с взрослым конструировать башенки, домики, машины.</a:t>
            </a:r>
            <a:endParaRPr lang="ru-RU" sz="2800" dirty="0">
              <a:effectLst>
                <a:glow rad="228600">
                  <a:schemeClr val="bg1"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8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58779"/>
            <a:ext cx="8568952" cy="489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ОСНОВНОЙ ВИД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ОНСТРУИРОВАНИЯ В ГРУППЕ РАННЕГО ВОЗРАСТА - Конструирование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из строительных материалов.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В </a:t>
            </a:r>
            <a:r>
              <a:rPr lang="ru-RU" sz="2800" dirty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группах раннего </a:t>
            </a:r>
            <a:r>
              <a:rPr lang="ru-RU" sz="2800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возраста </a:t>
            </a:r>
            <a:r>
              <a:rPr lang="ru-RU" sz="2800" dirty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детей знакомят с игровым строительным материалом: сначала с кубиками и кирпичиками</a:t>
            </a:r>
            <a:r>
              <a:rPr lang="ru-RU" sz="2800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, затем </a:t>
            </a:r>
            <a:r>
              <a:rPr lang="ru-RU" sz="2800" dirty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постепенно материал </a:t>
            </a:r>
            <a:r>
              <a:rPr lang="ru-RU" sz="2800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разнообразят, включая различные </a:t>
            </a:r>
            <a:r>
              <a:rPr lang="ru-RU" sz="2800" dirty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геометрические формы </a:t>
            </a:r>
            <a:r>
              <a:rPr lang="ru-RU" sz="2800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(</a:t>
            </a:r>
            <a:r>
              <a:rPr lang="ru-RU" sz="2800" dirty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цилиндры, призмы, арки, конусы, брусочки и т.д</a:t>
            </a:r>
            <a:r>
              <a:rPr lang="ru-RU" sz="2800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.).</a:t>
            </a:r>
          </a:p>
          <a:p>
            <a:r>
              <a:rPr lang="ru-RU" sz="2800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Из </a:t>
            </a:r>
            <a:r>
              <a:rPr lang="ru-RU" sz="2800" dirty="0">
                <a:solidFill>
                  <a:srgbClr val="7030A0"/>
                </a:solidFill>
                <a:effectLst>
                  <a:glow rad="228600">
                    <a:schemeClr val="bg1">
                      <a:alpha val="50000"/>
                    </a:schemeClr>
                  </a:glow>
                </a:effectLst>
              </a:rPr>
              <a:t>деталей этого материала дети отображают в своих постройках знакомые предметы.</a:t>
            </a:r>
            <a:endParaRPr lang="ru-RU" dirty="0">
              <a:solidFill>
                <a:srgbClr val="7030A0"/>
              </a:solidFill>
              <a:effectLst>
                <a:glow rad="228600">
                  <a:schemeClr val="bg1"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Строим замки из фигур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67542"/>
            <a:ext cx="2841780" cy="37890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308" y="1780187"/>
            <a:ext cx="2832297" cy="3776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605" y="1780187"/>
            <a:ext cx="2832296" cy="37763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970" y="5805262"/>
            <a:ext cx="2808312" cy="92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5805262"/>
            <a:ext cx="2808312" cy="92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952" y="620688"/>
            <a:ext cx="8229600" cy="64807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Строим из мягких модулей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711" y="1484784"/>
            <a:ext cx="4083089" cy="28842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22" y="1484784"/>
            <a:ext cx="4088162" cy="28842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99" y="4009390"/>
            <a:ext cx="3816424" cy="26791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814360"/>
            <a:ext cx="1326351" cy="14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6" y="4814359"/>
            <a:ext cx="1326351" cy="14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0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Строим из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лего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479" y="1501755"/>
            <a:ext cx="4052986" cy="3027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43063"/>
            <a:ext cx="2283718" cy="30590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429000"/>
            <a:ext cx="2283718" cy="30449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9873"/>
            <a:ext cx="1984935" cy="1885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999" y="1129872"/>
            <a:ext cx="1984935" cy="188542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972" y="4994615"/>
            <a:ext cx="2072000" cy="164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3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Строим из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лего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12976"/>
            <a:ext cx="4492691" cy="33695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33" y="1686001"/>
            <a:ext cx="4492691" cy="33695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329" y="1484784"/>
            <a:ext cx="1930119" cy="114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45224"/>
            <a:ext cx="1930118" cy="113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Коллективная работа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68810"/>
            <a:ext cx="4427984" cy="33209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356992"/>
            <a:ext cx="4427984" cy="33209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287417"/>
            <a:ext cx="1656184" cy="134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700808"/>
            <a:ext cx="1656184" cy="134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7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</TotalTime>
  <Words>459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Развитие творческих способностей детей раннего возраста в продуктивной (конструктивной) деятельности</vt:lpstr>
      <vt:lpstr>Конструирование</vt:lpstr>
      <vt:lpstr>ОСНОВНЫЕ ЗАДАЧИ</vt:lpstr>
      <vt:lpstr>ОСНОВНОЙ ВИД КОНСТРУИРОВАНИЯ В ГРУППЕ РАННЕГО ВОЗРАСТА - Конструирование из строительных материалов. </vt:lpstr>
      <vt:lpstr>Строим замки из фигур</vt:lpstr>
      <vt:lpstr>Строим из мягких модулей</vt:lpstr>
      <vt:lpstr>Строим из лего</vt:lpstr>
      <vt:lpstr>Строим из лего</vt:lpstr>
      <vt:lpstr>Коллективная работа</vt:lpstr>
      <vt:lpstr>На занятиях конструированием осуществляется развитие сенсорных и мыслительных способностей детей. </vt:lpstr>
      <vt:lpstr>Презентация PowerPoint</vt:lpstr>
    </vt:vector>
  </TitlesOfParts>
  <Company>Nautilus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раннего возраста в продуктивной (конструктивной) деятельности</dc:title>
  <dc:creator>Nemo</dc:creator>
  <cp:lastModifiedBy>Nemo</cp:lastModifiedBy>
  <cp:revision>31</cp:revision>
  <dcterms:created xsi:type="dcterms:W3CDTF">2013-01-21T16:05:03Z</dcterms:created>
  <dcterms:modified xsi:type="dcterms:W3CDTF">2014-10-19T17:21:02Z</dcterms:modified>
</cp:coreProperties>
</file>