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8"/>
  </p:notesMasterIdLst>
  <p:sldIdLst>
    <p:sldId id="275" r:id="rId2"/>
    <p:sldId id="265" r:id="rId3"/>
    <p:sldId id="278" r:id="rId4"/>
    <p:sldId id="279" r:id="rId5"/>
    <p:sldId id="277" r:id="rId6"/>
    <p:sldId id="280" r:id="rId7"/>
    <p:sldId id="281" r:id="rId8"/>
    <p:sldId id="282" r:id="rId9"/>
    <p:sldId id="284" r:id="rId10"/>
    <p:sldId id="289" r:id="rId11"/>
    <p:sldId id="285" r:id="rId12"/>
    <p:sldId id="283" r:id="rId13"/>
    <p:sldId id="286" r:id="rId14"/>
    <p:sldId id="288" r:id="rId15"/>
    <p:sldId id="276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2D3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0FA84F-8961-4E47-9B01-0A4A43FAA05F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86729D-9296-4E3D-96A5-F6408E55B4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CEBD8-0E17-44BE-BB09-E894736BA296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4169D-E0BA-42DF-9E82-E86E9EB25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D3897-E012-4B78-B673-2B2CBB7C571F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44BC9-6B9C-4A74-800C-1046CE23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66AEDA-FB14-4124-B71A-9C7D8383DB72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6C994-0D4D-4B7D-B77B-2AC4E27D1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EB3C14-5720-4599-A0F6-7E144BA4808F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FB9B6-6482-485B-AA22-978AC2FF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CEAE80-E2D1-43BA-94B5-BBA6D4201AB7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0139-BE8B-48D2-B96B-B42122A66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88B6BA-31B4-477F-820F-63A4278F775A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AEA25-DEAD-4581-A66A-2561C9E86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75BEFB-165F-4D8C-B90C-479525EECB40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44854-36FF-4D6F-AA9F-B292A4A23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207CB3-0178-4AC0-9908-2595553B13EC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4678A-CFD7-48C6-A5EC-136157777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DD740D-91D8-4458-9427-BF859BB8CC6E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03E65-7188-44D8-97D5-1BA9F59A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4CA1CE4D-836F-400A-9CFD-8B37507CE205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D98E0-9562-4D28-8BF8-345E2E531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4A18E8-CC97-41F5-B4B7-764F26402BA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54DE44-1134-4EF8-B8DA-D603E7299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25AB94-137A-4351-A9EB-187E35A49C2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5A4D20-ECA0-4D73-9ABD-4AF6EB6C9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1-1-0-293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ИНТЕРАКТИВНАЯ ИГРА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ДЛЯ ПЕДАГОГОВ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«Что я знаю о федеральном государственном образовательном стандарте дошкольного образования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(ФГОС ДО)»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МБДОУ Детский сад №59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Октябрь 2014г.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ВИДЫ ДЕТСКОЙ ДЕЯТЕЛЬНОСТИ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788024" y="1340768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Познавательно-исследовательская 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88024" y="3284984"/>
            <a:ext cx="3672408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Коммуникативная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88024" y="2348880"/>
            <a:ext cx="3672408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Игровая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27584" y="1412776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Восприятие художественной литературы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99592" y="4365104"/>
            <a:ext cx="3672408" cy="72008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Двигательная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88024" y="4509120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Конструирование из разного материала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99592" y="3501008"/>
            <a:ext cx="3672408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Изобразительная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27584" y="2636912"/>
            <a:ext cx="3672408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Музыкальная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99592" y="5229200"/>
            <a:ext cx="3672408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Самообслуживание и элементарный бытовой труд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9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ТРЕБОВАНИЯ К УСЛОВИЯМ РЕАЛИЗАЦИИ ООП ДО, НЕ ВКЛЮЧЁННЫЕ В ФГОС ДО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83568" y="1124744"/>
            <a:ext cx="792088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Требования к психолого-педагогическим условиям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5949280"/>
            <a:ext cx="7920880" cy="720079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Требования к материально-техническим условиям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568" y="3068960"/>
            <a:ext cx="792088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Bookman Old Style" pitchFamily="18" charset="0"/>
              </a:rPr>
              <a:t>Требования к финансовым условиям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3568" y="3717032"/>
            <a:ext cx="7920880" cy="86409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smtClean="0">
                <a:solidFill>
                  <a:schemeClr val="tx1"/>
                </a:solidFill>
                <a:latin typeface="Bookman Old Style" pitchFamily="18" charset="0"/>
              </a:rPr>
              <a:t>Требования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</a:t>
            </a:r>
            <a:r>
              <a:rPr lang="ru-RU" b="1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развивающей предметно-пространственной среде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3568" y="5229200"/>
            <a:ext cx="7920880" cy="72008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Требования к информационно-методическому обеспечению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3568" y="1700808"/>
            <a:ext cx="792088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Требования к кадровым условиям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3568" y="4581128"/>
            <a:ext cx="792088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Требования к медико-социальному обеспечению 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3568" y="2348880"/>
            <a:ext cx="7920880" cy="72008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anose="02020603050405020304" pitchFamily="18" charset="0"/>
              </a:rPr>
              <a:t>Требования к учебно-материальному обеспечению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ПРИНЦИПЫ РППС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11560" y="908720"/>
            <a:ext cx="360040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Насыщенность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2852936"/>
            <a:ext cx="360040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Bookman Old Style" pitchFamily="18" charset="0"/>
              </a:rPr>
              <a:t>Полифункциональность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568" y="3789040"/>
            <a:ext cx="360040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Вариативность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3568" y="4653136"/>
            <a:ext cx="360040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Безопасность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11560" y="1844824"/>
            <a:ext cx="360040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Bookman Old Style" pitchFamily="18" charset="0"/>
              </a:rPr>
              <a:t>Трансформируемость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11560" y="5445224"/>
            <a:ext cx="360040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Доступность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319464" y="692696"/>
            <a:ext cx="4824536" cy="122413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Предполагает соответствие всех ее элементов требованиям по обеспечению надежности и безопасности их использования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355976" y="1988840"/>
            <a:ext cx="4788024" cy="129614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Свободный доступ детей, к играм, игрушкам, материалам, пособиям, обеспечивающим все основные виды детской активности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355976" y="5561856"/>
            <a:ext cx="4788024" cy="129614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Образовательное пространство д.б. оснащено средствами обучения и воспитания, соответствующими материалами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355976" y="4509120"/>
            <a:ext cx="4788024" cy="100811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Возможность разнообразного использования различных составляющих предметной среды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355976" y="3284984"/>
            <a:ext cx="4788024" cy="129614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Наличие в Группе различных пространств, а также разнообразных материалов, игр и оборудования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25410">
            <a:off x="3802625" y="3765542"/>
            <a:ext cx="1008112" cy="11629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7620435" flipV="1">
            <a:off x="2200299" y="4239913"/>
            <a:ext cx="3610042" cy="16749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4248950" flipV="1">
            <a:off x="3428860" y="3902970"/>
            <a:ext cx="1932489" cy="1596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7375950">
            <a:off x="2039254" y="2963661"/>
            <a:ext cx="4001963" cy="9199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4299855" flipV="1">
            <a:off x="1228971" y="3710113"/>
            <a:ext cx="4980336" cy="1937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355976" y="188640"/>
            <a:ext cx="4788024" cy="55882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Возможность изменений ППС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6998051" flipV="1">
            <a:off x="3183315" y="1285483"/>
            <a:ext cx="2073505" cy="1694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ТРЕБОВАНИЯ ФГОС ДО К РЕЗУЛЬТАТАМ ОСВОЕНИЯ ПРОГРАММЫ ПРЕДСТАВЛЕНЫ В ВИДЕ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43608" y="1628800"/>
            <a:ext cx="3672408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Знаний и умений к освоению ООП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88024" y="4221088"/>
            <a:ext cx="3672408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Промежуточных результатов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88024" y="2564904"/>
            <a:ext cx="3672408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err="1" smtClean="0">
                <a:solidFill>
                  <a:srgbClr val="000000"/>
                </a:solidFill>
                <a:latin typeface="Bookman Old Style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 интегративных качеств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43608" y="3284984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Целевых ориентиров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43608" y="5085184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Итоговых результатов освоения ООП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9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ЦЕЛЕВЫЕ ОРИЕНТИРЫ НЕ СЛУЖАТ ОСНОВАНИЕМ ДЛЯ…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83568" y="980728"/>
            <a:ext cx="792088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Аттестации педагогических кадров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5661248"/>
            <a:ext cx="792088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Взаимодействия с семьями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568" y="3140968"/>
            <a:ext cx="7920880" cy="50405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Оценки качества образования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3568" y="4797152"/>
            <a:ext cx="7920880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Оценки как итогового, так и промежуточного уровня развития детей, в том числе в рамках мониторинга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3568" y="4221088"/>
            <a:ext cx="792088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Анализа профессиональной деятельности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3568" y="1556792"/>
            <a:ext cx="7920880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Построения образовательной политики на соответствующих уровнях с учетом целей дошкольного образования, общих для всего образовательного пространства РФ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3568" y="2348880"/>
            <a:ext cx="7920880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Оценки выполнения муниципального (государственного) задания посредством их включения в показатели качества выполнения задания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3568" y="3573016"/>
            <a:ext cx="7920880" cy="648072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Распределение стимулирующего фонда оплаты труда работников Организации.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4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628800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Используемые источники:</a:t>
            </a:r>
          </a:p>
          <a:p>
            <a:pPr algn="ctr"/>
            <a:endParaRPr lang="ru-RU" sz="2000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Фон презентации </a:t>
            </a:r>
            <a:r>
              <a:rPr lang="en-US" sz="2000" dirty="0" smtClean="0">
                <a:latin typeface="Bookman Old Style" pitchFamily="18" charset="0"/>
                <a:hlinkClick r:id="rId3"/>
              </a:rPr>
              <a:t>http://pedsovet.su/load/321-1-0-29398</a:t>
            </a:r>
            <a:endParaRPr lang="ru-RU" sz="2000" dirty="0" smtClean="0"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Федеральный государственный образовательный стандарт </a:t>
            </a:r>
            <a:r>
              <a:rPr lang="en-US" sz="2000" dirty="0" smtClean="0">
                <a:latin typeface="Bookman Old Style" pitchFamily="18" charset="0"/>
              </a:rPr>
              <a:t>http://www.rg.ru/2013/11/25/doshk-standart-dok.html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299695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СПАСИБО ЗА ВНИМАНИЕ!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9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27584" y="69269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ЗБР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692696"/>
            <a:ext cx="43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ЗОНА БЛИЖАЙШЕГО РАЗВИТИЯ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148478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СДД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12474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КГН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314096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ОО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364502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ООП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472514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РМ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414908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ПННОД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198884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НОД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2320" y="609329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ЗБР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263691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744" y="1124744"/>
            <a:ext cx="527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КУЛЬТУРНО-ГИГИЕНИЧЕСКИЕ НАВЫКИ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67744" y="1484784"/>
            <a:ext cx="588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САМОСТОЯТЕЛЬНАЯ ДЕЯТЕЛЬНОСТЬ ДЕТЕЙ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67744" y="2060848"/>
            <a:ext cx="5713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НЕПОСРЕДСТВЕННО-ОБРАЗОВАТЕЛЬНАЯ </a:t>
            </a:r>
          </a:p>
          <a:p>
            <a:r>
              <a:rPr lang="ru-RU" b="1" dirty="0" smtClean="0">
                <a:latin typeface="Bookman Old Style" pitchFamily="18" charset="0"/>
              </a:rPr>
              <a:t>ДЕЯТЕЛЬНОСТЬ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67744" y="2708920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ОБРАЗОВАТЕЛЬНАЯ ДЕЯТЕЛЬНОСТЬ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267744" y="3212976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ОБРАЗОВАТЕЛЬНАЯ ОБЛАСТЬ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339752" y="3717032"/>
            <a:ext cx="6080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39752" y="4149080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ПЕРИОН НЕПОСРЕДСТВЕННО-</a:t>
            </a:r>
          </a:p>
          <a:p>
            <a:r>
              <a:rPr lang="ru-RU" b="1" dirty="0" smtClean="0">
                <a:latin typeface="Bookman Old Style" pitchFamily="18" charset="0"/>
              </a:rPr>
              <a:t>ОБРАЗОВАТЕЛЬНОЙ ДЕЯТЕЛЬНОСТИ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339752" y="4797152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РЕЖИМНЫЙ МОМЕНТ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39752" y="5301208"/>
            <a:ext cx="401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РАЗВИВАЮЩАЯ ПРЕДМЕТНО-</a:t>
            </a:r>
          </a:p>
          <a:p>
            <a:r>
              <a:rPr lang="ru-RU" b="1" dirty="0" smtClean="0">
                <a:latin typeface="Bookman Old Style" pitchFamily="18" charset="0"/>
              </a:rPr>
              <a:t>ПРОСТРАНСТВЕННАЯ СРЕДА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99592" y="52292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РППС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7584" y="580526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ФГОС ДО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39752" y="5934670"/>
            <a:ext cx="4988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ФЕДЕРАЛЬНЫЙ ГОСУДАРСТВЕННЫЙ </a:t>
            </a:r>
          </a:p>
          <a:p>
            <a:r>
              <a:rPr lang="ru-RU" b="1" dirty="0" smtClean="0">
                <a:latin typeface="Bookman Old Style" pitchFamily="18" charset="0"/>
              </a:rPr>
              <a:t>ОБРАЗОВАТЕЛЬНЫЙ СТАНДАРТ </a:t>
            </a:r>
          </a:p>
          <a:p>
            <a:r>
              <a:rPr lang="ru-RU" b="1" dirty="0" smtClean="0">
                <a:latin typeface="Bookman Old Style" pitchFamily="18" charset="0"/>
              </a:rPr>
              <a:t>ДОШКОЛЬНОГО ОБРАЗОВАНИЯ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99592" y="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РАСШИФРУЙТЕ АББРЕВИАТУРУ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НА ОСНОВЕ КАКИХ ДОКУМЕНТОВ РАЗРАБОТАН ФГОС ДО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27584" y="1196752"/>
            <a:ext cx="3672408" cy="1440160"/>
          </a:xfrm>
          <a:prstGeom prst="wedgeRectCallout">
            <a:avLst>
              <a:gd name="adj1" fmla="val -5445"/>
              <a:gd name="adj2" fmla="val 64765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Конвенция ООН о правах ребёнка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Конституция Российской Федерации</a:t>
            </a:r>
          </a:p>
          <a:p>
            <a:pPr marL="285750" indent="-285750"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Закон 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«Об </a:t>
            </a:r>
            <a:r>
              <a:rPr lang="ru-RU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образовании в 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РФ»</a:t>
            </a:r>
            <a:endParaRPr lang="ru-RU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115616" y="2996952"/>
            <a:ext cx="3600400" cy="3096344"/>
          </a:xfrm>
          <a:prstGeom prst="wedgeRectCallout">
            <a:avLst>
              <a:gd name="adj1" fmla="val -5429"/>
              <a:gd name="adj2" fmla="val 60768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577850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Конвенции ООН о правах ребёнка</a:t>
            </a:r>
          </a:p>
          <a:p>
            <a:pPr marL="285750" indent="-285750" defTabSz="577850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Конституция Российской Федерации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Закон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«Об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образовании в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РФ»</a:t>
            </a:r>
            <a:endParaRPr lang="ru-RU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Типовое положение о дошкольном образовательном учреждении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СанПиН 2.4.1.3049-13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860032" y="980728"/>
            <a:ext cx="3888432" cy="5112568"/>
          </a:xfrm>
          <a:prstGeom prst="wedgeRectCallout">
            <a:avLst>
              <a:gd name="adj1" fmla="val -40872"/>
              <a:gd name="adj2" fmla="val 58786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Закон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Об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образовании в РФ» </a:t>
            </a:r>
            <a:endParaRPr lang="ru-RU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Приказ "Об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Приказ «Об утверждении федеральных государственных требований к условиям реализации основной общеобразовательной программы дошкольного образования"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564904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609329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609329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СКОЛЬКО РАЗДЕЛОВ В ФГОС ДО?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420888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3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772816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1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772816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2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365104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6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4365104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5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149080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3" grpId="1"/>
      <p:bldP spid="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НАЗОВИТЕ РАЗДЕЛЫ ФГОС ДО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44008" y="1268760"/>
            <a:ext cx="3672408" cy="1296987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I. Общие положения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43608" y="4725144"/>
            <a:ext cx="3672408" cy="1296987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IV. Требования к результатам освоения основной образовательной программы дошкольного образования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43608" y="2420888"/>
            <a:ext cx="3672408" cy="1296987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II. Требования к структуре образовательной программы дошкольного образования и ее объему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644008" y="3573016"/>
            <a:ext cx="3672408" cy="151216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Bookman Old Style" pitchFamily="18" charset="0"/>
              </a:rPr>
              <a:t>II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I. Требования к условиям реализации основной образовательной программы дошкольного образования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НА ДОСТИЖЕНИЕ КАКИХ ЦЕЛЕЙ НЕ НАПРАВЛЕН ФГОС ДО?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43608" y="980728"/>
            <a:ext cx="7416824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Повышение социального статуса дошкольного образования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43608" y="3573016"/>
            <a:ext cx="7416824" cy="1512169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43608" y="1844824"/>
            <a:ext cx="7416824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Обеспечение государством равенства возможностей для каждого ребенка в получении качественного дошкольного образования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43608" y="2708920"/>
            <a:ext cx="7416824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anose="02020603050405020304" pitchFamily="18" charset="0"/>
              </a:rPr>
              <a:t>Формирование общей культуры, предпосылок учебной деятельности, обеспечивающих социальную успешность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43608" y="5157192"/>
            <a:ext cx="7416824" cy="86409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СТАНДАРТ ЯВЛЯЕТСЯ ОСНОВОЙ ДЛЯ…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83568" y="692696"/>
            <a:ext cx="7920880" cy="43204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Разработки Программы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2204864"/>
            <a:ext cx="7920880" cy="720079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Объективной оценки соответствия образовательной деятельности Организации требованиям Стандарта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568" y="2924944"/>
            <a:ext cx="7920880" cy="57606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Разработки вариативных примерных образовательных программ дошкольного образования 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3568" y="3933056"/>
            <a:ext cx="7920880" cy="86409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Разработки нормативов финансового обеспечения Реализации Программы и нормативных затрат на оказание государственной услуги в сфере ДО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3568" y="5517232"/>
            <a:ext cx="7920880" cy="115212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Формирования содержания профессионального образования и дополнительного профессионального образования педагогических работников, а также проведения их аттестации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3568" y="1124744"/>
            <a:ext cx="7920880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Оказания помощи родителям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3568" y="3501008"/>
            <a:ext cx="7920880" cy="43204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Разработки локальных актов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3568" y="4869160"/>
            <a:ext cx="7920880" cy="72008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Формирования </a:t>
            </a:r>
            <a:r>
              <a:rPr lang="ru-RU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социокультурной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среды, соответствующей возрастным и индивидуальным особенностям детей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КАКОЙ ОБРАЗОВАТЕЛЬНОЙ ОБЛАСТИ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НЕТ В ФГОС ДО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43608" y="1628800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Художественно-эстетическое развитие</a:t>
            </a:r>
          </a:p>
          <a:p>
            <a:pPr algn="ctr" eaLnBrk="1" hangingPunct="1"/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88024" y="4221088"/>
            <a:ext cx="3672408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Социально-коммуникативное развитие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88024" y="2564904"/>
            <a:ext cx="3672408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Речевое развитие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43608" y="3284984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Познавательное развитие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43608" y="5085184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Физическое развитие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561262" cy="1470025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B00000"/>
                </a:solidFill>
              </a:rPr>
              <a:t>Название </a:t>
            </a:r>
            <a:br>
              <a:rPr lang="ru-RU" i="1">
                <a:solidFill>
                  <a:srgbClr val="B00000"/>
                </a:solidFill>
              </a:rPr>
            </a:br>
            <a:r>
              <a:rPr lang="ru-RU" i="1">
                <a:solidFill>
                  <a:srgbClr val="B00000"/>
                </a:solidFill>
              </a:rPr>
              <a:t>презентации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49725"/>
            <a:ext cx="4816475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/>
              <a:t>Автор шаблона: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Ранько Елена Алексеевна </a:t>
            </a:r>
          </a:p>
          <a:p>
            <a:pPr>
              <a:lnSpc>
                <a:spcPct val="80000"/>
              </a:lnSpc>
            </a:pPr>
            <a:r>
              <a:rPr lang="ru-RU" sz="2400" b="1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МАОУ лицей №21  </a:t>
            </a:r>
          </a:p>
          <a:p>
            <a:pPr>
              <a:lnSpc>
                <a:spcPct val="80000"/>
              </a:lnSpc>
            </a:pPr>
            <a:r>
              <a:rPr lang="ru-RU" sz="2400" b="1"/>
              <a:t>г. Иваново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КАКОЙ ОБРАЗОВАТЕЛЬНОЙ ОБЛАСТИ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СООТВЕТСТВУЕТ ДАННОЕ СОДЕРЖАНИЕ?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71600" y="1772816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Художественно-эстетическое развитие</a:t>
            </a:r>
          </a:p>
          <a:p>
            <a:pPr algn="ctr" eaLnBrk="1" hangingPunct="1"/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88024" y="3717032"/>
            <a:ext cx="3672408" cy="108012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Социально-коммуникативное развитие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16016" y="2132856"/>
            <a:ext cx="3672408" cy="792088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Речевое развитие</a:t>
            </a:r>
            <a:endParaRPr lang="ru-RU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971600" y="3356992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</a:rPr>
              <a:t>Познавательное развитие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71600" y="5085184"/>
            <a:ext cx="3672408" cy="936104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Физическое развитие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716016" y="1844824"/>
            <a:ext cx="3744416" cy="122413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Развитие связной, грамматически правильной диалогической и монологической речи…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71600" y="1556792"/>
            <a:ext cx="3672408" cy="144016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Формирование элементарных представлений о видах искусства; восприятие музыки…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716016" y="3356992"/>
            <a:ext cx="3816424" cy="1944216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Развитие эмоциональной отзывчивости, сопереживания, формирование готовности к совместной деятельности со сверстниками…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971600" y="3212976"/>
            <a:ext cx="3672408" cy="144016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Формирование первичных представлений о себе, других людях, объектах окружающего мира…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971600" y="4725144"/>
            <a:ext cx="3672408" cy="1440160"/>
          </a:xfrm>
          <a:prstGeom prst="wedgeRectCallout">
            <a:avLst>
              <a:gd name="adj1" fmla="val -6932"/>
              <a:gd name="adj2" fmla="val 45824"/>
            </a:avLst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Становление ценностей здорового образа жизни, овладение его элементарными нормами и правилами…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1202</TotalTime>
  <Words>986</Words>
  <Application>Microsoft Office PowerPoint</Application>
  <PresentationFormat>Экран (4:3)</PresentationFormat>
  <Paragraphs>237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Название  презентации</vt:lpstr>
      <vt:lpstr>Слайд 2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  <vt:lpstr>Название  презентации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198</cp:revision>
  <dcterms:created xsi:type="dcterms:W3CDTF">2014-02-19T09:32:39Z</dcterms:created>
  <dcterms:modified xsi:type="dcterms:W3CDTF">2014-10-19T06:11:50Z</dcterms:modified>
</cp:coreProperties>
</file>