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62" r:id="rId3"/>
    <p:sldId id="257" r:id="rId4"/>
    <p:sldId id="259" r:id="rId5"/>
    <p:sldId id="260" r:id="rId6"/>
    <p:sldId id="263" r:id="rId7"/>
    <p:sldId id="264" r:id="rId8"/>
    <p:sldId id="267" r:id="rId9"/>
    <p:sldId id="268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AA076-F6DB-41DA-8FFF-BF475F43EDD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471FA-70BE-424D-85EB-1263F5D1A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4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71FA-70BE-424D-85EB-1263F5D1A5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7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59632" y="764704"/>
            <a:ext cx="6336704" cy="20882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Гиперактивный ребенок  с синдромом  дефицита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внимания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2899008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9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Как помочь </a:t>
            </a:r>
            <a:r>
              <a:rPr lang="ru-RU" sz="4000" dirty="0" err="1" smtClean="0">
                <a:solidFill>
                  <a:srgbClr val="FF0000"/>
                </a:solidFill>
              </a:rPr>
              <a:t>гиперактивному</a:t>
            </a:r>
            <a:r>
              <a:rPr lang="ru-RU" sz="4000" dirty="0" smtClean="0">
                <a:solidFill>
                  <a:srgbClr val="FF0000"/>
                </a:solidFill>
              </a:rPr>
              <a:t> ребенку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Снижение агрессивности: упражнения  растяжки, гимнастика, плавание (т.к. преобладает сила мышц – сгибателей)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Глазодвигательные упражнения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Дыхательные упражнения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вдох в 3 раза длиннее чем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выдох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Работа над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саморегуляцией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(успокаивающие и возбуждающие упражнения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Массаж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самомассаж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Слушание спокойной классической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музыки (релаксация)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Регуляция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ритма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мелкой моторики рук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Научить удерживать цель – метод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синестезии или функциональные упражнения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(нарисуй смех мамы, хруст соленого огурца и т.д.)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28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Литература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31" y="1412776"/>
            <a:ext cx="8229600" cy="4965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20" y="1263774"/>
            <a:ext cx="1828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75471"/>
            <a:ext cx="2120594" cy="306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16588"/>
            <a:ext cx="1905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35993"/>
            <a:ext cx="1827061" cy="26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38" y="3835993"/>
            <a:ext cx="1905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1063"/>
            <a:ext cx="1906284" cy="28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2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err="1">
                <a:solidFill>
                  <a:srgbClr val="C00000"/>
                </a:solidFill>
              </a:rPr>
              <a:t>Гипер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- от греческого «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Hyper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- над, сверху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указывает на </a:t>
            </a:r>
            <a:r>
              <a:rPr lang="ru-RU" sz="2400" dirty="0">
                <a:solidFill>
                  <a:srgbClr val="C00000"/>
                </a:solidFill>
              </a:rPr>
              <a:t>превышение </a:t>
            </a:r>
            <a:r>
              <a:rPr lang="ru-RU" sz="2400" dirty="0" smtClean="0">
                <a:solidFill>
                  <a:srgbClr val="C00000"/>
                </a:solidFill>
              </a:rPr>
              <a:t>нормы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          Гиперактивность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это не норма, но еще и не патология, 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 пограничное состояние между здоровьем и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нездоровьем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564905"/>
            <a:ext cx="4038600" cy="37900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Степени гиперактивности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Физическая расторможенность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Физическая расторможенность и импульсивность</a:t>
            </a:r>
          </a:p>
          <a:p>
            <a:pPr algn="just"/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Физическая расторможенность, импульсивность и дефицит внимания + слабая воля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000" dirty="0">
              <a:solidFill>
                <a:srgbClr val="C00000"/>
              </a:solidFill>
            </a:endParaRPr>
          </a:p>
          <a:p>
            <a:pPr algn="just"/>
            <a:endParaRPr lang="ru-RU" sz="2000" dirty="0">
              <a:solidFill>
                <a:srgbClr val="C00000"/>
              </a:solidFill>
            </a:endParaRPr>
          </a:p>
          <a:p>
            <a:pPr algn="just"/>
            <a:endParaRPr lang="ru-RU" sz="2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780927"/>
            <a:ext cx="4038600" cy="35739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0324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1774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</a:rPr>
              <a:t>Психофизиологическая основа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гиперактивного </a:t>
            </a:r>
            <a:r>
              <a:rPr lang="ru-RU" dirty="0">
                <a:solidFill>
                  <a:srgbClr val="C00000"/>
                </a:solidFill>
              </a:rPr>
              <a:t>поведения у детей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2708920"/>
            <a:ext cx="3105472" cy="35394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400" dirty="0"/>
              <a:t>незрелость, несовершенство, нарушения или расстройства работы мозга (по типу малых мозговых дисфункций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89" y="1484784"/>
            <a:ext cx="515496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Причины </a:t>
            </a:r>
            <a:r>
              <a:rPr lang="ru-RU" sz="4400" dirty="0" err="1" smtClean="0">
                <a:solidFill>
                  <a:srgbClr val="C00000"/>
                </a:solidFill>
              </a:rPr>
              <a:t>несозревания</a:t>
            </a:r>
            <a:r>
              <a:rPr lang="ru-RU" sz="4400" dirty="0" smtClean="0">
                <a:solidFill>
                  <a:srgbClr val="C00000"/>
                </a:solidFill>
              </a:rPr>
              <a:t> мозга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 Narrow" pitchFamily="34" charset="0"/>
              </a:rPr>
              <a:t>Наследственный фактор </a:t>
            </a:r>
            <a:r>
              <a:rPr lang="ru-RU" sz="2000" dirty="0" smtClean="0">
                <a:latin typeface="Arial Narrow" pitchFamily="34" charset="0"/>
              </a:rPr>
              <a:t>(в 6 раз чаще у мальчиков, чем у девочек);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 Narrow" pitchFamily="34" charset="0"/>
              </a:rPr>
              <a:t>Психотравмы мамы в первый триместр беременности</a:t>
            </a:r>
          </a:p>
          <a:p>
            <a:pPr marL="0" indent="0">
              <a:buNone/>
            </a:pPr>
            <a:r>
              <a:rPr lang="ru-RU" sz="2000" dirty="0" smtClean="0">
                <a:latin typeface="Arial Narrow" pitchFamily="34" charset="0"/>
              </a:rPr>
              <a:t>     ( очень важна 5 неделя);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 Narrow" pitchFamily="34" charset="0"/>
              </a:rPr>
              <a:t>Употребление алкоголя, лекарственных препаратов и курение </a:t>
            </a:r>
            <a:r>
              <a:rPr lang="ru-RU" sz="2000" dirty="0" smtClean="0">
                <a:latin typeface="Arial Narrow" pitchFamily="34" charset="0"/>
              </a:rPr>
              <a:t>(особенно </a:t>
            </a:r>
            <a:r>
              <a:rPr lang="ru-RU" sz="2000" dirty="0">
                <a:latin typeface="Arial Narrow" pitchFamily="34" charset="0"/>
              </a:rPr>
              <a:t>в первый триместр </a:t>
            </a:r>
            <a:r>
              <a:rPr lang="ru-RU" sz="2000" dirty="0" smtClean="0">
                <a:latin typeface="Arial Narrow" pitchFamily="34" charset="0"/>
              </a:rPr>
              <a:t>беременности);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 Narrow" pitchFamily="34" charset="0"/>
              </a:rPr>
              <a:t>Частое УЗИ во время беременности </a:t>
            </a:r>
            <a:r>
              <a:rPr lang="ru-RU" sz="2000" dirty="0" smtClean="0">
                <a:latin typeface="Arial Narrow" pitchFamily="34" charset="0"/>
              </a:rPr>
              <a:t>(ультразвук влияет на участки мозга – звук очень высокой силы, как 3 работающих самолета стоящие рядом). Дети рождаются с недостаточным слуховым развитием;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>
                <a:latin typeface="Arial Narrow" pitchFamily="34" charset="0"/>
              </a:rPr>
              <a:t>Рождение ребенка: кесарево </a:t>
            </a:r>
            <a:r>
              <a:rPr lang="ru-RU" sz="2000" b="1" dirty="0" smtClean="0">
                <a:latin typeface="Arial Narrow" pitchFamily="34" charset="0"/>
              </a:rPr>
              <a:t>сечение </a:t>
            </a:r>
            <a:r>
              <a:rPr lang="ru-RU" sz="2000" dirty="0" smtClean="0">
                <a:latin typeface="Arial Narrow" pitchFamily="34" charset="0"/>
              </a:rPr>
              <a:t>(у 82%  детей встречается гиперактивность, леворукость, настырное упрямое поведение)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 Narrow" pitchFamily="34" charset="0"/>
              </a:rPr>
              <a:t>Психотравма ребенка </a:t>
            </a:r>
            <a:r>
              <a:rPr lang="ru-RU" sz="2000" b="1" dirty="0">
                <a:latin typeface="Arial Narrow" pitchFamily="34" charset="0"/>
              </a:rPr>
              <a:t>после рождения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– разлука с матерью ( на первом месяце – на 3 дня, на первом году – </a:t>
            </a:r>
            <a:r>
              <a:rPr lang="ru-RU" sz="2000" dirty="0" smtClean="0">
                <a:latin typeface="Arial Narrow" pitchFamily="34" charset="0"/>
              </a:rPr>
              <a:t> неделя, </a:t>
            </a:r>
            <a:r>
              <a:rPr lang="ru-RU" sz="2000" dirty="0" smtClean="0">
                <a:latin typeface="Arial Narrow" pitchFamily="34" charset="0"/>
              </a:rPr>
              <a:t>с 1года до 3 лет – более 70 дней);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Arial Narrow" pitchFamily="34" charset="0"/>
              </a:rPr>
              <a:t>Инфекции головного мозга</a:t>
            </a:r>
            <a:r>
              <a:rPr lang="ru-RU" sz="2000" dirty="0" smtClean="0"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7054552" cy="610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Признаки </a:t>
            </a:r>
            <a:r>
              <a:rPr lang="ru-RU" sz="4000" dirty="0" err="1" smtClean="0">
                <a:solidFill>
                  <a:srgbClr val="FF0000"/>
                </a:solidFill>
              </a:rPr>
              <a:t>гиперактивного</a:t>
            </a:r>
            <a:r>
              <a:rPr lang="ru-RU" sz="4000" dirty="0" smtClean="0">
                <a:solidFill>
                  <a:srgbClr val="FF0000"/>
                </a:solidFill>
              </a:rPr>
              <a:t> ребенка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575050" y="1268760"/>
            <a:ext cx="5111750" cy="497964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Высокая вертлявость: голова, туловище, особенно конечности (ходит и подпрыгивает, неадекватные взмахивающие движения до 3 лет)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Сидит поджав ноги (на одной или двух). Ноги обездвижены, чтобы сосредоточиться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Высокая болтливость (перескакивает с одной мысли на другую)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Стремиться всегда быть первым (неадекватная бурная реакция)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Не слышит обращённую к нему речь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Постоянно теряет вещи (платки, носки, ручки и т.д.)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5974"/>
            <a:ext cx="2952328" cy="443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420888"/>
            <a:ext cx="2230016" cy="3827512"/>
          </a:xfrm>
        </p:spPr>
        <p:txBody>
          <a:bodyPr/>
          <a:lstStyle/>
          <a:p>
            <a:r>
              <a:rPr lang="ru-RU" dirty="0" err="1" smtClean="0"/>
              <a:t>Лю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779912" y="692696"/>
            <a:ext cx="4906888" cy="5555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Любит осваивать вертикальное пространство (сверху – вниз)</a:t>
            </a: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Сезонная агрессивность ( обострение ноябрь – октябрь, февраль – март)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Очень редко бывает послушным. Складывается впечатление, что он специально нарушает дисциплину 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( от 5 до 7 лет склонен к воровству)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Часто проявляет в поведении действия опасные для жизни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 завершает действия до конца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2" y="1340768"/>
            <a:ext cx="365312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5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Признаки </a:t>
            </a:r>
            <a:r>
              <a:rPr lang="ru-RU" sz="4000" dirty="0" err="1">
                <a:solidFill>
                  <a:srgbClr val="FF0000"/>
                </a:solidFill>
              </a:rPr>
              <a:t>гиперактивного</a:t>
            </a:r>
            <a:r>
              <a:rPr lang="ru-RU" sz="4000" dirty="0">
                <a:solidFill>
                  <a:srgbClr val="FF0000"/>
                </a:solidFill>
              </a:rPr>
              <a:t> ребенка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Очень нуждается в сладкой пище (если нет, то увеличивает агрессию)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Кратковременное косоглазие и временное остолбенение ( это отдых мозга на 20-30 сек)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Опережает в развитии мышление, речь,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восприятие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Отстает – внимание, воображение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Любимый цвет – красный. Рисунок многопредметный, небрежный, незаконченный.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гиперактивного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ребенка все 64 хромосомы активны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12" y="1988840"/>
            <a:ext cx="4158952" cy="322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1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Психофизиологический  механизм гиперактивности ребенка максимально приближен к состоянию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стресса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нарушение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мешполушарного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взаимодействия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Стресс: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6187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Тормозит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развитие мозга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ребенка;</a:t>
            </a:r>
          </a:p>
          <a:p>
            <a:pPr marL="0" lv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Нервная активность сосредотачивается в основном в симпатической нервной системе, правом полушарии и стволе мозга. Остальные области мозга, особенно левого полушария, могут быть частично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блокированы;</a:t>
            </a:r>
          </a:p>
          <a:p>
            <a:pPr marL="0" lv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Выделяются особые химические вещества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энкефалины</a:t>
            </a:r>
            <a:r>
              <a:rPr lang="ru-RU" dirty="0">
                <a:latin typeface="Arial" pitchFamily="34" charset="0"/>
                <a:cs typeface="Arial" pitchFamily="34" charset="0"/>
              </a:rPr>
              <a:t>), которые разрушают клетки мозга, особенно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лимбической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системы, непосредственно участвующей в обучении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запоминании;</a:t>
            </a: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Адреналин активизирует организм на борьбу и бегство, что проявляется в гиперактивности и неусидчивости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детей;</a:t>
            </a: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Рефлекс периферического зрения (внешние мышцы глаз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становятся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сильнее,  а внутренние слабеют и растягиваются). Слежение за пальцем  глазами происходит скачками и вызывает боль. Такой ребенок будет испытывать трудности во время чтения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понимания прочитанного</a:t>
            </a:r>
          </a:p>
          <a:p>
            <a:pPr marL="0" lv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Рефлекс защиты ахиллова сухожилия (сокращение икроножной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комбаловидной</a:t>
            </a:r>
            <a:r>
              <a:rPr lang="ru-RU" dirty="0">
                <a:latin typeface="Arial" pitchFamily="34" charset="0"/>
                <a:cs typeface="Arial" pitchFamily="34" charset="0"/>
              </a:rPr>
              <a:t> мышц, вынуждая человека «ходить на полусогнутых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»)</a:t>
            </a:r>
          </a:p>
          <a:p>
            <a:pPr marL="0" lv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Это переносит центр тяжести тела на носки и напрягает спину и шею (желание постоянно двигаться, ерзать,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заминание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ног и рук).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2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41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Одним из основных условий для успешной элиминации стрессового состояния является развитие мозолистого тела, укрепляющего и объединяющего головной мозг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70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651</Words>
  <Application>Microsoft Office PowerPoint</Application>
  <PresentationFormat>Экран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Гиперактивный ребенок  с синдромом  дефицита внимания </vt:lpstr>
      <vt:lpstr>«Гипер» - от греческого «Hyper» - над, сверху - указывает на превышение нормы           Гиперактивность – это не норма, но еще и не патология,  это пограничное состояние между здоровьем и нездоровьем</vt:lpstr>
      <vt:lpstr> Психофизиологическая основа  гиперактивного поведения у детей </vt:lpstr>
      <vt:lpstr>Причины несозревания мозга</vt:lpstr>
      <vt:lpstr>Признаки гиперактивного ребенка</vt:lpstr>
      <vt:lpstr>Презентация PowerPoint</vt:lpstr>
      <vt:lpstr>Признаки гиперактивного ребенка</vt:lpstr>
      <vt:lpstr>Психофизиологический  механизм гиперактивности ребенка максимально приближен к состоянию стресса  ( нарушение мешполушарного взаимодействия) Стресс:</vt:lpstr>
      <vt:lpstr>Одним из основных условий для успешной элиминации стрессового состояния является развитие мозолистого тела, укрепляющего и объединяющего головной мозг</vt:lpstr>
      <vt:lpstr>Как помочь гиперактивному ребенку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Гиперактивный ребенок</dc:title>
  <dc:creator>Кутузов</dc:creator>
  <cp:lastModifiedBy>Кутузов</cp:lastModifiedBy>
  <cp:revision>30</cp:revision>
  <dcterms:created xsi:type="dcterms:W3CDTF">2014-01-24T03:08:48Z</dcterms:created>
  <dcterms:modified xsi:type="dcterms:W3CDTF">2014-02-11T17:00:49Z</dcterms:modified>
</cp:coreProperties>
</file>