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AEF62-AA15-40D8-9706-C3EE1815DBD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E2F14B-1E2C-43E1-B3EC-7A112DCF99D9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sz="2600" b="1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I</a:t>
          </a:r>
          <a:r>
            <a:rPr lang="ru-RU" sz="2600" b="1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. </a:t>
          </a:r>
          <a:r>
            <a:rPr lang="ru-RU" sz="2800" b="1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Тактильный контакт</a:t>
          </a:r>
          <a:endParaRPr lang="ru-RU" sz="2800" b="1" cap="none" spc="0" dirty="0">
            <a:ln/>
            <a:solidFill>
              <a:schemeClr val="accent3"/>
            </a:solidFill>
            <a:effectLst/>
            <a:latin typeface="Comic Sans MS" pitchFamily="66" charset="0"/>
          </a:endParaRPr>
        </a:p>
      </dgm:t>
    </dgm:pt>
    <dgm:pt modelId="{D232C213-DEC2-4470-A257-D67D72581842}" type="parTrans" cxnId="{ED1AC3D3-A04B-43EF-B9A1-A29420132761}">
      <dgm:prSet/>
      <dgm:spPr/>
      <dgm:t>
        <a:bodyPr/>
        <a:lstStyle/>
        <a:p>
          <a:endParaRPr lang="ru-RU"/>
        </a:p>
      </dgm:t>
    </dgm:pt>
    <dgm:pt modelId="{45340B9D-9CD1-4284-B98E-5B8AD9C58810}" type="sibTrans" cxnId="{ED1AC3D3-A04B-43EF-B9A1-A29420132761}">
      <dgm:prSet/>
      <dgm:spPr/>
      <dgm:t>
        <a:bodyPr/>
        <a:lstStyle/>
        <a:p>
          <a:endParaRPr lang="ru-RU"/>
        </a:p>
      </dgm:t>
    </dgm:pt>
    <dgm:pt modelId="{F42A0B76-B2A8-4D3F-BEA2-7EE948CD2C5D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Привлечение внимания</a:t>
          </a:r>
          <a:endParaRPr lang="ru-RU" sz="2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gm:t>
    </dgm:pt>
    <dgm:pt modelId="{B687699E-E6D4-4E3D-A9A0-8C16F6F2A70E}" type="parTrans" cxnId="{F3EE807C-6AAB-4BB4-877C-BEE2993624C0}">
      <dgm:prSet/>
      <dgm:spPr>
        <a:solidFill>
          <a:schemeClr val="accent1"/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3C50979D-7FE6-4CE8-A51C-9A7953E0F3F9}" type="sibTrans" cxnId="{F3EE807C-6AAB-4BB4-877C-BEE2993624C0}">
      <dgm:prSet/>
      <dgm:spPr/>
      <dgm:t>
        <a:bodyPr/>
        <a:lstStyle/>
        <a:p>
          <a:endParaRPr lang="ru-RU"/>
        </a:p>
      </dgm:t>
    </dgm:pt>
    <dgm:pt modelId="{760AB5E1-5D0F-4DAA-A06B-74FF072DC7D2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Торможение импульсивности</a:t>
          </a:r>
          <a:endParaRPr lang="ru-RU" sz="2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gm:t>
    </dgm:pt>
    <dgm:pt modelId="{023DFF67-9176-4842-AF3D-C6DD22181FCB}" type="parTrans" cxnId="{6D748C37-CB10-4D90-B90F-67E1F08101CB}">
      <dgm:prSet/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A49244A0-F1D2-45BB-B20D-E6ED48F23933}" type="sibTrans" cxnId="{6D748C37-CB10-4D90-B90F-67E1F08101CB}">
      <dgm:prSet/>
      <dgm:spPr/>
      <dgm:t>
        <a:bodyPr/>
        <a:lstStyle/>
        <a:p>
          <a:endParaRPr lang="ru-RU"/>
        </a:p>
      </dgm:t>
    </dgm:pt>
    <dgm:pt modelId="{6FCBFF10-42AD-4CEA-A4A6-3BA4774E28F7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Снижение двигательной активности</a:t>
          </a:r>
          <a:endParaRPr lang="ru-RU" sz="2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gm:t>
    </dgm:pt>
    <dgm:pt modelId="{D5AA06F8-D8D2-4884-BB4B-532C14A2F20D}" type="parTrans" cxnId="{629FEA67-72BA-41A0-9836-54891C017A06}">
      <dgm:prSet/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6C6B3CA4-5221-4CA0-B083-A45FECFC03B8}" type="sibTrans" cxnId="{629FEA67-72BA-41A0-9836-54891C017A06}">
      <dgm:prSet/>
      <dgm:spPr/>
      <dgm:t>
        <a:bodyPr/>
        <a:lstStyle/>
        <a:p>
          <a:endParaRPr lang="ru-RU"/>
        </a:p>
      </dgm:t>
    </dgm:pt>
    <dgm:pt modelId="{AD75ED6B-3FEA-497F-9753-58B805AEDEE6}" type="pres">
      <dgm:prSet presAssocID="{4E1AEF62-AA15-40D8-9706-C3EE1815DB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7784E0-4DE1-474F-9ED5-3857FB432A4D}" type="pres">
      <dgm:prSet presAssocID="{01E2F14B-1E2C-43E1-B3EC-7A112DCF99D9}" presName="centerShape" presStyleLbl="node0" presStyleIdx="0" presStyleCnt="1" custScaleX="283649" custScaleY="75698" custLinFactNeighborX="2008" custLinFactNeighborY="-15156"/>
      <dgm:spPr>
        <a:prstGeom prst="cloud">
          <a:avLst/>
        </a:prstGeom>
      </dgm:spPr>
      <dgm:t>
        <a:bodyPr/>
        <a:lstStyle/>
        <a:p>
          <a:endParaRPr lang="ru-RU"/>
        </a:p>
      </dgm:t>
    </dgm:pt>
    <dgm:pt modelId="{7C6CA69B-7788-42BF-8AB8-843085AACB3A}" type="pres">
      <dgm:prSet presAssocID="{B687699E-E6D4-4E3D-A9A0-8C16F6F2A70E}" presName="parTrans" presStyleLbl="sibTrans2D1" presStyleIdx="0" presStyleCnt="3" custScaleX="113919" custLinFactNeighborX="-11977" custLinFactNeighborY="-4224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8C1DBC59-E299-4EAE-B76C-577EF423408C}" type="pres">
      <dgm:prSet presAssocID="{B687699E-E6D4-4E3D-A9A0-8C16F6F2A70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C8567E1-A445-45A8-B90C-EE31C8DA4CEB}" type="pres">
      <dgm:prSet presAssocID="{F42A0B76-B2A8-4D3F-BEA2-7EE948CD2C5D}" presName="node" presStyleLbl="node1" presStyleIdx="0" presStyleCnt="3" custScaleX="166869" custScaleY="50794" custRadScaleRad="107646" custRadScaleInc="32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76329C1-AD55-46BC-9C22-A31598C5FB19}" type="pres">
      <dgm:prSet presAssocID="{023DFF67-9176-4842-AF3D-C6DD22181FCB}" presName="parTrans" presStyleLbl="sibTrans2D1" presStyleIdx="1" presStyleCnt="3" custScaleX="97355" custLinFactX="27041" custLinFactNeighborX="100000" custLinFactNeighborY="-7911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0398DCCD-F823-41F6-B4D7-69DBD12A27E2}" type="pres">
      <dgm:prSet presAssocID="{023DFF67-9176-4842-AF3D-C6DD22181FC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B632897-A18F-457E-B4B0-FADAF158F10D}" type="pres">
      <dgm:prSet presAssocID="{760AB5E1-5D0F-4DAA-A06B-74FF072DC7D2}" presName="node" presStyleLbl="node1" presStyleIdx="1" presStyleCnt="3" custScaleX="164450" custScaleY="62423" custRadScaleRad="105965" custRadScaleInc="-135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E8159FD-61F5-4411-9CBA-857A36C8BFD9}" type="pres">
      <dgm:prSet presAssocID="{D5AA06F8-D8D2-4884-BB4B-532C14A2F20D}" presName="parTrans" presStyleLbl="sibTrans2D1" presStyleIdx="2" presStyleCnt="3" custScaleX="89485" custLinFactNeighborX="-90333" custLinFactNeighborY="-9238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0BB3FC49-A6F9-42A4-A8AF-E15B05AF9129}" type="pres">
      <dgm:prSet presAssocID="{D5AA06F8-D8D2-4884-BB4B-532C14A2F20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DCA985C-88C5-49DF-AC29-80BA6BF77636}" type="pres">
      <dgm:prSet presAssocID="{6FCBFF10-42AD-4CEA-A4A6-3BA4774E28F7}" presName="node" presStyleLbl="node1" presStyleIdx="2" presStyleCnt="3" custScaleX="166948" custScaleY="587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6D748C37-CB10-4D90-B90F-67E1F08101CB}" srcId="{01E2F14B-1E2C-43E1-B3EC-7A112DCF99D9}" destId="{760AB5E1-5D0F-4DAA-A06B-74FF072DC7D2}" srcOrd="1" destOrd="0" parTransId="{023DFF67-9176-4842-AF3D-C6DD22181FCB}" sibTransId="{A49244A0-F1D2-45BB-B20D-E6ED48F23933}"/>
    <dgm:cxn modelId="{ED1AC3D3-A04B-43EF-B9A1-A29420132761}" srcId="{4E1AEF62-AA15-40D8-9706-C3EE1815DBDB}" destId="{01E2F14B-1E2C-43E1-B3EC-7A112DCF99D9}" srcOrd="0" destOrd="0" parTransId="{D232C213-DEC2-4470-A257-D67D72581842}" sibTransId="{45340B9D-9CD1-4284-B98E-5B8AD9C58810}"/>
    <dgm:cxn modelId="{C71274A8-077A-4E64-AEAE-94758D000A09}" type="presOf" srcId="{6FCBFF10-42AD-4CEA-A4A6-3BA4774E28F7}" destId="{EDCA985C-88C5-49DF-AC29-80BA6BF77636}" srcOrd="0" destOrd="0" presId="urn:microsoft.com/office/officeart/2005/8/layout/radial5"/>
    <dgm:cxn modelId="{CDC61C64-B7A4-4A80-9053-1EB5378048E2}" type="presOf" srcId="{B687699E-E6D4-4E3D-A9A0-8C16F6F2A70E}" destId="{8C1DBC59-E299-4EAE-B76C-577EF423408C}" srcOrd="1" destOrd="0" presId="urn:microsoft.com/office/officeart/2005/8/layout/radial5"/>
    <dgm:cxn modelId="{629FEA67-72BA-41A0-9836-54891C017A06}" srcId="{01E2F14B-1E2C-43E1-B3EC-7A112DCF99D9}" destId="{6FCBFF10-42AD-4CEA-A4A6-3BA4774E28F7}" srcOrd="2" destOrd="0" parTransId="{D5AA06F8-D8D2-4884-BB4B-532C14A2F20D}" sibTransId="{6C6B3CA4-5221-4CA0-B083-A45FECFC03B8}"/>
    <dgm:cxn modelId="{EF367188-2661-48F4-B5B7-09778898F339}" type="presOf" srcId="{023DFF67-9176-4842-AF3D-C6DD22181FCB}" destId="{0398DCCD-F823-41F6-B4D7-69DBD12A27E2}" srcOrd="1" destOrd="0" presId="urn:microsoft.com/office/officeart/2005/8/layout/radial5"/>
    <dgm:cxn modelId="{D9E08BE5-E147-4A12-ADD2-80860A47495F}" type="presOf" srcId="{B687699E-E6D4-4E3D-A9A0-8C16F6F2A70E}" destId="{7C6CA69B-7788-42BF-8AB8-843085AACB3A}" srcOrd="0" destOrd="0" presId="urn:microsoft.com/office/officeart/2005/8/layout/radial5"/>
    <dgm:cxn modelId="{F3EE807C-6AAB-4BB4-877C-BEE2993624C0}" srcId="{01E2F14B-1E2C-43E1-B3EC-7A112DCF99D9}" destId="{F42A0B76-B2A8-4D3F-BEA2-7EE948CD2C5D}" srcOrd="0" destOrd="0" parTransId="{B687699E-E6D4-4E3D-A9A0-8C16F6F2A70E}" sibTransId="{3C50979D-7FE6-4CE8-A51C-9A7953E0F3F9}"/>
    <dgm:cxn modelId="{ECC45162-BC6A-49A8-BAB7-28DF6A1067F6}" type="presOf" srcId="{023DFF67-9176-4842-AF3D-C6DD22181FCB}" destId="{076329C1-AD55-46BC-9C22-A31598C5FB19}" srcOrd="0" destOrd="0" presId="urn:microsoft.com/office/officeart/2005/8/layout/radial5"/>
    <dgm:cxn modelId="{9A132359-BB24-4278-A4A6-CDCB4C8B9F86}" type="presOf" srcId="{D5AA06F8-D8D2-4884-BB4B-532C14A2F20D}" destId="{0BB3FC49-A6F9-42A4-A8AF-E15B05AF9129}" srcOrd="1" destOrd="0" presId="urn:microsoft.com/office/officeart/2005/8/layout/radial5"/>
    <dgm:cxn modelId="{DE70DCC5-7E59-4D09-ADB5-4ED19AEC21FB}" type="presOf" srcId="{760AB5E1-5D0F-4DAA-A06B-74FF072DC7D2}" destId="{DB632897-A18F-457E-B4B0-FADAF158F10D}" srcOrd="0" destOrd="0" presId="urn:microsoft.com/office/officeart/2005/8/layout/radial5"/>
    <dgm:cxn modelId="{9553CFD7-401A-4E16-8C8F-2F01F0F995DC}" type="presOf" srcId="{F42A0B76-B2A8-4D3F-BEA2-7EE948CD2C5D}" destId="{7C8567E1-A445-45A8-B90C-EE31C8DA4CEB}" srcOrd="0" destOrd="0" presId="urn:microsoft.com/office/officeart/2005/8/layout/radial5"/>
    <dgm:cxn modelId="{9E31776A-9AF2-4AAF-9C93-26C849ED3008}" type="presOf" srcId="{4E1AEF62-AA15-40D8-9706-C3EE1815DBDB}" destId="{AD75ED6B-3FEA-497F-9753-58B805AEDEE6}" srcOrd="0" destOrd="0" presId="urn:microsoft.com/office/officeart/2005/8/layout/radial5"/>
    <dgm:cxn modelId="{5001160E-EC93-43B8-9324-C0F2CE988606}" type="presOf" srcId="{01E2F14B-1E2C-43E1-B3EC-7A112DCF99D9}" destId="{D17784E0-4DE1-474F-9ED5-3857FB432A4D}" srcOrd="0" destOrd="0" presId="urn:microsoft.com/office/officeart/2005/8/layout/radial5"/>
    <dgm:cxn modelId="{7E085F3A-D9A4-4B8D-B5D6-4419719A5CDF}" type="presOf" srcId="{D5AA06F8-D8D2-4884-BB4B-532C14A2F20D}" destId="{BE8159FD-61F5-4411-9CBA-857A36C8BFD9}" srcOrd="0" destOrd="0" presId="urn:microsoft.com/office/officeart/2005/8/layout/radial5"/>
    <dgm:cxn modelId="{BEF6D5CF-2D52-4DB9-9FA0-76B284ECA910}" type="presParOf" srcId="{AD75ED6B-3FEA-497F-9753-58B805AEDEE6}" destId="{D17784E0-4DE1-474F-9ED5-3857FB432A4D}" srcOrd="0" destOrd="0" presId="urn:microsoft.com/office/officeart/2005/8/layout/radial5"/>
    <dgm:cxn modelId="{CBC20293-4266-4D21-99BC-4AF8D6C24391}" type="presParOf" srcId="{AD75ED6B-3FEA-497F-9753-58B805AEDEE6}" destId="{7C6CA69B-7788-42BF-8AB8-843085AACB3A}" srcOrd="1" destOrd="0" presId="urn:microsoft.com/office/officeart/2005/8/layout/radial5"/>
    <dgm:cxn modelId="{3611FE57-10CE-4518-9A65-E0B2AF856F2A}" type="presParOf" srcId="{7C6CA69B-7788-42BF-8AB8-843085AACB3A}" destId="{8C1DBC59-E299-4EAE-B76C-577EF423408C}" srcOrd="0" destOrd="0" presId="urn:microsoft.com/office/officeart/2005/8/layout/radial5"/>
    <dgm:cxn modelId="{0247BD27-EF90-46C2-8D19-06DE6E5C1FAC}" type="presParOf" srcId="{AD75ED6B-3FEA-497F-9753-58B805AEDEE6}" destId="{7C8567E1-A445-45A8-B90C-EE31C8DA4CEB}" srcOrd="2" destOrd="0" presId="urn:microsoft.com/office/officeart/2005/8/layout/radial5"/>
    <dgm:cxn modelId="{534A604A-DED5-4E9F-B231-7598EB528659}" type="presParOf" srcId="{AD75ED6B-3FEA-497F-9753-58B805AEDEE6}" destId="{076329C1-AD55-46BC-9C22-A31598C5FB19}" srcOrd="3" destOrd="0" presId="urn:microsoft.com/office/officeart/2005/8/layout/radial5"/>
    <dgm:cxn modelId="{31654E72-2DC8-4C03-8178-43746A489DC2}" type="presParOf" srcId="{076329C1-AD55-46BC-9C22-A31598C5FB19}" destId="{0398DCCD-F823-41F6-B4D7-69DBD12A27E2}" srcOrd="0" destOrd="0" presId="urn:microsoft.com/office/officeart/2005/8/layout/radial5"/>
    <dgm:cxn modelId="{E96DA86A-011E-472C-9B51-3BE616DAEB5A}" type="presParOf" srcId="{AD75ED6B-3FEA-497F-9753-58B805AEDEE6}" destId="{DB632897-A18F-457E-B4B0-FADAF158F10D}" srcOrd="4" destOrd="0" presId="urn:microsoft.com/office/officeart/2005/8/layout/radial5"/>
    <dgm:cxn modelId="{79D3289B-7DC1-426E-88A9-CA4F5C7C558A}" type="presParOf" srcId="{AD75ED6B-3FEA-497F-9753-58B805AEDEE6}" destId="{BE8159FD-61F5-4411-9CBA-857A36C8BFD9}" srcOrd="5" destOrd="0" presId="urn:microsoft.com/office/officeart/2005/8/layout/radial5"/>
    <dgm:cxn modelId="{7E151F0A-E43B-4768-BB89-8168E7990BF2}" type="presParOf" srcId="{BE8159FD-61F5-4411-9CBA-857A36C8BFD9}" destId="{0BB3FC49-A6F9-42A4-A8AF-E15B05AF9129}" srcOrd="0" destOrd="0" presId="urn:microsoft.com/office/officeart/2005/8/layout/radial5"/>
    <dgm:cxn modelId="{DE129A67-D1E5-4BAB-8A95-4B9DF3BF98D4}" type="presParOf" srcId="{AD75ED6B-3FEA-497F-9753-58B805AEDEE6}" destId="{EDCA985C-88C5-49DF-AC29-80BA6BF77636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7784E0-4DE1-474F-9ED5-3857FB432A4D}">
      <dsp:nvSpPr>
        <dsp:cNvPr id="0" name=""/>
        <dsp:cNvSpPr/>
      </dsp:nvSpPr>
      <dsp:spPr>
        <a:xfrm>
          <a:off x="1500198" y="2071679"/>
          <a:ext cx="5210802" cy="1390617"/>
        </a:xfrm>
        <a:prstGeom prst="cloud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I</a:t>
          </a:r>
          <a:r>
            <a:rPr lang="ru-RU" sz="2600" b="1" kern="1200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. </a:t>
          </a:r>
          <a:r>
            <a:rPr lang="ru-RU" sz="2800" b="1" kern="1200" cap="none" spc="0" dirty="0" smtClean="0">
              <a:ln/>
              <a:solidFill>
                <a:schemeClr val="accent3"/>
              </a:solidFill>
              <a:effectLst/>
              <a:latin typeface="Comic Sans MS" pitchFamily="66" charset="0"/>
            </a:rPr>
            <a:t>Тактильный контакт</a:t>
          </a:r>
          <a:endParaRPr lang="ru-RU" sz="2800" b="1" kern="1200" cap="none" spc="0" dirty="0">
            <a:ln/>
            <a:solidFill>
              <a:schemeClr val="accent3"/>
            </a:solidFill>
            <a:effectLst/>
            <a:latin typeface="Comic Sans MS" pitchFamily="66" charset="0"/>
          </a:endParaRPr>
        </a:p>
      </dsp:txBody>
      <dsp:txXfrm>
        <a:off x="1500198" y="2071679"/>
        <a:ext cx="5210802" cy="1390617"/>
      </dsp:txXfrm>
    </dsp:sp>
    <dsp:sp modelId="{7C6CA69B-7788-42BF-8AB8-843085AACB3A}">
      <dsp:nvSpPr>
        <dsp:cNvPr id="0" name=""/>
        <dsp:cNvSpPr/>
      </dsp:nvSpPr>
      <dsp:spPr>
        <a:xfrm rot="16182487">
          <a:off x="3775969" y="1289346"/>
          <a:ext cx="535248" cy="649863"/>
        </a:xfrm>
        <a:prstGeom prst="chevron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16182487">
        <a:off x="3775969" y="1289346"/>
        <a:ext cx="535248" cy="649863"/>
      </dsp:txXfrm>
    </dsp:sp>
    <dsp:sp modelId="{7C8567E1-A445-45A8-B90C-EE31C8DA4CEB}">
      <dsp:nvSpPr>
        <dsp:cNvPr id="0" name=""/>
        <dsp:cNvSpPr/>
      </dsp:nvSpPr>
      <dsp:spPr>
        <a:xfrm>
          <a:off x="2500331" y="214324"/>
          <a:ext cx="3189474" cy="97085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Привлечение внимания</a:t>
          </a:r>
          <a:endParaRPr lang="ru-RU" sz="2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sp:txBody>
      <dsp:txXfrm>
        <a:off x="2500331" y="214324"/>
        <a:ext cx="3189474" cy="970858"/>
      </dsp:txXfrm>
    </dsp:sp>
    <dsp:sp modelId="{076329C1-AD55-46BC-9C22-A31598C5FB19}">
      <dsp:nvSpPr>
        <dsp:cNvPr id="0" name=""/>
        <dsp:cNvSpPr/>
      </dsp:nvSpPr>
      <dsp:spPr>
        <a:xfrm rot="2621919">
          <a:off x="5880940" y="3530371"/>
          <a:ext cx="723830" cy="649863"/>
        </a:xfrm>
        <a:prstGeom prst="chevron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2621919">
        <a:off x="5880940" y="3530371"/>
        <a:ext cx="723830" cy="649863"/>
      </dsp:txXfrm>
    </dsp:sp>
    <dsp:sp modelId="{DB632897-A18F-457E-B4B0-FADAF158F10D}">
      <dsp:nvSpPr>
        <dsp:cNvPr id="0" name=""/>
        <dsp:cNvSpPr/>
      </dsp:nvSpPr>
      <dsp:spPr>
        <a:xfrm>
          <a:off x="4829213" y="4363691"/>
          <a:ext cx="3143238" cy="119313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Торможение импульсивности</a:t>
          </a:r>
          <a:endParaRPr lang="ru-RU" sz="2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sp:txBody>
      <dsp:txXfrm>
        <a:off x="4829213" y="4363691"/>
        <a:ext cx="3143238" cy="1193130"/>
      </dsp:txXfrm>
    </dsp:sp>
    <dsp:sp modelId="{BE8159FD-61F5-4411-9CBA-857A36C8BFD9}">
      <dsp:nvSpPr>
        <dsp:cNvPr id="0" name=""/>
        <dsp:cNvSpPr/>
      </dsp:nvSpPr>
      <dsp:spPr>
        <a:xfrm rot="8307034">
          <a:off x="1791832" y="3513704"/>
          <a:ext cx="686897" cy="649863"/>
        </a:xfrm>
        <a:prstGeom prst="chevron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8307034">
        <a:off x="1791832" y="3513704"/>
        <a:ext cx="686897" cy="649863"/>
      </dsp:txXfrm>
    </dsp:sp>
    <dsp:sp modelId="{EDCA985C-88C5-49DF-AC29-80BA6BF77636}">
      <dsp:nvSpPr>
        <dsp:cNvPr id="0" name=""/>
        <dsp:cNvSpPr/>
      </dsp:nvSpPr>
      <dsp:spPr>
        <a:xfrm>
          <a:off x="85849" y="4353686"/>
          <a:ext cx="3190984" cy="112367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rPr>
            <a:t>Снижение двигательной активности</a:t>
          </a:r>
          <a:endParaRPr lang="ru-RU" sz="2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omic Sans MS" pitchFamily="66" charset="0"/>
          </a:endParaRPr>
        </a:p>
      </dsp:txBody>
      <dsp:txXfrm>
        <a:off x="85849" y="4353686"/>
        <a:ext cx="3190984" cy="1123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8426-D4AF-40A8-9F5D-283D91FA1775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E8554-59E1-4BB3-B47F-4E74DDA7D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357298"/>
            <a:ext cx="6172200" cy="200026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2400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ПРАКТИЧЕСКИЕ СОВЕТЫ ПО ПЕРЕКЛЮЧЕНИЮ ГИПЕРАКТИВНЫХ ДЕТЕЙ С ПРИВЫЧНЫХ ФОРМ ПОВЕДЕНИЯ НА КОНСТРУКТИВНЫЕ</a:t>
            </a:r>
            <a:endParaRPr lang="ru-RU" sz="2400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71942"/>
            <a:ext cx="6172200" cy="230298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Учитель-дефектолог, логопед</a:t>
            </a:r>
          </a:p>
          <a:p>
            <a:pPr algn="r"/>
            <a:r>
              <a:rPr lang="ru-RU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Посысаева О. Л.</a:t>
            </a:r>
          </a:p>
          <a:p>
            <a:pPr algn="r"/>
            <a:r>
              <a:rPr lang="ru-RU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ГБДОУ детский сад №134 Выборгского района</a:t>
            </a:r>
          </a:p>
          <a:p>
            <a:pPr algn="r"/>
            <a:endParaRPr lang="ru-RU" sz="1400" dirty="0" smtClean="0">
              <a:ln/>
              <a:solidFill>
                <a:schemeClr val="accent3"/>
              </a:solidFill>
              <a:latin typeface="Comic Sans MS" pitchFamily="66" charset="0"/>
            </a:endParaRPr>
          </a:p>
          <a:p>
            <a:pPr algn="r"/>
            <a:endParaRPr lang="ru-RU" sz="1400" dirty="0" smtClean="0">
              <a:ln/>
              <a:solidFill>
                <a:schemeClr val="accent3"/>
              </a:solidFill>
              <a:latin typeface="Comic Sans MS" pitchFamily="66" charset="0"/>
            </a:endParaRPr>
          </a:p>
          <a:p>
            <a:pPr algn="ctr"/>
            <a:r>
              <a:rPr lang="ru-RU" sz="1400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Санкт-Петербург</a:t>
            </a:r>
          </a:p>
          <a:p>
            <a:pPr algn="ctr"/>
            <a:r>
              <a:rPr lang="ru-RU" sz="1400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2013 год</a:t>
            </a:r>
            <a:endParaRPr lang="ru-RU" sz="1400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85852" y="274638"/>
            <a:ext cx="6638948" cy="65403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III</a:t>
            </a:r>
            <a:r>
              <a:rPr kumimoji="0" lang="ru-RU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ОБСУЖДЕНИЕ ДЕЙСТВИЙ</a:t>
            </a: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857232"/>
            <a:ext cx="8501122" cy="571504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857232"/>
            <a:ext cx="8501122" cy="5715040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5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Предлагайте </a:t>
            </a:r>
            <a:r>
              <a:rPr kumimoji="0" lang="ru-RU" sz="2500" b="1" i="0" u="sng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альтернативные</a:t>
            </a:r>
            <a:r>
              <a:rPr kumimoji="0" lang="ru-RU" sz="25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действия: «Нельзя рисовать на стене, но мы можем прикрепить на стену лист бумаги»; «Нельзя бросать игрушки, но можно бросать мяч в корзину».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5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Оречевляйте</a:t>
            </a:r>
            <a:r>
              <a:rPr lang="ru-RU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свои эмоции и действия. Ребенок поймет: отрицательные эмоции – не порок, надо просто учиться ими управлять. «Я очень злюсь, мне даже хочется тебя стукнуть (если действительно хочется), посиди в сторонке, мне надо успокоиться (успокоиться – это не наказание, а необходимость).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357158" y="428604"/>
            <a:ext cx="8143932" cy="607223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Играйте в игры для развития самоконтроля, тренировки подавления импульса: «Не говори, подумай», «Говори» (с оречевлением действий).</a:t>
            </a:r>
          </a:p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 обсуждении неконструктивного поведения не требуйте от ребенка глобальных обещаний: «всегда», «никогда», «хорошо себя вести». Только конкретные и реально выполнимые: «Постараюсь сегодня (или до обеда, или до конца занятия)…»</a:t>
            </a:r>
          </a:p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Игра «Разговор с руками». </a:t>
            </a: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28662" y="428604"/>
            <a:ext cx="6996138" cy="65403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МАЛЕНЬКИЕ ПОЛЕЗНЫЕ СОВЕТЫ</a:t>
            </a: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6572296" cy="5857892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Дети с СГА любят быть </a:t>
            </a: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лидерами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 Предоставьте им такую возможность в семье или в коллективе.</a:t>
            </a:r>
          </a:p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ru-RU" sz="24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Используйте </a:t>
            </a:r>
            <a:r>
              <a:rPr kumimoji="0" lang="ru-RU" sz="2400" b="1" i="0" u="sng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песочные часы</a:t>
            </a:r>
            <a:r>
              <a:rPr kumimoji="0" lang="ru-RU" sz="2400" b="1" i="0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и </a:t>
            </a:r>
            <a:r>
              <a:rPr kumimoji="0" lang="ru-RU" sz="2400" b="1" i="0" u="sng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таймер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для регламентирования времени какого-либо действия. Это  </a:t>
            </a:r>
            <a:r>
              <a:rPr kumimoji="0" lang="ru-RU" sz="24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минимизирует отрицательные эмоции, возникающие по отношению к вам. Визуальное восприятие времени стимулирует осознанную концентрацию внимания.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Рисунок 3" descr="21000.jpg"/>
          <p:cNvPicPr>
            <a:picLocks noChangeAspect="1"/>
          </p:cNvPicPr>
          <p:nvPr/>
        </p:nvPicPr>
        <p:blipFill>
          <a:blip r:embed="rId2" cstate="print"/>
          <a:srcRect l="6667" t="2026" r="6667"/>
          <a:stretch>
            <a:fillRect/>
          </a:stretch>
        </p:blipFill>
        <p:spPr>
          <a:xfrm>
            <a:off x="6858016" y="1714488"/>
            <a:ext cx="1857388" cy="3453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29552" cy="542928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sz="26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      </a:t>
            </a:r>
            <a:r>
              <a:rPr lang="ru-RU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Ребенок с СГА импульсивен, его действия и слова часто носят провокационный характер. Мы не должны верить тому, что говорит (или кричит) нам ребенок в момент раздражения. Необходимо дать ребенку успокоиться. И самому оставаться спокойным. </a:t>
            </a:r>
            <a:endParaRPr lang="ru-RU" sz="31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142984"/>
            <a:ext cx="6172200" cy="278608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5400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СПАСИБО ЗА ВНИМАНИЕ!!!</a:t>
            </a:r>
            <a:endParaRPr lang="ru-RU" sz="5400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42873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ГИПЕРАКТИВНОСТЬ</a:t>
            </a:r>
            <a:r>
              <a:rPr lang="ru-RU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/>
            </a:r>
            <a:br>
              <a:rPr lang="ru-RU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</a:br>
            <a:r>
              <a:rPr lang="ru-RU" sz="24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(особенности, препятствующие конструктивному поведению) </a:t>
            </a:r>
            <a:endParaRPr lang="ru-RU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4143404" cy="2643206"/>
          </a:xfrm>
        </p:spPr>
        <p:txBody>
          <a:bodyPr>
            <a:normAutofit fontScale="7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Дефицит внимания</a:t>
            </a:r>
          </a:p>
          <a:p>
            <a:pPr>
              <a:lnSpc>
                <a:spcPct val="150000"/>
              </a:lnSpc>
            </a:pP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Повышенная двигательная активность</a:t>
            </a:r>
          </a:p>
          <a:p>
            <a:pPr>
              <a:lnSpc>
                <a:spcPct val="150000"/>
              </a:lnSpc>
            </a:pP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Импульсивность</a:t>
            </a:r>
            <a:endParaRPr lang="ru-RU" sz="3100" b="1" dirty="0" smtClean="0">
              <a:ln/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1500174"/>
            <a:ext cx="3357586" cy="2643206"/>
          </a:xfrm>
          <a:prstGeom prst="roundRect">
            <a:avLst>
              <a:gd name="adj" fmla="val 17417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Обусловленные </a:t>
            </a:r>
            <a:r>
              <a:rPr lang="ru-RU" sz="23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физиологическими </a:t>
            </a: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особенностями ребенка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857760"/>
            <a:ext cx="6572296" cy="1571636"/>
          </a:xfrm>
          <a:prstGeom prst="roundRect">
            <a:avLst>
              <a:gd name="adj" fmla="val 4252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Необходима консультация </a:t>
            </a:r>
            <a:r>
              <a:rPr lang="ru-RU" sz="23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медиков</a:t>
            </a:r>
          </a:p>
          <a:p>
            <a:pPr algn="ctr">
              <a:buNone/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(невропатолог, психоневролог, педиатр, семейный врач)</a:t>
            </a:r>
          </a:p>
          <a:p>
            <a:pPr algn="ctr"/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Подбор медикаментозного лечения</a:t>
            </a:r>
            <a:r>
              <a:rPr lang="ru-RU" sz="23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643306" y="4286256"/>
            <a:ext cx="192882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500174"/>
            <a:ext cx="3929090" cy="264320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928670"/>
          <a:ext cx="7972452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71435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ПРИЕМЫ ПЕРЕКЛЮЧЕНИЯ </a:t>
            </a:r>
            <a:endParaRPr lang="ru-RU" sz="28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4294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II</a:t>
            </a:r>
            <a:r>
              <a:rPr lang="ru-RU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. ЖЕСТЫ</a:t>
            </a:r>
            <a:endParaRPr lang="ru-RU" sz="28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358246" cy="3929090"/>
          </a:xfrm>
        </p:spPr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 невозможности тактильного контакта (на расстоянии, в общественном месте).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 несет негативной информации осуждения (в отличии от замечания). Воспринимается ребенком как подсказка, «заговор», тайна, известная только двоим.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Жест должен быть знаком ребенку, неоднократно использован в домашней обстановке.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</a:p>
        </p:txBody>
      </p:sp>
      <p:pic>
        <p:nvPicPr>
          <p:cNvPr id="4" name="Рисунок 3" descr="1292491594_3.jpg"/>
          <p:cNvPicPr>
            <a:picLocks noChangeAspect="1"/>
          </p:cNvPicPr>
          <p:nvPr/>
        </p:nvPicPr>
        <p:blipFill>
          <a:blip r:embed="rId2" cstate="print"/>
          <a:srcRect l="11799" t="7531" b="14504"/>
          <a:stretch>
            <a:fillRect/>
          </a:stretch>
        </p:blipFill>
        <p:spPr>
          <a:xfrm>
            <a:off x="642910" y="4385007"/>
            <a:ext cx="1785950" cy="2258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yazyk_zhestov.jpg"/>
          <p:cNvPicPr>
            <a:picLocks noChangeAspect="1"/>
          </p:cNvPicPr>
          <p:nvPr/>
        </p:nvPicPr>
        <p:blipFill>
          <a:blip r:embed="rId3" cstate="print"/>
          <a:srcRect l="23671" r="18584" b="12389"/>
          <a:stretch>
            <a:fillRect/>
          </a:stretch>
        </p:blipFill>
        <p:spPr>
          <a:xfrm>
            <a:off x="3357554" y="4429132"/>
            <a:ext cx="194614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neiskreni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4143380"/>
            <a:ext cx="1666870" cy="2480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72547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III</a:t>
            </a:r>
            <a:r>
              <a:rPr lang="ru-RU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. ПРАВИЛА ПОВЕДЕНИЯ</a:t>
            </a:r>
            <a:endParaRPr lang="ru-RU" sz="28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4857784" cy="60007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Заранее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оговорены.</a:t>
            </a:r>
          </a:p>
          <a:p>
            <a:pPr algn="just">
              <a:lnSpc>
                <a:spcPct val="150000"/>
              </a:lnSpc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Четко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сформулированы.</a:t>
            </a:r>
          </a:p>
          <a:p>
            <a:pPr algn="just">
              <a:lnSpc>
                <a:spcPct val="150000"/>
              </a:lnSpc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Повторены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перед моментом, к которому они относятся (отход ко сну, поход в театр, переход дороги, посещение магазина, поликлиники).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Произнесены </a:t>
            </a: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ребенком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вслух (по возможности).</a:t>
            </a:r>
            <a:endParaRPr lang="ru-RU" sz="23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rcRect l="8359" r="31351"/>
          <a:stretch>
            <a:fillRect/>
          </a:stretch>
        </p:blipFill>
        <p:spPr>
          <a:xfrm>
            <a:off x="5357818" y="1571612"/>
            <a:ext cx="3295809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6143668" cy="56435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3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Минимальное количество слов</a:t>
            </a:r>
          </a:p>
          <a:p>
            <a:pPr algn="just">
              <a:lnSpc>
                <a:spcPct val="150000"/>
              </a:lnSpc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Сложную инструкцию разбивайте на </a:t>
            </a:r>
            <a:r>
              <a:rPr lang="ru-RU" sz="23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этапы</a:t>
            </a: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«ступеньки». Содержание последующей ступеньки озвучивается после преодоления предыдущей.</a:t>
            </a:r>
          </a:p>
          <a:p>
            <a:pPr algn="just">
              <a:lnSpc>
                <a:spcPct val="150000"/>
              </a:lnSpc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 переходе к выполнению двухступенчатых инструкций (и более) эффективен прием </a:t>
            </a:r>
            <a:r>
              <a:rPr lang="ru-RU" sz="23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уточнения</a:t>
            </a: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инструкции на разных этапах выполнения.</a:t>
            </a:r>
            <a:endParaRPr lang="ru-RU" sz="2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6496072" cy="107154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IV</a:t>
            </a:r>
            <a:r>
              <a:rPr lang="ru-RU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. ОБЪЕМ ПРАВИЛ</a:t>
            </a:r>
            <a:br>
              <a:rPr lang="ru-RU" sz="28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</a:br>
            <a:r>
              <a:rPr lang="ru-RU" sz="24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(и других инструкций)</a:t>
            </a:r>
            <a:endParaRPr lang="ru-RU" sz="24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NUMBERED-STAIRS_THE-HAYSTACK-NEEDLE-BLOG.jpg"/>
          <p:cNvPicPr>
            <a:picLocks noChangeAspect="1"/>
          </p:cNvPicPr>
          <p:nvPr/>
        </p:nvPicPr>
        <p:blipFill>
          <a:blip r:embed="rId2" cstate="print"/>
          <a:srcRect t="18634" r="8064"/>
          <a:stretch>
            <a:fillRect/>
          </a:stretch>
        </p:blipFill>
        <p:spPr>
          <a:xfrm>
            <a:off x="6572264" y="2071678"/>
            <a:ext cx="2214578" cy="3119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501122" cy="557216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Необходима для стимулирования </a:t>
            </a:r>
            <a:r>
              <a:rPr lang="ru-RU" sz="2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желания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выполнять предложенные правила.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Поощрения и наказания должны быть заранее четко </a:t>
            </a:r>
            <a:r>
              <a:rPr lang="ru-RU" sz="2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оговорены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и быть </a:t>
            </a:r>
            <a:r>
              <a:rPr lang="ru-RU" sz="2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неотвратимыми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Противоречие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: гиперактивный ребенок импульсивен, обещанная в перспективе награда не может стимулировать подавление импульса; родители не могут позволить себе награждать ребенка чем-либо существенным за малейшие победы над собой.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</a:t>
            </a: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Полезный совет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: система накопления (жетоны).</a:t>
            </a:r>
            <a:endParaRPr lang="ru-RU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01122" cy="85723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V</a:t>
            </a:r>
            <a:r>
              <a:rPr lang="ru-RU" sz="2400" b="1" cap="none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. СИТЕМА ПООЩРЕНИЙ И НАКАЗАНИЙ</a:t>
            </a:r>
            <a:endParaRPr lang="ru-RU" sz="2400" b="1" cap="none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24" y="285728"/>
            <a:ext cx="7467600" cy="64294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VI</a:t>
            </a:r>
            <a:r>
              <a:rPr kumimoji="0" lang="ru-RU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ОПРЕДЕЛЕНИЕ ПРИОРИТЕТА</a:t>
            </a: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000108"/>
            <a:ext cx="6000760" cy="5857892"/>
          </a:xfrm>
          <a:prstGeom prst="rect">
            <a:avLst/>
          </a:prstGeom>
        </p:spPr>
        <p:txBody>
          <a:bodyPr>
            <a:normAutofit fontScale="5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6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        </a:t>
            </a: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Взрослые часто неосознанно дают ребенку инструкции «2 в 1».  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</a:t>
            </a:r>
            <a:r>
              <a:rPr lang="ru-RU" sz="4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Пример</a:t>
            </a: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: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«Сиди спокойно и слушай внимательно»,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«Раскрась правильно и аккуратно»,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«Не наступай </a:t>
            </a:r>
            <a:r>
              <a:rPr lang="ru-RU" sz="4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 лужи, </a:t>
            </a: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иди быстрее»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   Взрослый должен определить, на чем в данный момент необходимо сконцентрировать свое внимание ребенку. </a:t>
            </a:r>
          </a:p>
        </p:txBody>
      </p:sp>
      <p:pic>
        <p:nvPicPr>
          <p:cNvPr id="5" name="Рисунок 4" descr="10859_1_0_124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142984"/>
            <a:ext cx="2648578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57356" y="500042"/>
            <a:ext cx="4857784" cy="65403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II</a:t>
            </a:r>
            <a:r>
              <a:rPr kumimoji="0" lang="ru-RU" sz="2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 </a:t>
            </a:r>
            <a:r>
              <a:rPr lang="ru-RU" sz="2400" b="1" noProof="0" dirty="0" smtClean="0">
                <a:ln/>
                <a:solidFill>
                  <a:schemeClr val="accent3"/>
                </a:solidFill>
                <a:latin typeface="Comic Sans MS" pitchFamily="66" charset="0"/>
                <a:ea typeface="+mj-ea"/>
                <a:cs typeface="+mj-cs"/>
              </a:rPr>
              <a:t>АРТИСТИЧНОСТЬ</a:t>
            </a: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643026"/>
            <a:ext cx="8501122" cy="5214974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6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Эмоциональность</a:t>
            </a:r>
            <a:r>
              <a:rPr kumimoji="0" lang="ru-RU" sz="26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речи</a:t>
            </a:r>
            <a:r>
              <a:rPr kumimoji="0" lang="ru-RU" sz="26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эффективна для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максимальной концентрации</a:t>
            </a:r>
            <a:r>
              <a:rPr kumimoji="0" lang="ru-RU" sz="26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внимания детей от 1 года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даже взрослых людей.</a:t>
            </a:r>
            <a:endParaRPr kumimoji="0" lang="ru-RU" sz="2600" b="1" i="0" u="none" strike="noStrike" kern="1200" normalizeH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lvl="0" indent="-27432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Ребенок, на которого не производит впечатления драматичность, как правило, нуждается в помощи психоневролога.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Если у Вас мало опыта, вы «не в голосе» или «переиграли», ребенок может плохо принять ваш «спектакль». Не огорчайтесь,  пробуйте снова и снова, постарайтесь </a:t>
            </a:r>
            <a:r>
              <a:rPr lang="ru-RU" sz="26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быть искренним!</a:t>
            </a:r>
            <a:endParaRPr kumimoji="0" lang="ru-RU" sz="2400" b="1" i="0" u="none" strike="noStrike" kern="1200" normalizeH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Рисунок 3" descr="4608.jpg"/>
          <p:cNvPicPr>
            <a:picLocks noChangeAspect="1"/>
          </p:cNvPicPr>
          <p:nvPr/>
        </p:nvPicPr>
        <p:blipFill>
          <a:blip r:embed="rId2" cstate="print"/>
          <a:srcRect l="11914" t="10387" r="8984" b="5986"/>
          <a:stretch>
            <a:fillRect/>
          </a:stretch>
        </p:blipFill>
        <p:spPr>
          <a:xfrm>
            <a:off x="6500826" y="214290"/>
            <a:ext cx="1928826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664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ПРАКТИЧЕСКИЕ СОВЕТЫ ПО ПЕРЕКЛЮЧЕНИЮ ГИПЕРАКТИВНЫХ ДЕТЕЙ С ПРИВЫЧНЫХ ФОРМ ПОВЕДЕНИЯ НА КОНСТРУКТИВНЫЕ</vt:lpstr>
      <vt:lpstr>ГИПЕРАКТИВНОСТЬ (особенности, препятствующие конструктивному поведению) </vt:lpstr>
      <vt:lpstr>ПРИЕМЫ ПЕРЕКЛЮЧЕНИЯ </vt:lpstr>
      <vt:lpstr>II. ЖЕСТЫ</vt:lpstr>
      <vt:lpstr>III. ПРАВИЛА ПОВЕДЕНИЯ</vt:lpstr>
      <vt:lpstr>IV. ОБЪЕМ ПРАВИЛ (и других инструкций)</vt:lpstr>
      <vt:lpstr>V. СИТЕМА ПООЩРЕНИЙ И НАКАЗАНИЙ</vt:lpstr>
      <vt:lpstr>Слайд 8</vt:lpstr>
      <vt:lpstr>Слайд 9</vt:lpstr>
      <vt:lpstr>Слайд 10</vt:lpstr>
      <vt:lpstr>Слайд 11</vt:lpstr>
      <vt:lpstr>Слайд 12</vt:lpstr>
      <vt:lpstr>       Ребенок с СГА импульсивен, его действия и слова часто носят провокационный характер. Мы не должны верить тому, что говорит (или кричит) нам ребенок в момент раздражения. Необходимо дать ребенку успокоиться. И самому оставаться спокойным.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СОВЕТЫ ПО ПЕРЕКЛЮЧЕНИЮ ГИПЕРАКТИВНЫХ ДЕТЕЙ С ПРИВЫЧНЫХ ФОРМ ПОВЕДЕНИЯ НА КОНСТРУКТИВНЫЕ</dc:title>
  <cp:lastModifiedBy>Your User Name</cp:lastModifiedBy>
  <cp:revision>51</cp:revision>
  <dcterms:modified xsi:type="dcterms:W3CDTF">2013-11-21T09:21:20Z</dcterms:modified>
</cp:coreProperties>
</file>