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A2A7-7AE4-4B9C-B00D-4967C8A2B11C}" type="datetimeFigureOut">
              <a:rPr lang="ru-RU" smtClean="0"/>
              <a:t>04.06.2012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E2334-135A-42C1-8B3F-96E399885F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010.radikal.ru/i311/1011/d6/280dbed4a632.jpg" TargetMode="External"/><Relationship Id="rId13" Type="http://schemas.openxmlformats.org/officeDocument/2006/relationships/hyperlink" Target="http://s004.radikal.ru/i205/1006/91/42f3dd669d9c.jpg" TargetMode="External"/><Relationship Id="rId3" Type="http://schemas.openxmlformats.org/officeDocument/2006/relationships/hyperlink" Target="http://www.zlatoriza.ru/uploads/items/big/01-9433.jpg" TargetMode="External"/><Relationship Id="rId7" Type="http://schemas.openxmlformats.org/officeDocument/2006/relationships/hyperlink" Target="http://foto.rambler.ru/preview/r/500x500/4b0ce7f6-8f21-dd35-9b61-21a90a4289fd" TargetMode="External"/><Relationship Id="rId12" Type="http://schemas.openxmlformats.org/officeDocument/2006/relationships/hyperlink" Target="http://asset2.dressed.ru/photos/items/1/9/7/4/8/8/mak-normal.png" TargetMode="External"/><Relationship Id="rId2" Type="http://schemas.openxmlformats.org/officeDocument/2006/relationships/hyperlink" Target="http://img.biser.info.s3.amazonaws.com/files/images2node/biser.info_212184063749e3b8faadbad_t.jpg" TargetMode="External"/><Relationship Id="rId16" Type="http://schemas.openxmlformats.org/officeDocument/2006/relationships/hyperlink" Target="http://www.chudopredki.ru/uploads/posts/2009-09/1253373189_book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-lancers.net/posted_files/N539AE1E8AA57.jpg" TargetMode="External"/><Relationship Id="rId11" Type="http://schemas.openxmlformats.org/officeDocument/2006/relationships/hyperlink" Target="http://www.3dmarket-perm.ru/images/Romashka.JPG" TargetMode="External"/><Relationship Id="rId5" Type="http://schemas.openxmlformats.org/officeDocument/2006/relationships/hyperlink" Target="http://www.vishivayu.ru/img/u5.jpg" TargetMode="External"/><Relationship Id="rId15" Type="http://schemas.openxmlformats.org/officeDocument/2006/relationships/hyperlink" Target="http://www.inletosun.info/wp-content/uploads/2011/02/97.jpg" TargetMode="External"/><Relationship Id="rId10" Type="http://schemas.openxmlformats.org/officeDocument/2006/relationships/hyperlink" Target="http://www.soulsongs.ru/poslovitsi/obereg_semyi400.gif" TargetMode="External"/><Relationship Id="rId4" Type="http://schemas.openxmlformats.org/officeDocument/2006/relationships/hyperlink" Target="http://www.belygorod.ru/img2/Rus_Ornament/_Used/mRusskiyNarodnyOrnament_23.jpg" TargetMode="External"/><Relationship Id="rId9" Type="http://schemas.openxmlformats.org/officeDocument/2006/relationships/hyperlink" Target="http://g.zebra.lt/atvirukai/konkursas/mokslas-kancia-d.jpg" TargetMode="External"/><Relationship Id="rId14" Type="http://schemas.openxmlformats.org/officeDocument/2006/relationships/hyperlink" Target="http://demiart.ru/forum/uploads1/post-38360-120643879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6143625"/>
            <a:ext cx="6400800" cy="466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2011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2143125" y="655638"/>
            <a:ext cx="52149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100" b="1">
                <a:solidFill>
                  <a:srgbClr val="555555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endParaRPr lang="ru-RU" sz="3200">
              <a:solidFill>
                <a:schemeClr val="accent2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643063" y="-110935"/>
            <a:ext cx="607218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4400" dirty="0">
              <a:latin typeface="Calibri" pitchFamily="34" charset="0"/>
            </a:endParaRPr>
          </a:p>
          <a:p>
            <a:pPr algn="ctr" eaLnBrk="0" hangingPunct="0"/>
            <a:r>
              <a:rPr lang="ru-RU" sz="2800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Презентация</a:t>
            </a:r>
          </a:p>
          <a:p>
            <a:pPr algn="ctr" eaLnBrk="0" hangingPunct="0"/>
            <a:r>
              <a:rPr lang="ru-RU" sz="3600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Поле чудес</a:t>
            </a:r>
            <a:endParaRPr lang="ru-RU" sz="3600" dirty="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6000" b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«Пословицы о </a:t>
            </a:r>
            <a:r>
              <a:rPr lang="ru-RU" sz="6000" b="1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семье»</a:t>
            </a:r>
            <a:endParaRPr lang="ru-RU" sz="6000" b="1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pPr algn="ctr" eaLnBrk="0" hangingPunct="0"/>
            <a:r>
              <a:rPr lang="ru-RU" sz="28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для </a:t>
            </a:r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подготовительной </a:t>
            </a:r>
            <a:r>
              <a:rPr lang="ru-RU" sz="28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группы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53" name="Заголовок 5"/>
          <p:cNvSpPr>
            <a:spLocks noGrp="1"/>
          </p:cNvSpPr>
          <p:nvPr>
            <p:ph type="ctrTitle"/>
          </p:nvPr>
        </p:nvSpPr>
        <p:spPr>
          <a:xfrm>
            <a:off x="6143636" y="4214813"/>
            <a:ext cx="2857500" cy="264318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dirty="0" err="1" smtClean="0">
                <a:solidFill>
                  <a:srgbClr val="C00000"/>
                </a:solidFill>
              </a:rPr>
              <a:t>Гусенкова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Е.Е., воспитатель МДОУ «Детский сад №10    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г.Калининска Саратовской области».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 smtClean="0">
              <a:solidFill>
                <a:srgbClr val="C00000"/>
              </a:solidFill>
            </a:endParaRPr>
          </a:p>
        </p:txBody>
      </p:sp>
      <p:pic>
        <p:nvPicPr>
          <p:cNvPr id="2054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1500188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C:\Documents and Settings\Admin\Мои документы\Мои рисунки\Пословицы\mRusskiyNarodnyOrnament_23.jpg"/>
          <p:cNvPicPr>
            <a:picLocks noChangeAspect="1" noChangeArrowheads="1"/>
          </p:cNvPicPr>
          <p:nvPr/>
        </p:nvPicPr>
        <p:blipFill>
          <a:blip r:embed="rId2" cstate="print"/>
          <a:srcRect l="3780" t="3383" r="4724" b="4736"/>
          <a:stretch>
            <a:fillRect/>
          </a:stretch>
        </p:blipFill>
        <p:spPr bwMode="auto">
          <a:xfrm>
            <a:off x="0" y="0"/>
            <a:ext cx="1079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3" cstate="print"/>
          <a:srcRect l="2054" r="7188" b="3937"/>
          <a:stretch>
            <a:fillRect/>
          </a:stretch>
        </p:blipFill>
        <p:spPr bwMode="auto">
          <a:xfrm>
            <a:off x="0" y="4500563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3" cstate="print"/>
          <a:srcRect l="2054" r="7188" b="43307"/>
          <a:stretch>
            <a:fillRect/>
          </a:stretch>
        </p:blipFill>
        <p:spPr bwMode="auto">
          <a:xfrm>
            <a:off x="0" y="5978525"/>
            <a:ext cx="10795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" descr="C:\Documents and Settings\Admin\Мои документы\Мои рисунки\Пословицы\сини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14625"/>
            <a:ext cx="10715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643188" y="5715000"/>
            <a:ext cx="5500687" cy="11430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C00000"/>
                </a:solidFill>
              </a:rPr>
              <a:t>Помогите Ивану царевичу собрать букет для Василисы</a:t>
            </a:r>
          </a:p>
        </p:txBody>
      </p:sp>
      <p:pic>
        <p:nvPicPr>
          <p:cNvPr id="13315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2" cstate="print"/>
          <a:srcRect l="2054" r="7188" b="3937"/>
          <a:stretch>
            <a:fillRect/>
          </a:stretch>
        </p:blipFill>
        <p:spPr bwMode="auto">
          <a:xfrm>
            <a:off x="0" y="1071563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2" cstate="print"/>
          <a:srcRect l="2054" r="7188" b="3937"/>
          <a:stretch>
            <a:fillRect/>
          </a:stretch>
        </p:blipFill>
        <p:spPr bwMode="auto">
          <a:xfrm>
            <a:off x="0" y="2500313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2" cstate="print"/>
          <a:srcRect l="2054" r="7188" b="3937"/>
          <a:stretch>
            <a:fillRect/>
          </a:stretch>
        </p:blipFill>
        <p:spPr bwMode="auto">
          <a:xfrm>
            <a:off x="0" y="3929063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2" cstate="print"/>
          <a:srcRect l="2054" r="7188" b="3937"/>
          <a:stretch>
            <a:fillRect/>
          </a:stretch>
        </p:blipFill>
        <p:spPr bwMode="auto">
          <a:xfrm>
            <a:off x="0" y="5367338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Documents and Settings\Admin\Мои документы\Мои рисунки\Пословицы\42f3dd669d9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35" t="46300" r="52158" b="25513"/>
          <a:stretch>
            <a:fillRect/>
          </a:stretch>
        </p:blipFill>
        <p:spPr bwMode="auto">
          <a:xfrm rot="6534746">
            <a:off x="6765132" y="2601119"/>
            <a:ext cx="17843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Documents and Settings\Admin\Мои документы\Мои рисунки\Пословицы\Romashk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716932">
            <a:off x="4081463" y="141288"/>
            <a:ext cx="1538287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C:\Documents and Settings\Admin\Мои документы\Мои рисунки\Пословицы\mak-normal.pn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20504428">
            <a:off x="1852613" y="1404938"/>
            <a:ext cx="1079500" cy="1971675"/>
          </a:xfrm>
        </p:spPr>
      </p:pic>
      <p:pic>
        <p:nvPicPr>
          <p:cNvPr id="13322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2" cstate="print"/>
          <a:srcRect l="2054" r="7188" b="3937"/>
          <a:stretch>
            <a:fillRect/>
          </a:stretch>
        </p:blipFill>
        <p:spPr bwMode="auto">
          <a:xfrm>
            <a:off x="0" y="0"/>
            <a:ext cx="10795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" descr="C:\Documents and Settings\Admin\Мои документы\Мои рисунки\Пословицы\N539AE1E8AA57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DBEAEF"/>
              </a:clrFrom>
              <a:clrTo>
                <a:srgbClr val="DBEAEF">
                  <a:alpha val="0"/>
                </a:srgbClr>
              </a:clrTo>
            </a:clrChange>
          </a:blip>
          <a:srcRect l="17738" t="5202" r="13644" b="3467"/>
          <a:stretch>
            <a:fillRect/>
          </a:stretch>
        </p:blipFill>
        <p:spPr bwMode="auto">
          <a:xfrm>
            <a:off x="8113713" y="4697413"/>
            <a:ext cx="103028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C:\Documents and Settings\Admin\Рабочий стол\Использование триггеров\Задание № 2\3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4698000"/>
            <a:ext cx="1543712" cy="2160000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1143000" y="3214688"/>
            <a:ext cx="3592513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1. В хорошей семье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хорошие дети …</a:t>
            </a:r>
            <a:r>
              <a:rPr lang="ru-RU" sz="3200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938" y="3429000"/>
            <a:ext cx="3716337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3. Вся семья вместе,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так и душа …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57563" y="1643063"/>
            <a:ext cx="4073525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2. Человек без семьи,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что дерево без …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86000" y="4143375"/>
            <a:ext cx="12922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растут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329" name="TextBox 21"/>
          <p:cNvSpPr txBox="1">
            <a:spLocks noChangeArrowheads="1"/>
          </p:cNvSpPr>
          <p:nvPr/>
        </p:nvSpPr>
        <p:spPr bwMode="auto">
          <a:xfrm>
            <a:off x="7358063" y="0"/>
            <a:ext cx="1785937" cy="8302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Пословицы о семье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14813" y="2571750"/>
            <a:ext cx="15843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плодов</a:t>
            </a:r>
            <a:r>
              <a:rPr lang="ru-RU" sz="3200" dirty="0">
                <a:solidFill>
                  <a:prstClr val="black"/>
                </a:solidFill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15063" y="4429125"/>
            <a:ext cx="17399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на месте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5" name="Picture 2" descr="C:\Documents and Settings\Admin\Мои документы\Мои рисунки\Пословицы\post-38360-120643879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5643563"/>
            <a:ext cx="200025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285852" y="214290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Отборочный тур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92 0.12014 L 0.24618 0.434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64 0.11944 L 0.00903 0.65486 " pathEditMode="relative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81 0.11597 L -0.25087 0.35741 " pathEditMode="relative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75" y="1214438"/>
            <a:ext cx="7543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В дружной семье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не бывает…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63" y="2500313"/>
            <a:ext cx="928687" cy="642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C00000"/>
                </a:solidFill>
              </a:rPr>
              <a:t>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750" y="2500313"/>
            <a:ext cx="928688" cy="642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C00000"/>
                </a:solidFill>
              </a:rPr>
              <a:t>П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43188" y="2500313"/>
            <a:ext cx="928687" cy="642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C00000"/>
                </a:solidFill>
              </a:rPr>
              <a:t>Е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43625" y="2500313"/>
            <a:ext cx="928688" cy="642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C00000"/>
                </a:solidFill>
              </a:rPr>
              <a:t>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86188" y="2500313"/>
            <a:ext cx="928687" cy="642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C00000"/>
                </a:solidFill>
              </a:rPr>
              <a:t>Ч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625" y="2500313"/>
            <a:ext cx="928688" cy="642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57313" y="5857875"/>
            <a:ext cx="500062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857375" y="5857875"/>
            <a:ext cx="500063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Б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357688" y="5857875"/>
            <a:ext cx="500062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Ж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57563" y="5857875"/>
            <a:ext cx="500062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Д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857500" y="5857875"/>
            <a:ext cx="500063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Г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57438" y="5857875"/>
            <a:ext cx="500062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57625" y="5857875"/>
            <a:ext cx="500063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358063" y="5857875"/>
            <a:ext cx="500062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Н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858000" y="5857875"/>
            <a:ext cx="500063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357938" y="5857875"/>
            <a:ext cx="500062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Л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857875" y="5857875"/>
            <a:ext cx="500063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К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357813" y="5857875"/>
            <a:ext cx="500062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57375" y="6215063"/>
            <a:ext cx="500063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С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357313" y="6215063"/>
            <a:ext cx="500062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Р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358188" y="5857875"/>
            <a:ext cx="500062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П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858125" y="5857875"/>
            <a:ext cx="500063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О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857625" y="6215063"/>
            <a:ext cx="500063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Х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357563" y="6215063"/>
            <a:ext cx="500062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Ф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857500" y="6215063"/>
            <a:ext cx="500063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У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357438" y="6215063"/>
            <a:ext cx="500062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857875" y="6215063"/>
            <a:ext cx="500063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Щ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357813" y="6215063"/>
            <a:ext cx="500062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Ш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857750" y="6215063"/>
            <a:ext cx="500063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Ч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357688" y="6215063"/>
            <a:ext cx="500062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Ц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858125" y="6215063"/>
            <a:ext cx="500063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7358063" y="6215063"/>
            <a:ext cx="500062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357938" y="6215063"/>
            <a:ext cx="500062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Ы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858000" y="6215063"/>
            <a:ext cx="500063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Э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5" y="2500313"/>
            <a:ext cx="928688" cy="64293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643188" y="2500313"/>
            <a:ext cx="928687" cy="64293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786188" y="2500313"/>
            <a:ext cx="928687" cy="64293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428750" y="2500313"/>
            <a:ext cx="928688" cy="64293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143625" y="2500313"/>
            <a:ext cx="928688" cy="64293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358063" y="2500313"/>
            <a:ext cx="928687" cy="64293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54" name="Выноска-облако 53"/>
          <p:cNvSpPr/>
          <p:nvPr/>
        </p:nvSpPr>
        <p:spPr>
          <a:xfrm>
            <a:off x="5000625" y="3714750"/>
            <a:ext cx="2571750" cy="1428750"/>
          </a:xfrm>
          <a:prstGeom prst="cloudCallout">
            <a:avLst>
              <a:gd name="adj1" fmla="val 73217"/>
              <a:gd name="adj2" fmla="val -293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</a:rPr>
              <a:t>Нет такой буквы</a:t>
            </a:r>
          </a:p>
        </p:txBody>
      </p:sp>
      <p:sp>
        <p:nvSpPr>
          <p:cNvPr id="55" name="Выноска-облако 54"/>
          <p:cNvSpPr/>
          <p:nvPr/>
        </p:nvSpPr>
        <p:spPr>
          <a:xfrm>
            <a:off x="2428875" y="3500438"/>
            <a:ext cx="2428875" cy="1357312"/>
          </a:xfrm>
          <a:prstGeom prst="cloudCallout">
            <a:avLst>
              <a:gd name="adj1" fmla="val -49021"/>
              <a:gd name="adj2" fmla="val -30325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</a:rPr>
              <a:t>Есть такая буква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857750" y="5857875"/>
            <a:ext cx="500063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З</a:t>
            </a:r>
          </a:p>
        </p:txBody>
      </p:sp>
      <p:pic>
        <p:nvPicPr>
          <p:cNvPr id="14382" name="Picture 2" descr="C:\Documents and Settings\Admin\Мои документы\Мои рисунки\Пословицы\N539AE1E8AA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1C169"/>
              </a:clrFrom>
              <a:clrTo>
                <a:srgbClr val="B1C169">
                  <a:alpha val="0"/>
                </a:srgbClr>
              </a:clrTo>
            </a:clrChange>
          </a:blip>
          <a:srcRect l="17738" t="5202" r="13644" b="3467"/>
          <a:stretch>
            <a:fillRect/>
          </a:stretch>
        </p:blipFill>
        <p:spPr bwMode="auto">
          <a:xfrm>
            <a:off x="8113713" y="3500438"/>
            <a:ext cx="103028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2" descr="C:\Documents and Settings\Admin\Рабочий стол\Использование триггеров\Задание № 2\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571876"/>
            <a:ext cx="1543712" cy="2160000"/>
          </a:xfrm>
          <a:prstGeom prst="rect">
            <a:avLst/>
          </a:prstGeom>
          <a:noFill/>
          <a:effectLst>
            <a:softEdge rad="12700"/>
          </a:effectLst>
        </p:spPr>
      </p:pic>
      <p:pic>
        <p:nvPicPr>
          <p:cNvPr id="14384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4" cstate="print"/>
          <a:srcRect l="2054" r="7188" b="3937"/>
          <a:stretch>
            <a:fillRect/>
          </a:stretch>
        </p:blipFill>
        <p:spPr bwMode="auto">
          <a:xfrm>
            <a:off x="0" y="5367338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5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4" cstate="print"/>
          <a:srcRect l="2054" r="7188" b="3937"/>
          <a:stretch>
            <a:fillRect/>
          </a:stretch>
        </p:blipFill>
        <p:spPr bwMode="auto">
          <a:xfrm>
            <a:off x="0" y="3929063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6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4" cstate="print"/>
          <a:srcRect l="2054" r="7188" b="3937"/>
          <a:stretch>
            <a:fillRect/>
          </a:stretch>
        </p:blipFill>
        <p:spPr bwMode="auto">
          <a:xfrm>
            <a:off x="0" y="2500313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7" name="Picture 2" descr="C:\Documents and Settings\Admin\Мои документы\Мои рисунки\Пословицы\biser_info_212184063749e3b8faadbad_t.jpg"/>
          <p:cNvPicPr>
            <a:picLocks noChangeAspect="1" noChangeArrowheads="1"/>
          </p:cNvPicPr>
          <p:nvPr/>
        </p:nvPicPr>
        <p:blipFill>
          <a:blip r:embed="rId4" cstate="print"/>
          <a:srcRect l="2054" r="7188" b="3937"/>
          <a:stretch>
            <a:fillRect/>
          </a:stretch>
        </p:blipFill>
        <p:spPr bwMode="auto">
          <a:xfrm>
            <a:off x="0" y="1071563"/>
            <a:ext cx="107950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8" name="Picture 2" descr="C:\Documents and Settings\Admin\Мои документы\Мои рисунки\Пословицы\biser_info_212184063749e3b8faadbad_t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2054" t="28346" r="7188" b="2362"/>
          <a:stretch>
            <a:fillRect/>
          </a:stretch>
        </p:blipFill>
        <p:spPr>
          <a:xfrm>
            <a:off x="0" y="0"/>
            <a:ext cx="1079500" cy="1074738"/>
          </a:xfrm>
        </p:spPr>
      </p:pic>
      <p:sp>
        <p:nvSpPr>
          <p:cNvPr id="14389" name="TextBox 52"/>
          <p:cNvSpPr txBox="1">
            <a:spLocks noChangeArrowheads="1"/>
          </p:cNvSpPr>
          <p:nvPr/>
        </p:nvSpPr>
        <p:spPr bwMode="auto">
          <a:xfrm>
            <a:off x="7358063" y="0"/>
            <a:ext cx="1785937" cy="8302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Пословицы о семье</a:t>
            </a:r>
          </a:p>
        </p:txBody>
      </p:sp>
      <p:pic>
        <p:nvPicPr>
          <p:cNvPr id="14390" name="Picture 2" descr="C:\Documents and Settings\Admin\Мои документы\Мои рисунки\Пословицы\obereg_semyi400.gif"/>
          <p:cNvPicPr>
            <a:picLocks noChangeAspect="1" noChangeArrowheads="1"/>
          </p:cNvPicPr>
          <p:nvPr/>
        </p:nvPicPr>
        <p:blipFill>
          <a:blip r:embed="rId5" cstate="print"/>
          <a:srcRect b="8128"/>
          <a:stretch>
            <a:fillRect/>
          </a:stretch>
        </p:blipFill>
        <p:spPr bwMode="auto">
          <a:xfrm>
            <a:off x="7207250" y="785813"/>
            <a:ext cx="1936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1071563" y="0"/>
            <a:ext cx="62865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Поле чудес. </a:t>
            </a:r>
          </a:p>
          <a:p>
            <a:pPr>
              <a:defRPr/>
            </a:pPr>
            <a:r>
              <a:rPr lang="ru-RU" sz="2400" dirty="0">
                <a:solidFill>
                  <a:srgbClr val="0070C0"/>
                </a:solidFill>
                <a:latin typeface="+mn-lt"/>
              </a:rPr>
              <a:t>Поиграем?  Угадайте слово. Наводите ладошкой на буквы…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5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5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" presetClass="entr" presetSubtype="4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55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55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2" presetClass="entr" presetSubtype="4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55" presetClass="exit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55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2" presetClass="entr" presetSubtype="4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55" presetClass="exit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2" presetClass="entr" presetSubtype="4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55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2" presetClass="entr" presetSubtype="4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55" presetClass="exit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presetID="2" presetClass="entr" presetSubtype="4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500"/>
                            </p:stCondLst>
                            <p:childTnLst>
                              <p:par>
                                <p:cTn id="256" presetID="55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" presetClass="entr" presetSubtype="4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000"/>
                            </p:stCondLst>
                            <p:childTnLst>
                              <p:par>
                                <p:cTn id="272" presetID="55" presetClass="exit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00"/>
                            </p:stCondLst>
                            <p:childTnLst>
                              <p:par>
                                <p:cTn id="283" presetID="2" presetClass="entr" presetSubtype="4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55" presetClass="exit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2" presetClass="entr" presetSubtype="4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000"/>
                            </p:stCondLst>
                            <p:childTnLst>
                              <p:par>
                                <p:cTn id="304" presetID="55" presetClass="exit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00"/>
                            </p:stCondLst>
                            <p:childTnLst>
                              <p:par>
                                <p:cTn id="315" presetID="2" presetClass="entr" presetSubtype="4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000"/>
                            </p:stCondLst>
                            <p:childTnLst>
                              <p:par>
                                <p:cTn id="320" presetID="55" presetClass="exit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00"/>
                            </p:stCondLst>
                            <p:childTnLst>
                              <p:par>
                                <p:cTn id="331" presetID="2" presetClass="entr" presetSubtype="4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36" presetID="55" presetClass="exit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500"/>
                            </p:stCondLst>
                            <p:childTnLst>
                              <p:par>
                                <p:cTn id="347" presetID="2" presetClass="entr" presetSubtype="4" fill="hold" grpId="3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000"/>
                            </p:stCondLst>
                            <p:childTnLst>
                              <p:par>
                                <p:cTn id="352" presetID="55" presetClass="exit" presetSubtype="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500"/>
                            </p:stCondLst>
                            <p:childTnLst>
                              <p:par>
                                <p:cTn id="363" presetID="2" presetClass="entr" presetSubtype="4" fill="hold" grpId="3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000"/>
                            </p:stCondLst>
                            <p:childTnLst>
                              <p:par>
                                <p:cTn id="368" presetID="55" presetClass="exit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9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500"/>
                            </p:stCondLst>
                            <p:childTnLst>
                              <p:par>
                                <p:cTn id="379" presetID="2" presetClass="entr" presetSubtype="4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000"/>
                            </p:stCondLst>
                            <p:childTnLst>
                              <p:par>
                                <p:cTn id="38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8" presetID="55" presetClass="exit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500"/>
                            </p:stCondLst>
                            <p:childTnLst>
                              <p:par>
                                <p:cTn id="399" presetID="2" presetClass="entr" presetSubtype="4" fill="hold" grpId="3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000"/>
                            </p:stCondLst>
                            <p:childTnLst>
                              <p:par>
                                <p:cTn id="404" presetID="55" presetClass="exit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5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0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0" fill="hold">
                      <p:stCondLst>
                        <p:cond delay="0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500"/>
                            </p:stCondLst>
                            <p:childTnLst>
                              <p:par>
                                <p:cTn id="415" presetID="2" presetClass="entr" presetSubtype="4" fill="hold" grpId="3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000"/>
                            </p:stCondLst>
                            <p:childTnLst>
                              <p:par>
                                <p:cTn id="420" presetID="55" presetClass="exit" presetSubtype="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000"/>
                            </p:stCondLst>
                            <p:childTnLst>
                              <p:par>
                                <p:cTn id="431" presetID="2" presetClass="entr" presetSubtype="4" fill="hold" grpId="3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1500"/>
                            </p:stCondLst>
                            <p:childTnLst>
                              <p:par>
                                <p:cTn id="436" presetID="55" presetClass="exit" presetSubtype="0" fill="hold" grpId="3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4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2" fill="hold">
                      <p:stCondLst>
                        <p:cond delay="0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500"/>
                            </p:stCondLst>
                            <p:childTnLst>
                              <p:par>
                                <p:cTn id="447" presetID="2" presetClass="entr" presetSubtype="4" fill="hold" grpId="4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000"/>
                            </p:stCondLst>
                            <p:childTnLst>
                              <p:par>
                                <p:cTn id="452" presetID="55" presetClass="exit" presetSubtype="0" fill="hold" grpId="4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500"/>
                            </p:stCondLst>
                            <p:childTnLst>
                              <p:par>
                                <p:cTn id="463" presetID="2" presetClass="entr" presetSubtype="4" fill="hold" grpId="4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000"/>
                            </p:stCondLst>
                            <p:childTnLst>
                              <p:par>
                                <p:cTn id="468" presetID="55" presetClass="exit" presetSubtype="0" fill="hold" grpId="4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2" presetClass="entr" presetSubtype="4" fill="hold" grpId="4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4" grpId="6" animBg="1"/>
      <p:bldP spid="54" grpId="7" animBg="1"/>
      <p:bldP spid="54" grpId="8" animBg="1"/>
      <p:bldP spid="54" grpId="9" animBg="1"/>
      <p:bldP spid="54" grpId="10" animBg="1"/>
      <p:bldP spid="54" grpId="11" animBg="1"/>
      <p:bldP spid="54" grpId="12" animBg="1"/>
      <p:bldP spid="54" grpId="13" animBg="1"/>
      <p:bldP spid="54" grpId="14" animBg="1"/>
      <p:bldP spid="54" grpId="15" animBg="1"/>
      <p:bldP spid="54" grpId="16" animBg="1"/>
      <p:bldP spid="54" grpId="17" animBg="1"/>
      <p:bldP spid="54" grpId="18" animBg="1"/>
      <p:bldP spid="54" grpId="19" animBg="1"/>
      <p:bldP spid="54" grpId="20" animBg="1"/>
      <p:bldP spid="54" grpId="21" animBg="1"/>
      <p:bldP spid="54" grpId="22" animBg="1"/>
      <p:bldP spid="54" grpId="23" animBg="1"/>
      <p:bldP spid="54" grpId="24" animBg="1"/>
      <p:bldP spid="54" grpId="25" animBg="1"/>
      <p:bldP spid="54" grpId="26" animBg="1"/>
      <p:bldP spid="54" grpId="27" animBg="1"/>
      <p:bldP spid="54" grpId="28" animBg="1"/>
      <p:bldP spid="54" grpId="29" animBg="1"/>
      <p:bldP spid="54" grpId="30" animBg="1"/>
      <p:bldP spid="54" grpId="31" animBg="1"/>
      <p:bldP spid="54" grpId="32" animBg="1"/>
      <p:bldP spid="54" grpId="33" animBg="1"/>
      <p:bldP spid="54" grpId="34" animBg="1"/>
      <p:bldP spid="54" grpId="35" animBg="1"/>
      <p:bldP spid="54" grpId="36" animBg="1"/>
      <p:bldP spid="54" grpId="37" animBg="1"/>
      <p:bldP spid="54" grpId="38" animBg="1"/>
      <p:bldP spid="54" grpId="39" animBg="1"/>
      <p:bldP spid="54" grpId="40" animBg="1"/>
      <p:bldP spid="54" grpId="41" animBg="1"/>
      <p:bldP spid="54" grpId="42" animBg="1"/>
      <p:bldP spid="54" grpId="43" animBg="1"/>
      <p:bldP spid="54" grpId="44" animBg="1"/>
      <p:bldP spid="55" grpId="0" animBg="1"/>
      <p:bldP spid="55" grpId="1" animBg="1"/>
      <p:bldP spid="55" grpId="2" animBg="1"/>
      <p:bldP spid="55" grpId="3" animBg="1"/>
      <p:bldP spid="55" grpId="4" animBg="1"/>
      <p:bldP spid="55" grpId="5" animBg="1"/>
      <p:bldP spid="55" grpId="6" animBg="1"/>
      <p:bldP spid="55" grpId="7" animBg="1"/>
      <p:bldP spid="55" grpId="8" animBg="1"/>
      <p:bldP spid="55" grpId="9" animBg="1"/>
      <p:bldP spid="55" grpId="10" animBg="1"/>
      <p:bldP spid="55" grpId="11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Интернет - ресурсы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2"/>
              </a:rPr>
              <a:t>http://img.biser.info.s3.amazonaws.com/files/images2node/biser.info_212184063749e3b8faadbad_t.jpg</a:t>
            </a:r>
            <a:r>
              <a:rPr lang="ru-RU" dirty="0" smtClean="0"/>
              <a:t> (орнамент  с пословицей)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hlinkClick r:id="rId3"/>
              </a:rPr>
              <a:t>http</a:t>
            </a:r>
            <a:r>
              <a:rPr lang="en-US" u="sng" dirty="0" smtClean="0">
                <a:hlinkClick r:id="rId3"/>
              </a:rPr>
              <a:t>://www.zlatoriza.ru/uploads/items/big/01-9433.jpg</a:t>
            </a:r>
            <a:r>
              <a:rPr lang="ru-RU" u="sng" dirty="0" smtClean="0"/>
              <a:t>  </a:t>
            </a:r>
            <a:r>
              <a:rPr lang="ru-RU" dirty="0" smtClean="0"/>
              <a:t>(пословицы)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4"/>
              </a:rPr>
              <a:t>http://www.belygorod.ru/img2/Rus_Ornament/_Used/mRusskiyNarodnyOrnament_23.jpg</a:t>
            </a:r>
            <a:r>
              <a:rPr lang="ru-RU" dirty="0" smtClean="0"/>
              <a:t>  (орнамент желтый)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5"/>
              </a:rPr>
              <a:t>http://www.vishivayu.ru/img/u5.jpg</a:t>
            </a:r>
            <a:r>
              <a:rPr lang="ru-RU" dirty="0" smtClean="0"/>
              <a:t> (орнамент синий)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en-US" dirty="0" smtClean="0">
                <a:hlinkClick r:id="rId6"/>
              </a:rPr>
              <a:t>http://www.free-lancers.net/posted_files/N539AE1E8AA57.jpg</a:t>
            </a:r>
            <a:r>
              <a:rPr lang="ru-RU" dirty="0" smtClean="0"/>
              <a:t> (ИЦ)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>
                <a:hlinkClick r:id="rId7"/>
              </a:rPr>
              <a:t>http</a:t>
            </a:r>
            <a:r>
              <a:rPr lang="ru-RU" u="sng" dirty="0" smtClean="0">
                <a:hlinkClick r:id="rId7"/>
              </a:rPr>
              <a:t>://foto.rambler.ru/preview/r/500x500/4b0ce7f6-8f21-dd35-9b61-21a90a4289fd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(сундучок)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8"/>
              </a:rPr>
              <a:t>http://s010.radikal.ru/i311/1011/d6/280dbed4a632.jpg</a:t>
            </a:r>
            <a:r>
              <a:rPr lang="ru-RU" dirty="0" smtClean="0"/>
              <a:t> (жемчужины)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9"/>
              </a:rPr>
              <a:t>http://g.zebra.lt/atvirukai/konkursas/mokslas-kancia-d.jpg</a:t>
            </a:r>
            <a:r>
              <a:rPr lang="en-US" dirty="0" smtClean="0"/>
              <a:t> (</a:t>
            </a:r>
            <a:r>
              <a:rPr lang="ru-RU" dirty="0" smtClean="0"/>
              <a:t>стопка книг)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0"/>
              </a:rPr>
              <a:t>http://www.soulsongs.ru/poslovitsi/obereg_semyi400.gif</a:t>
            </a:r>
            <a:r>
              <a:rPr lang="en-US" dirty="0" smtClean="0"/>
              <a:t> (</a:t>
            </a:r>
            <a:r>
              <a:rPr lang="ru-RU" dirty="0" smtClean="0"/>
              <a:t>семья)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1"/>
              </a:rPr>
              <a:t>http://www.3dmarket-perm.ru/images/Romashka.JPG</a:t>
            </a:r>
            <a:r>
              <a:rPr lang="ru-RU" dirty="0" smtClean="0"/>
              <a:t> (ромашка)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2"/>
              </a:rPr>
              <a:t>http://asset2.dressed.ru/photos/items/1/9/7/4/8/8/mak-normal.png</a:t>
            </a:r>
            <a:r>
              <a:rPr lang="ru-RU" dirty="0" smtClean="0"/>
              <a:t> (мак)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3"/>
              </a:rPr>
              <a:t>http://s004.radikal.ru/i205/1006/91/42f3dd669d9c.jpg</a:t>
            </a:r>
            <a:r>
              <a:rPr lang="ru-RU" dirty="0" smtClean="0"/>
              <a:t> (васильки)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4"/>
              </a:rPr>
              <a:t>http://demiart.ru/forum/uploads1/post-38360-1206438791.jpg</a:t>
            </a:r>
            <a:r>
              <a:rPr lang="ru-RU" dirty="0" smtClean="0"/>
              <a:t> (бантик)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5"/>
              </a:rPr>
              <a:t>http://www.inletosun.info/wp-content/uploads/2011/02/97.jpg</a:t>
            </a:r>
            <a:r>
              <a:rPr lang="ru-RU" dirty="0" smtClean="0"/>
              <a:t> (родина)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6"/>
              </a:rPr>
              <a:t>http://www.chudopredki.ru/uploads/posts/2009-09/1253373189_book0.jpg</a:t>
            </a:r>
            <a:r>
              <a:rPr lang="ru-RU" dirty="0" smtClean="0"/>
              <a:t> (знания)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232</Words>
  <Application>Microsoft Office PowerPoint</Application>
  <PresentationFormat>Экран (4:3)</PresentationFormat>
  <Paragraphs>78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Гусенкова Е.Е., воспитатель МДОУ «Детский сад №10      г.Калининска Саратовской области». </vt:lpstr>
      <vt:lpstr>Помогите Ивану царевичу собрать букет для Василисы</vt:lpstr>
      <vt:lpstr>В дружной семье  не бывает…</vt:lpstr>
      <vt:lpstr>Интернет -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Гусенкова Е.Е., воспитатель МДОУ «Детский сад №10      г.Калининска Саратовской области». </dc:title>
  <dc:creator>Admin</dc:creator>
  <cp:lastModifiedBy>Admin</cp:lastModifiedBy>
  <cp:revision>1</cp:revision>
  <dcterms:created xsi:type="dcterms:W3CDTF">2012-06-04T12:51:00Z</dcterms:created>
  <dcterms:modified xsi:type="dcterms:W3CDTF">2012-06-04T12:54:16Z</dcterms:modified>
</cp:coreProperties>
</file>