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8" r:id="rId3"/>
    <p:sldId id="257" r:id="rId4"/>
    <p:sldId id="269" r:id="rId5"/>
    <p:sldId id="270" r:id="rId6"/>
    <p:sldId id="271" r:id="rId7"/>
    <p:sldId id="275" r:id="rId8"/>
    <p:sldId id="274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1" r:id="rId24"/>
    <p:sldId id="292" r:id="rId25"/>
    <p:sldId id="288" r:id="rId26"/>
    <p:sldId id="293" r:id="rId27"/>
    <p:sldId id="295" r:id="rId28"/>
    <p:sldId id="294" r:id="rId29"/>
    <p:sldId id="289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74" d="100"/>
          <a:sy n="74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7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D9DBF3-2E55-42F6-BBE2-2AC3D2BFC8B3}" type="slidenum">
              <a:rPr lang="ru-RU"/>
              <a:pPr eaLnBrk="1" hangingPunct="1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26088-7BC7-4B0A-8E4E-B5C7418098EE}" type="slidenum">
              <a:rPr lang="ru-RU"/>
              <a:pPr/>
              <a:t>24</a:t>
            </a:fld>
            <a:endParaRPr lang="ru-RU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30507-F25B-48BF-AD2C-A832E0DABDB2}" type="slidenum">
              <a:rPr lang="ru-RU"/>
              <a:pPr/>
              <a:t>26</a:t>
            </a:fld>
            <a:endParaRPr lang="ru-RU"/>
          </a:p>
        </p:txBody>
      </p:sp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BE4686-54C7-4176-A205-28980C27F0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5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2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10/26/2011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3714776" cy="7143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урок-знакомство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82868" y="3429000"/>
            <a:ext cx="5365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latin typeface="Monotype Corsiva" pitchFamily="66" charset="0"/>
              </a:rPr>
              <a:t>В творчестве Гончарова, как в магическом  зеркале, отражаются … все явления жизни…</a:t>
            </a:r>
          </a:p>
          <a:p>
            <a:r>
              <a:rPr lang="ru-RU" sz="2800" b="1" dirty="0" smtClean="0">
                <a:latin typeface="Monotype Corsiva" pitchFamily="66" charset="0"/>
              </a:rPr>
              <a:t>                                  Н.А. Добролюбов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643050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Благословенный уголок земли…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Рисунок 8" descr="Симбирск (Ульяновск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357430"/>
            <a:ext cx="3643338" cy="27353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220" y="429919"/>
            <a:ext cx="78488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«Сего числа отправлен 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Ваничка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в Москву» (</a:t>
            </a:r>
            <a:r>
              <a:rPr lang="ru-RU" sz="2800" b="1" dirty="0" err="1">
                <a:solidFill>
                  <a:srgbClr val="C00000"/>
                </a:solidFill>
                <a:latin typeface="Comic Sans MS" pitchFamily="66" charset="0"/>
              </a:rPr>
              <a:t>А.М.Гончарова</a:t>
            </a: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 8 июля 1822</a:t>
            </a:r>
            <a:r>
              <a:rPr lang="ru-RU" sz="2000" dirty="0">
                <a:solidFill>
                  <a:srgbClr val="C00000"/>
                </a:solidFill>
                <a:latin typeface="Comic Sans MS" pitchFamily="66" charset="0"/>
              </a:rPr>
              <a:t>)</a:t>
            </a: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691803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6" descr="Коммерч училищ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1" y="1725403"/>
            <a:ext cx="3575160" cy="238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205594" y="1548584"/>
            <a:ext cx="4392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Московское коммерческое училище, в котором учился Гончаров в 1822-1830 гг., оставило в писателе тягостные воспоминания о бездарных учителях и рутинном преподавании. "Мне тяжело вспоминать о нем", - говорил Гончаров. По свидетельству историка С. М. Соловьева, "в Коммерческом училище учили плохо; учителя были допотопные". 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6191" y="4700779"/>
            <a:ext cx="8226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И в юношеские годы воспитателем Гончарова оказалась русская литература: он увлекается произведениями Пушкина, которые были для будущего писателя образцом правдивого изображения жизни, школой эстетического вкуса. В юношескую пору возникла, по признанию Гончарова, и его "страсть к писанию"; к творчеству. </a:t>
            </a:r>
            <a:br>
              <a:rPr lang="ru-RU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9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711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«Маленькая ученая республика»</a:t>
            </a:r>
          </a:p>
        </p:txBody>
      </p:sp>
      <p:pic>
        <p:nvPicPr>
          <p:cNvPr id="4" name="Picture 6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01" y="1340768"/>
            <a:ext cx="3188785" cy="232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5357" y="3933056"/>
            <a:ext cx="81132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"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Но, несмотря на это, - свидетельствует Герцен, - опальный университет рос влиянием: в него, как в общий резервуар, вливались юные силы России со всех сторон, из всех слоев; в его залах они очищались от предрассудков, захваченных у домашнего очага, приходили к одному уровню, братались между собой и снова разливались во все стороны России, во все слои ее". 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3386" y="1377516"/>
            <a:ext cx="51436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Осенью 1831 года Гончаров поступил на словесный факультет Московского университета. Преподавание в университете, гонимом и опальном в условиях страшной политической реакции начала 30-х годов, стояло не на высоком уровне. </a:t>
            </a:r>
          </a:p>
        </p:txBody>
      </p:sp>
    </p:spTree>
    <p:extLst>
      <p:ext uri="{BB962C8B-B14F-4D97-AF65-F5344CB8AC3E}">
        <p14:creationId xmlns:p14="http://schemas.microsoft.com/office/powerpoint/2010/main" val="290947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Одновременно с Гончаровым учатся в университете А. И. Герцен, Н. П. Огарев и В. Г. Белинский. На одном курсе с Гончаровым — семнадцатилетний Лермонтов, </a:t>
            </a:r>
            <a:r>
              <a:rPr lang="ru-RU" sz="2000" b="1" i="1" dirty="0">
                <a:solidFill>
                  <a:schemeClr val="tx2"/>
                </a:solidFill>
                <a:latin typeface="Comic Sans MS" pitchFamily="66" charset="0"/>
              </a:rPr>
              <a:t>«смуглый, одутловатый юноша, с чертами лица как будто восточного происхождения, с черными выразительными глазами. Он казался мне апатичным,— вспомнит впоследствии Иван Александрович,— говорил мало и сидел всегда в ленивой позе, полулежа, опершись на локоть» </a:t>
            </a:r>
            <a:endParaRPr lang="ru-RU" sz="2000" b="1" i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22920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Из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профессоров университета наибольшее влияние оказал на Гончарова своими талантливыми лекциями по эстетике Н. И. Надеждин. </a:t>
            </a:r>
            <a:b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7" descr="Москов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1" y="3061886"/>
            <a:ext cx="2706479" cy="186620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62054" y="2871605"/>
            <a:ext cx="51423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Университетские годы представлялись ему впоследствии как время, проведенное "без туч, без гроз и без внутренних потрясений, без всяких историй, кроме всеобщей и российской, преподаваемых с кафедр".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4870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Дагерротип, нач. 1840-х гг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2449091" cy="32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061" y="741672"/>
            <a:ext cx="50405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К студенческим годам относится и первый опубликованный в печати литературный опыт Гончарова. Сблизившись с Н. И. Надеждиным, Гончаров напечатал в его журнале "Телескоп" в 1832 году перевод отрывка из романа французского писателя Евгения Сю "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Аттар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Гюль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".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365104"/>
            <a:ext cx="79200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По окончании университета Гончаров с лета 1834 года до весны 1835 года пробыл в Симбирске, где служил в канцелярии губернатора. </a:t>
            </a:r>
            <a:endParaRPr lang="ru-RU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Провинциальное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дворянско-чиновническое общество не удовлетворяло его: Гончаров решает уехать в Петербург.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074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omic Sans MS" pitchFamily="66" charset="0"/>
              </a:rPr>
              <a:t>Первые десять лет жизни в столице Гончарову пришлось служить мелким чиновником департамента внешней торговли Министерства финансов. Эти годы принесли пользу ему как писателю, много почерпнувшему из своих наблюдений над бюрократическим и коммерческим миром Петербурга. Но о своей чиновничьей службе, об обстановке, которая окружала его с молодых лет, Гончаров всегда вспоминал с отвращением. </a:t>
            </a:r>
            <a:endParaRPr lang="ru-RU" sz="28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9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4286" y="548680"/>
            <a:ext cx="77048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В 1853 году он писал одному из своих друзей: "Если бы Вы знали, сквозь какую грязь, сквозь какой разврат, мелочь, грубость понятий ума, сердечных движений души проходил я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и 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чего стоило бедной моей натуре пройти сквозь фалангу всякой нравственной и материальной грязи и заблуждений, чтобы выкарабкаться на ту стезю, на которой Вы видели меня, все еще... вздыхающего о том светлом и прекрасном человеческом образе, который часто снится мне..." </a:t>
            </a:r>
            <a:b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4286" y="5085184"/>
            <a:ext cx="7868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По собственному признанию Гончарова, он "все свободное от службы время посвящал литературе". 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2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6134" y="1628800"/>
            <a:ext cx="4915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В Петербурге он сблизился с литературно-художественным кружком живописца Н. А.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Майкова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, сыновьям которого - будущему известному критику Валерьяну и поэту Аполлону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Майковым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 - преподавал литературу. 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0190" y="620688"/>
            <a:ext cx="60356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omic Sans MS" pitchFamily="66" charset="0"/>
              </a:rPr>
              <a:t>Начало творческого пути</a:t>
            </a:r>
          </a:p>
        </p:txBody>
      </p:sp>
      <p:pic>
        <p:nvPicPr>
          <p:cNvPr id="4" name="Picture 9" descr="Литография, 1847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6" y="1280201"/>
            <a:ext cx="2962300" cy="34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4174" y="4728531"/>
            <a:ext cx="7632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На страницах рукописного альманаха кружка появились четыре стихотворения Гончарова, написанные в романтическом стиле. Там же были помещены и ранние повести писателя "Лихая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болесть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" (1838) и "Счастливая ошибка" (1839). 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7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Гончаров и Современ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79" y="620688"/>
            <a:ext cx="3429000" cy="329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050" y="102708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 dirty="0">
                <a:solidFill>
                  <a:schemeClr val="tx2"/>
                </a:solidFill>
                <a:latin typeface="Comic Sans MS" pitchFamily="66" charset="0"/>
              </a:rPr>
              <a:t>1846 г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.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– знакомство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с В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. Г. Белинским и начало сотрудничества с журналом «Современник», которое не стало, однако, дружбой, так как по своим политическим взглядам Гончаров был весьма умеренным либералом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0052" y="4149080"/>
            <a:ext cx="3645024" cy="57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Писатели круга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«Современника» 1856 г.</a:t>
            </a:r>
            <a:endParaRPr lang="ru-RU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2020" y="4723340"/>
            <a:ext cx="393305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И. А. Гончаров, И. С. Тургенев, Л. Н. Толстой, Д. В. Григорович, А. В. Дружинин, А. Н. Островский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19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477" y="548680"/>
            <a:ext cx="79928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К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середине 40-х годов Гончаров уже имел значительный творческий опыт. О том, как овладевал он мастерством писателя, Гончаров на склоне жизни рассказывал одному из своих знакомых: </a:t>
            </a:r>
            <a:b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«Я </a:t>
            </a:r>
            <a:r>
              <a:rPr lang="ru-RU" b="1" dirty="0"/>
              <a:t>с 14-15-летнего возраста, не подозревая в себе никакого таланта, читал все, что попадалось под руку, и писал сам непрестанно... </a:t>
            </a:r>
            <a:br>
              <a:rPr lang="ru-RU" b="1" dirty="0"/>
            </a:br>
            <a:r>
              <a:rPr lang="ru-RU" b="1" dirty="0" smtClean="0"/>
              <a:t>Все </a:t>
            </a:r>
            <a:r>
              <a:rPr lang="ru-RU" b="1" dirty="0"/>
              <a:t>это чтение и писание выработало мне, однако, перо и сообщило, бессознательно, писательские приемы и практику. Чтение было моей школой, литературные кружки того времени сообщили мне практику, т. е. я присматривался к взглядам, направлениям и т. д. Тут я только, а не в одиночном чтении и не на студенческой скамье, увидел - не без грусти - какое беспредельное и глубокое море - литература, со страхом понял, что литератору, если он претендует </a:t>
            </a:r>
            <a:r>
              <a:rPr lang="ru-RU" b="1" dirty="0" smtClean="0"/>
              <a:t>на </a:t>
            </a:r>
            <a:r>
              <a:rPr lang="ru-RU" b="1" dirty="0"/>
              <a:t>серьезное значение, надо положить в это дело чуть не всего себя и не всю жизнь</a:t>
            </a:r>
            <a:r>
              <a:rPr lang="ru-RU" b="1" dirty="0" smtClean="0"/>
              <a:t>!..»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Comic Sans MS" pitchFamily="66" charset="0"/>
              </a:rPr>
              <a:t>С этим высоким пониманием долга и ответственности писателя и вступил Гончаров в русскую литературу.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226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Литературная деятельность Гончарова началась в мрачную пору царствования Николая I. </a:t>
            </a:r>
            <a:b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После разгрома декабристов в стране усилилась политическая реакция; беспощадно подавлялись малейшие проявления свободолюбивой мысли. Характеризуя положение литературы в эту пору, </a:t>
            </a:r>
            <a:endParaRPr lang="ru-RU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И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. С. Тургенев впоследствии вспоминал: </a:t>
            </a:r>
            <a:endParaRPr lang="ru-RU" sz="24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"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Едва ли кто из теперешних людей может составить себе понятие о том, какому ежеминутному и повсеместному рабству подвергалась печатная мысль. Литератор - кто бы он ни был - не мог не чувствовать себя чем-то вроде контрабандиста". 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2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42088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"</a:t>
            </a:r>
            <a:r>
              <a:rPr lang="ru-RU" sz="2400" b="1" dirty="0">
                <a:latin typeface="Comic Sans MS" pitchFamily="66" charset="0"/>
              </a:rPr>
              <a:t>В России каждый писатель был воистину и резко индивидуален, но всех объединяло одно упорное стремление - понять, почувствовать, догадаться о будущем страны, о судьбе ее народа, об ее роли на земле. Как человек, как личность, писатель русский доселе стоял освещенный ярким светом беззаветной и страстной любви к великому делу жизни, литературе</a:t>
            </a:r>
            <a:r>
              <a:rPr lang="ru-RU" sz="2400" b="1" dirty="0" smtClean="0">
                <a:latin typeface="Comic Sans MS" pitchFamily="66" charset="0"/>
              </a:rPr>
              <a:t>...«</a:t>
            </a:r>
          </a:p>
          <a:p>
            <a:pPr algn="r"/>
            <a:r>
              <a:rPr lang="ru-RU" sz="2400" b="1" dirty="0" smtClean="0">
                <a:latin typeface="Comic Sans MS" pitchFamily="66" charset="0"/>
              </a:rPr>
              <a:t>М. Горький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5" name="Содержимое 5" descr="300px-Goncharov_Ivan_Aleksandrovich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30084">
            <a:off x="6914172" y="323452"/>
            <a:ext cx="1466185" cy="1754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80px-FrigatePall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5787">
            <a:off x="600795" y="493490"/>
            <a:ext cx="1529401" cy="188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М. Лермонто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32919">
            <a:off x="2756679" y="482908"/>
            <a:ext cx="1407127" cy="1853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bunin_i_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1138908">
            <a:off x="4783159" y="377264"/>
            <a:ext cx="1686694" cy="1891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18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Царская цензура свирепствовала, запрещая и уродуя лучшие произведения русской литературы. Поэты Полежаев и Шевченко были отданы в солдаты, Чаадаев был объявлен сумасшедшим, Герцен, Салтыков-Щедрин подверглись ссылке. Своими преследованиями самодержавие довело до могилы Пушкина и Лермонтова. </a:t>
            </a:r>
            <a:b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596" y="2996952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Однако царизму не удалось поработить живую душу народа, сумевшего в 1812 году в борьбе с полчищами Наполеона отстоять свою национальную независимость. Освободительные идеи все глубже проникали в русскую общественную жизнь, отражая антикрепостнические настроения народных масс, свидетельствуя о глубоком социальном и политическом кризисе феодально-крепостнического строя. </a:t>
            </a:r>
            <a:b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5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Главным врагом для всех прогрессивно мыслящих русских людей было крепостное право. 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8436" y="1844824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Огромную роль в борьбе с крепостным строем сыграла передовая русская литература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30-40-х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годов во главе с великим революционным критиком В. Г. Белинским. </a:t>
            </a:r>
            <a:b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5709" y="335699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В это десятилетие начинается литературная деятельность А. И. Герцена, И. С. Тургенева, Н. А. Некрасова, </a:t>
            </a:r>
            <a:endParaRPr lang="ru-RU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А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. Н. Островского, М. Е. Салтыкова-Щедрина, </a:t>
            </a:r>
            <a:endParaRPr lang="ru-RU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Ф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. М. Достоевского, а немного позднее Л. Н. Толстого. </a:t>
            </a:r>
            <a:endParaRPr lang="ru-RU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Их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творчество определяет развитие русской литературы во вторую половину XIX века. </a:t>
            </a:r>
            <a:endParaRPr lang="ru-RU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К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этой группе писателей относится и </a:t>
            </a:r>
            <a:endParaRPr lang="ru-RU" sz="20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Иван Александрович Гончаров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</a:b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50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038" y="371703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Эти 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романы отражают существенные стороны жизни русского общества 40 - 60-х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годов.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Они объединены не общими персонажами, но единой проблематикой и группой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характеров.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" name="Picture 4" descr="В кабин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8" y="612606"/>
            <a:ext cx="3983912" cy="254349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61597" y="548680"/>
            <a:ext cx="3841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В творческом наследии Гончарова, русского писателя-реалиста, романы «Обыкновенная история», «Обломов», «Обрыв» занимают главное место. </a:t>
            </a:r>
          </a:p>
        </p:txBody>
      </p:sp>
    </p:spTree>
    <p:extLst>
      <p:ext uri="{BB962C8B-B14F-4D97-AF65-F5344CB8AC3E}">
        <p14:creationId xmlns:p14="http://schemas.microsoft.com/office/powerpoint/2010/main" val="75299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003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1844 год. «Обыкновенная история»</a:t>
            </a:r>
          </a:p>
        </p:txBody>
      </p:sp>
      <p:pic>
        <p:nvPicPr>
          <p:cNvPr id="8" name="Picture 6" descr="Свидание Александ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074815" cy="30179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403174"/>
            <a:ext cx="576064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1F497D"/>
                </a:solidFill>
                <a:latin typeface="Comic Sans MS" pitchFamily="66" charset="0"/>
              </a:rPr>
              <a:t>1847 год роман напечатан в журнале «Современник</a:t>
            </a:r>
            <a:r>
              <a:rPr lang="ru-RU" sz="2400" b="1" dirty="0" smtClean="0">
                <a:solidFill>
                  <a:srgbClr val="1F497D"/>
                </a:solidFill>
                <a:latin typeface="Comic Sans MS" pitchFamily="66" charset="0"/>
              </a:rPr>
              <a:t>».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endParaRPr lang="ru-RU" sz="2400" b="1" dirty="0">
              <a:solidFill>
                <a:srgbClr val="1F497D"/>
              </a:solidFill>
              <a:latin typeface="Comic Sans MS" pitchFamily="66" charset="0"/>
            </a:endParaRP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1F497D"/>
                </a:solidFill>
                <a:latin typeface="Comic Sans MS" pitchFamily="66" charset="0"/>
              </a:rPr>
              <a:t> «Повесть Гончарова произвела в Питере фурор – успех неслыханный! Все мнения слились в ее пользу» </a:t>
            </a:r>
            <a:endParaRPr lang="ru-RU" sz="2400" b="1" dirty="0" smtClean="0">
              <a:solidFill>
                <a:srgbClr val="1F497D"/>
              </a:solidFill>
              <a:latin typeface="Comic Sans MS" pitchFamily="66" charset="0"/>
            </a:endParaRPr>
          </a:p>
          <a:p>
            <a:pPr marL="342900" lvl="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1F497D"/>
                </a:solidFill>
                <a:latin typeface="Comic Sans MS" pitchFamily="66" charset="0"/>
              </a:rPr>
              <a:t>(</a:t>
            </a:r>
            <a:r>
              <a:rPr lang="ru-RU" sz="2400" b="1" dirty="0">
                <a:solidFill>
                  <a:srgbClr val="1F497D"/>
                </a:solidFill>
                <a:latin typeface="Comic Sans MS" pitchFamily="66" charset="0"/>
              </a:rPr>
              <a:t>В.Г. Белинский) </a:t>
            </a:r>
            <a:endParaRPr lang="ru-RU" sz="2400" b="1" dirty="0">
              <a:solidFill>
                <a:srgbClr val="1F497D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58112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В «Обыкновенной истории» показана «ломка старых понятий и нравов – сентиментальности, карикатурного преувеличения чувств дружбы и любви, поэзии и праздности»</a:t>
            </a:r>
          </a:p>
          <a:p>
            <a:pPr algn="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(И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. А.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Гончаров)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96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4114800" y="1066800"/>
            <a:ext cx="4495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4000" kern="10" spc="800" dirty="0">
              <a:ln w="25400">
                <a:solidFill>
                  <a:srgbClr val="FFFFFF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pic>
        <p:nvPicPr>
          <p:cNvPr id="58373" name="Picture 5" descr="Обломов и Ольга в Летнем с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3" y="1031383"/>
            <a:ext cx="2520280" cy="39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3861" y="33265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Роман «Обломов»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8993" y="1066800"/>
            <a:ext cx="578147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1848 год – первый вариант «Сна Обломова»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Март 1849 г. – первая публикация «Сна Обломова»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1852 год – работа прервана из-за путешествия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29 ноября 1855 г. – почти закончена первая часть романа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Июнь – июль 1857 г.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– Мариенбад,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роман практически завершен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Январь – апрель 1859 г. – журнал «Отечественные записки» знакомит читателей с новым романом И. А.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Гончарова «Обломов»</a:t>
            </a:r>
            <a:endParaRPr lang="ru-RU" sz="20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713" y="5406831"/>
            <a:ext cx="7986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«Я старался показать в «Обломове» как и отчего у нас люди превращаются прежде времени в кисель» 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И. Гончаров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4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Обломов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960365" cy="2680862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477" y="3717032"/>
            <a:ext cx="8064896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«История о том, как лежит и спит добряк-ленивец Обломов и как ни дружба, ни любовь не могут пробудить и поднять его, - не бог весть какая важная история. Но в ней отразилась русская жизнь, в ней предстает перед нами живой, современный русский тип, отчеканенный с беспощадной строгостью и правильностью …»</a:t>
            </a:r>
          </a:p>
          <a:p>
            <a:pPr algn="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Н. А. Добролюбов, 1859 </a:t>
            </a:r>
            <a:r>
              <a:rPr lang="ru-RU" sz="2400" dirty="0">
                <a:solidFill>
                  <a:schemeClr val="tx2"/>
                </a:solidFill>
                <a:latin typeface="Comic Sans MS" pitchFamily="66" charset="0"/>
              </a:rPr>
              <a:t>г.</a:t>
            </a:r>
            <a:endParaRPr lang="ru-RU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94704" y="980728"/>
            <a:ext cx="3709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ПЕРВЫЕ ОТКЛИКИ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50407" y="416250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C00000"/>
                </a:solidFill>
                <a:latin typeface="Comic Sans MS" pitchFamily="66" charset="0"/>
              </a:rPr>
              <a:t>ПЕРВЫЕ ОТКЛИКИ</a:t>
            </a: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478884" y="1268760"/>
            <a:ext cx="5040560" cy="454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«Обломов и обломовщина: эти слова недаром облетели всю Россию и сделались словами, навсегда укоренившимися в нашей речи. Они разъяснили нам целый круг явлений современного нам общества, они поставили перед нами целый мир идей, образов и подробностей, еще недавно нами не вполне сознанных, являющихся нам как будто в тумане...»</a:t>
            </a:r>
          </a:p>
          <a:p>
            <a:pPr algn="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А. В.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Дружинин, 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1859 г.</a:t>
            </a:r>
          </a:p>
        </p:txBody>
      </p:sp>
      <p:pic>
        <p:nvPicPr>
          <p:cNvPr id="6" name="Picture 9" descr="обломов и ольга на прогулке 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8" y="1628800"/>
            <a:ext cx="2946696" cy="35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4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6956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«Обломов» - капитальнейшая вещь, какой давно, давно уже не было. Скажите Гончарову, что я в восторге от «Обломова» и перечитываю его еще раз. Но что приятнее ему будет, - это что «Обломов» имеет 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успех не случайный, не с треском, а здоровый, капитальный и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не временный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» </a:t>
            </a:r>
            <a:endParaRPr lang="ru-RU" sz="2800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algn="r"/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Л.Н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. </a:t>
            </a:r>
            <a:r>
              <a:rPr lang="ru-RU" sz="2400" b="1" dirty="0" smtClean="0">
                <a:solidFill>
                  <a:schemeClr val="tx2"/>
                </a:solidFill>
                <a:latin typeface="Comic Sans MS" pitchFamily="66" charset="0"/>
              </a:rPr>
              <a:t>Толстой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1294" y="4221088"/>
            <a:ext cx="4567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Пока останется хоть один русский, - до тех пор будут помнить Обломова".</a:t>
            </a:r>
          </a:p>
          <a:p>
            <a:pPr algn="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И. С. Тургенев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Picture 8" descr="Обломов и захар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5" y="2924944"/>
            <a:ext cx="2664296" cy="3609361"/>
          </a:xfrm>
          <a:prstGeom prst="rect">
            <a:avLst/>
          </a:prstGeom>
          <a:noFill/>
          <a:ln w="25400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46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5472608" cy="10747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«Обрыв»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556792"/>
            <a:ext cx="4967287" cy="441960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None/>
            </a:pPr>
            <a:r>
              <a:rPr lang="ru-RU" sz="2400" b="1" dirty="0" smtClean="0">
                <a:latin typeface="Comic Sans MS" pitchFamily="66" charset="0"/>
              </a:rPr>
              <a:t>1869 год печатается в </a:t>
            </a:r>
            <a:r>
              <a:rPr lang="ru-RU" sz="2400" b="1" dirty="0" smtClean="0">
                <a:latin typeface="Comic Sans MS" pitchFamily="66" charset="0"/>
              </a:rPr>
              <a:t>журнале </a:t>
            </a:r>
            <a:r>
              <a:rPr lang="ru-RU" sz="2400" b="1" dirty="0" smtClean="0">
                <a:latin typeface="Comic Sans MS" pitchFamily="66" charset="0"/>
              </a:rPr>
              <a:t>«Вестник Европы»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«За очередной книжкой «Вестника Европы», где печатался роман, «посланные от подписчиков» ходили с раннего утра, как в булочную, толпами», - пишет современник. </a:t>
            </a:r>
            <a:endParaRPr lang="ru-RU" sz="2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Роман </a:t>
            </a:r>
            <a:r>
              <a:rPr lang="ru-RU" sz="2400" b="1" dirty="0">
                <a:latin typeface="Comic Sans MS" pitchFamily="66" charset="0"/>
              </a:rPr>
              <a:t>о России, о месте творческой личности в обществе и о разных путях жизнеустройства. </a:t>
            </a: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6" name="Picture 19" descr="356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888" y="404664"/>
            <a:ext cx="21973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355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1982671" cy="275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5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7730" y="5085184"/>
            <a:ext cx="7950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Только 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благодаря потомкам Карла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Трейгута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, бережно сохранившим до наших дней личные вещи писателя и при их участии в 1982 году в Ульяновске (Симбирске) был открыт литературно-мемориальный музей </a:t>
            </a:r>
            <a:r>
              <a:rPr lang="ru-RU" sz="2000" b="1" dirty="0" smtClean="0">
                <a:solidFill>
                  <a:schemeClr val="tx2"/>
                </a:solidFill>
                <a:latin typeface="Comic Sans MS" pitchFamily="66" charset="0"/>
              </a:rPr>
              <a:t>И.А. Гончарова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. </a:t>
            </a:r>
          </a:p>
        </p:txBody>
      </p:sp>
      <p:pic>
        <p:nvPicPr>
          <p:cNvPr id="3" name="Рисунок 2" descr="200px-Dom_Goncharov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04664"/>
            <a:ext cx="3395847" cy="37444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3796" y="4046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Иван Александрович так и не завел семьи. Когда в 1878 году умер его слуга Карл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Трейгут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, оставив вдову с тремя малолетними детьми, писатель взял на себя заботу о них - эти дети были обязаны ему и воспитанием, и образованием. За несколько лет до смерти Гончаров печатно обратился ко всем своим адресатам с просьбой уничтожить имеющиеся у них письма и сам сжег значительную часть своего архива.</a:t>
            </a:r>
          </a:p>
        </p:txBody>
      </p:sp>
    </p:spTree>
    <p:extLst>
      <p:ext uri="{BB962C8B-B14F-4D97-AF65-F5344CB8AC3E}">
        <p14:creationId xmlns:p14="http://schemas.microsoft.com/office/powerpoint/2010/main" val="290146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00px-Goncharov_Ivan_Aleksandrovich-ma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4088" y="2420888"/>
            <a:ext cx="2995464" cy="3584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3193933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Александрович Гончаров </a:t>
            </a:r>
            <a:b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(1812 – 1891)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425638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omic Sans MS" pitchFamily="66" charset="0"/>
              </a:rPr>
              <a:t>К числу таких русских писателей относится и Гончаров. </a:t>
            </a:r>
            <a:endParaRPr lang="ru-RU" sz="2000" b="1" dirty="0" smtClean="0"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latin typeface="Comic Sans MS" pitchFamily="66" charset="0"/>
              </a:rPr>
              <a:t>В </a:t>
            </a:r>
            <a:r>
              <a:rPr lang="ru-RU" sz="2000" b="1" dirty="0">
                <a:latin typeface="Comic Sans MS" pitchFamily="66" charset="0"/>
              </a:rPr>
              <a:t>литературной деятельности Гончаров видел свое призвание, свое общественное назначение. Отмечая 125-летие со дня рождения Гончарова, "Правда" назвала его </a:t>
            </a:r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"великим русским писателем".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149080"/>
            <a:ext cx="8218488" cy="23621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latin typeface="Comic Sans MS" pitchFamily="66" charset="0"/>
              </a:rPr>
              <a:t>Умер Иван Александрович Гончаров 15 (27) сентября 1891 года в Петербурге и был похоронен в Александро-Невской лавре; в 1956 году его прах перенесен на Литераторские мостки Волкова кладбища. </a:t>
            </a:r>
            <a:br>
              <a:rPr lang="ru-RU" sz="2400" b="1" dirty="0" smtClean="0">
                <a:latin typeface="Comic Sans MS" pitchFamily="66" charset="0"/>
              </a:rPr>
            </a:b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805631"/>
            <a:ext cx="4651643" cy="255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Фото К. А. Шапиро, 1879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64704"/>
            <a:ext cx="2180407" cy="259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0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7248" y="2924944"/>
            <a:ext cx="8077200" cy="42676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период </a:t>
            </a:r>
            <a:r>
              <a:rPr lang="ru-RU" b="1" dirty="0">
                <a:latin typeface="Comic Sans MS" pitchFamily="66" charset="0"/>
              </a:rPr>
              <a:t>ликвидации крепостного правя, подъема демократического движения в России. </a:t>
            </a:r>
            <a:endParaRPr lang="ru-RU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Эта </a:t>
            </a:r>
            <a:r>
              <a:rPr lang="ru-RU" b="1" dirty="0">
                <a:latin typeface="Comic Sans MS" pitchFamily="66" charset="0"/>
              </a:rPr>
              <a:t>эпоха 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>
                <a:latin typeface="Comic Sans MS" pitchFamily="66" charset="0"/>
              </a:rPr>
              <a:t>нашла свое отражение в трех романах писателя: </a:t>
            </a:r>
            <a:endParaRPr lang="ru-RU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"</a:t>
            </a:r>
            <a:r>
              <a:rPr lang="ru-RU" b="1" dirty="0">
                <a:latin typeface="Comic Sans MS" pitchFamily="66" charset="0"/>
              </a:rPr>
              <a:t>Обыкновенная история", "Обломов", "Обрыв". </a:t>
            </a:r>
            <a:br>
              <a:rPr lang="ru-RU" b="1" dirty="0">
                <a:latin typeface="Comic Sans MS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Goncharov_Ivan_Aleksandrovich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9517"/>
            <a:ext cx="2016224" cy="2549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549517"/>
            <a:ext cx="6191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F497D"/>
                </a:solidFill>
                <a:latin typeface="Comic Sans MS" pitchFamily="66" charset="0"/>
              </a:rPr>
              <a:t>Исторической эпохой, взрастившей творчество Гончарова, были 40-60-е </a:t>
            </a:r>
            <a:r>
              <a:rPr lang="ru-RU" sz="2800" b="1" dirty="0" smtClean="0">
                <a:solidFill>
                  <a:srgbClr val="1F497D"/>
                </a:solidFill>
                <a:latin typeface="Comic Sans MS" pitchFamily="66" charset="0"/>
              </a:rPr>
              <a:t>годы</a:t>
            </a:r>
            <a:r>
              <a:rPr lang="en-US" sz="2800" b="1" dirty="0" smtClean="0">
                <a:solidFill>
                  <a:srgbClr val="1F497D"/>
                </a:solidFill>
                <a:latin typeface="Comic Sans MS" pitchFamily="66" charset="0"/>
              </a:rPr>
              <a:t> XIX </a:t>
            </a:r>
            <a:r>
              <a:rPr lang="ru-RU" sz="2800" b="1" dirty="0" smtClean="0">
                <a:solidFill>
                  <a:srgbClr val="1F497D"/>
                </a:solidFill>
                <a:latin typeface="Comic Sans MS" pitchFamily="66" charset="0"/>
              </a:rPr>
              <a:t>века, </a:t>
            </a:r>
            <a:r>
              <a:rPr lang="ru-RU" sz="2800" b="1" dirty="0">
                <a:solidFill>
                  <a:srgbClr val="1F497D"/>
                </a:solidFill>
                <a:latin typeface="Comic Sans MS" pitchFamily="66" charset="0"/>
              </a:rPr>
              <a:t>время глубокого кризиса феодально-крепостнического строя,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55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В художественном мире </a:t>
            </a:r>
            <a:b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И. Гончарова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8077200" cy="44124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Comic Sans MS" pitchFamily="66" charset="0"/>
              </a:rPr>
              <a:t>Центральной темой творчества Гончарова всегда были судьбы его родины. </a:t>
            </a:r>
            <a:endParaRPr lang="ru-RU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"</a:t>
            </a:r>
            <a:r>
              <a:rPr lang="ru-RU" b="1" dirty="0">
                <a:latin typeface="Comic Sans MS" pitchFamily="66" charset="0"/>
              </a:rPr>
              <a:t>То с грустью, то с радостью, смотря по обстоятельствам, наблюдаю благоприятный или неблагоприятный ход народной жизни", - писал Гончаров. </a:t>
            </a:r>
            <a:endParaRPr lang="ru-RU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omic Sans MS" pitchFamily="66" charset="0"/>
              </a:rPr>
              <a:t>В </a:t>
            </a:r>
            <a:r>
              <a:rPr lang="ru-RU" b="1" dirty="0">
                <a:latin typeface="Comic Sans MS" pitchFamily="66" charset="0"/>
              </a:rPr>
              <a:t>крупнейших своих произведениях, как на это указывает сам писатель, он стремился ответить на вопросы, которые выдвигались современной ему русской жизнью. </a:t>
            </a:r>
            <a:br>
              <a:rPr lang="ru-RU" b="1" dirty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1" y="350044"/>
            <a:ext cx="5795394" cy="35551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omic Sans MS" pitchFamily="66" charset="0"/>
              </a:rPr>
              <a:t>Иван Александрович Гончаров родился в Симбирске </a:t>
            </a:r>
            <a:endParaRPr lang="ru-RU" sz="2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18 </a:t>
            </a:r>
            <a:r>
              <a:rPr lang="ru-RU" sz="2400" b="1" dirty="0">
                <a:latin typeface="Comic Sans MS" pitchFamily="66" charset="0"/>
              </a:rPr>
              <a:t>июня 1812 </a:t>
            </a:r>
            <a:r>
              <a:rPr lang="ru-RU" sz="2400" b="1" dirty="0" smtClean="0">
                <a:latin typeface="Comic Sans MS" pitchFamily="66" charset="0"/>
              </a:rPr>
              <a:t>года в купеческой </a:t>
            </a:r>
            <a:r>
              <a:rPr lang="ru-RU" sz="2400" b="1" dirty="0">
                <a:latin typeface="Comic Sans MS" pitchFamily="66" charset="0"/>
              </a:rPr>
              <a:t>семье. Отец—Александр Иванович, зажиточный </a:t>
            </a:r>
            <a:r>
              <a:rPr lang="ru-RU" sz="2400" b="1" dirty="0" smtClean="0">
                <a:latin typeface="Comic Sans MS" pitchFamily="66" charset="0"/>
              </a:rPr>
              <a:t>купец.</a:t>
            </a:r>
            <a:endParaRPr lang="ru-RU" sz="2400" b="1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Comic Sans MS" pitchFamily="66" charset="0"/>
              </a:rPr>
              <a:t>Мать—Авдотья  Матвеевна </a:t>
            </a:r>
            <a:r>
              <a:rPr lang="ru-RU" sz="2400" b="1" dirty="0" err="1" smtClean="0">
                <a:latin typeface="Comic Sans MS" pitchFamily="66" charset="0"/>
              </a:rPr>
              <a:t>Шахторина</a:t>
            </a:r>
            <a:r>
              <a:rPr lang="ru-RU" sz="2400" b="1" dirty="0" smtClean="0">
                <a:latin typeface="Comic Sans MS" pitchFamily="66" charset="0"/>
              </a:rPr>
              <a:t>, нежная </a:t>
            </a:r>
            <a:r>
              <a:rPr lang="ru-RU" sz="2400" b="1" dirty="0">
                <a:latin typeface="Comic Sans MS" pitchFamily="66" charset="0"/>
              </a:rPr>
              <a:t>и ласковая, но не </a:t>
            </a:r>
            <a:r>
              <a:rPr lang="ru-RU" sz="2400" b="1" dirty="0" smtClean="0">
                <a:latin typeface="Comic Sans MS" pitchFamily="66" charset="0"/>
              </a:rPr>
              <a:t>считавшая </a:t>
            </a:r>
            <a:r>
              <a:rPr lang="ru-RU" sz="2400" b="1" dirty="0">
                <a:latin typeface="Comic Sans MS" pitchFamily="66" charset="0"/>
              </a:rPr>
              <a:t>вредным использовать и суровые меры наказания. </a:t>
            </a:r>
            <a:endParaRPr lang="ru-RU" sz="2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</a:p>
        </p:txBody>
      </p:sp>
      <p:pic>
        <p:nvPicPr>
          <p:cNvPr id="4" name="Picture 4" descr="Дом в Симбир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282" y="3990421"/>
            <a:ext cx="4035290" cy="238194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718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Детство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8" descr="moth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0112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Портрет Н.Н.Трегубова, крестного отца писате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12" y="1124744"/>
            <a:ext cx="2085377" cy="249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98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010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Детские годы Гончарова прошли в патриархально-крепостнической обстановке богатой </a:t>
            </a:r>
            <a:r>
              <a:rPr lang="ru-RU" sz="2400" b="1" dirty="0" err="1">
                <a:solidFill>
                  <a:schemeClr val="tx2"/>
                </a:solidFill>
                <a:latin typeface="Comic Sans MS" pitchFamily="66" charset="0"/>
              </a:rPr>
              <a:t>полупомещичьей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, </a:t>
            </a:r>
            <a:r>
              <a:rPr lang="ru-RU" sz="2400" b="1" dirty="0" err="1">
                <a:solidFill>
                  <a:schemeClr val="tx2"/>
                </a:solidFill>
                <a:latin typeface="Comic Sans MS" pitchFamily="66" charset="0"/>
              </a:rPr>
              <a:t>полукупеческой</a:t>
            </a:r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 усадьбы. </a:t>
            </a:r>
            <a:endParaRPr lang="ru-RU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797152"/>
            <a:ext cx="757808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1F497D"/>
                </a:solidFill>
                <a:latin typeface="Comic Sans MS" pitchFamily="66" charset="0"/>
              </a:rPr>
              <a:t>Гончаров видел повсюду картины беспечной, сонной, ленивой жизни обитателей усадьбы, во многом воспроизведенные впоследствии в </a:t>
            </a:r>
          </a:p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1F497D"/>
                </a:solidFill>
                <a:latin typeface="Comic Sans MS" pitchFamily="66" charset="0"/>
              </a:rPr>
              <a:t>"Сне Обломова". </a:t>
            </a:r>
            <a:endParaRPr lang="ru-RU" sz="2400" dirty="0"/>
          </a:p>
        </p:txBody>
      </p:sp>
      <p:pic>
        <p:nvPicPr>
          <p:cNvPr id="4" name="Содержимое 5" descr="250px-Dom_Goncha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147317"/>
            <a:ext cx="4252441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Сон во дв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5" y="1844414"/>
            <a:ext cx="2108655" cy="2766046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39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Симбирск в 19 веке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166" y="1052736"/>
            <a:ext cx="4068341" cy="2236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611560" y="4797152"/>
            <a:ext cx="79200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Comic Sans MS" pitchFamily="66" charset="0"/>
              </a:rPr>
              <a:t>«Амбары, погреба, ледники переполнены были запасами муки, разного пшена и всяческой провизии для продовольствия нашего и обширной дворни. Словом, целое имение, деревня» </a:t>
            </a:r>
          </a:p>
        </p:txBody>
      </p:sp>
      <p:pic>
        <p:nvPicPr>
          <p:cNvPr id="5" name="Picture 10" descr="26339256_simbirsk_streleckaya_ul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094" y="2290622"/>
            <a:ext cx="3886621" cy="234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1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8077200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Comic Sans MS" pitchFamily="66" charset="0"/>
              </a:rPr>
              <a:t>Влиянию </a:t>
            </a:r>
            <a:r>
              <a:rPr lang="ru-RU" sz="2400" b="1" dirty="0">
                <a:latin typeface="Comic Sans MS" pitchFamily="66" charset="0"/>
              </a:rPr>
              <a:t>ленивой жизни противостояло 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>
                <a:latin typeface="Comic Sans MS" pitchFamily="66" charset="0"/>
              </a:rPr>
              <a:t>чтение книг, которые поглощались в великом множестве. Уже в детстве Гончаров прочитал произведения Ломоносова, Фонвизина, Державина, Жуковского, сочинения Вольтера и Руссо, описания всевозможных путешествий - Кука, Крашенинникова, исторические труды </a:t>
            </a:r>
            <a:r>
              <a:rPr lang="ru-RU" sz="2400" b="1" dirty="0" smtClean="0">
                <a:latin typeface="Comic Sans MS" pitchFamily="66" charset="0"/>
              </a:rPr>
              <a:t>Карамзина</a:t>
            </a:r>
            <a:r>
              <a:rPr lang="ru-RU" sz="2400" b="1" dirty="0">
                <a:latin typeface="Comic Sans MS" pitchFamily="66" charset="0"/>
              </a:rPr>
              <a:t>. </a:t>
            </a:r>
            <a:endParaRPr lang="ru-RU" sz="2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Comic Sans MS" pitchFamily="66" charset="0"/>
              </a:rPr>
              <a:t>В </a:t>
            </a:r>
            <a:r>
              <a:rPr lang="ru-RU" sz="2400" b="1" dirty="0">
                <a:latin typeface="Comic Sans MS" pitchFamily="66" charset="0"/>
              </a:rPr>
              <a:t>автобиографии Гончаров писал: "Это повальное чтение... открыв мальчику преждевременно глаза на многое, не могло не подействовать на усиленное развитие фантазии, и без того слишком живой от природы". </a:t>
            </a:r>
            <a:br>
              <a:rPr lang="ru-RU" sz="2400" b="1" dirty="0">
                <a:latin typeface="Comic Sans MS" pitchFamily="66" charset="0"/>
              </a:rPr>
            </a:b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4" name="Picture 10" descr="MCj029006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00" y="4941168"/>
            <a:ext cx="1210137" cy="154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92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plan 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2060</Words>
  <Application>Microsoft Office PowerPoint</Application>
  <PresentationFormat>Экран (4:3)</PresentationFormat>
  <Paragraphs>110</Paragraphs>
  <Slides>30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Business plan presentation</vt:lpstr>
      <vt:lpstr>урок-знакомство</vt:lpstr>
      <vt:lpstr>Презентация PowerPoint</vt:lpstr>
      <vt:lpstr>Презентация PowerPoint</vt:lpstr>
      <vt:lpstr>Презентация PowerPoint</vt:lpstr>
      <vt:lpstr>В художественном мире  И. Гончарова</vt:lpstr>
      <vt:lpstr>Презентация PowerPoint</vt:lpstr>
      <vt:lpstr>Презентация PowerPoint</vt:lpstr>
      <vt:lpstr>Симбирск в 19 веке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1844 год. «Обыкновенная история»</vt:lpstr>
      <vt:lpstr>Презентация PowerPoint</vt:lpstr>
      <vt:lpstr>Презентация PowerPoint</vt:lpstr>
      <vt:lpstr>Презентация PowerPoint</vt:lpstr>
      <vt:lpstr>Презентация PowerPoint</vt:lpstr>
      <vt:lpstr>«Обрыв»</vt:lpstr>
      <vt:lpstr>Презентация PowerPoint</vt:lpstr>
      <vt:lpstr>Умер Иван Александрович Гончаров 15 (27) сентября 1891 года в Петербурге и был похоронен в Александро-Невской лавре; в 1956 году его прах перенесен на Литераторские мостки Волкова кладбища.  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И.А. Гончаров (урок-знакомство)</dc:title>
  <dc:subject>Жизнь и творчество</dc:subject>
  <dc:creator/>
  <cp:lastModifiedBy/>
  <cp:revision>1</cp:revision>
  <dcterms:created xsi:type="dcterms:W3CDTF">2009-11-23T17:17:23Z</dcterms:created>
  <dcterms:modified xsi:type="dcterms:W3CDTF">2011-10-26T18:25:50Z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1049</vt:lpwstr>
  </property>
  <property fmtid="{D5CDD505-2E9C-101B-9397-08002B2CF9AE}" pid="3" name="_TemplateID">
    <vt:lpwstr>TC100819221049</vt:lpwstr>
  </property>
</Properties>
</file>