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5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F372-6B27-4E24-BDF3-5C2AE1781A98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574-BAF4-436B-9147-FD2E83582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tiff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3;&#1089;&#1085;\&#1056;&#1091;&#1089;&#1089;&#1082;&#1080;&#1081;%20&#1103;&#1079;&#1099;&#1082;\&#1090;&#1077;&#1072;&#1090;&#1088;%20%20&#1074;&#1099;&#1089;&#1090;&#1091;&#1087;&#1083;&#1077;&#1085;&#1080;&#1077;\14-utro_v_gorah.mp3" TargetMode="External"/><Relationship Id="rId6" Type="http://schemas.openxmlformats.org/officeDocument/2006/relationships/image" Target="../media/image51.jpeg"/><Relationship Id="rId11" Type="http://schemas.openxmlformats.org/officeDocument/2006/relationships/image" Target="../media/image26.png"/><Relationship Id="rId5" Type="http://schemas.openxmlformats.org/officeDocument/2006/relationships/image" Target="../media/image50.jpeg"/><Relationship Id="rId10" Type="http://schemas.openxmlformats.org/officeDocument/2006/relationships/image" Target="../media/image11.wmf"/><Relationship Id="rId4" Type="http://schemas.openxmlformats.org/officeDocument/2006/relationships/image" Target="../media/image3.jpeg"/><Relationship Id="rId9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3;&#1089;&#1085;\&#1056;&#1091;&#1089;&#1089;&#1082;&#1080;&#1081;%20&#1103;&#1079;&#1099;&#1082;\&#1090;&#1077;&#1072;&#1090;&#1088;%20%20&#1074;&#1099;&#1089;&#1090;&#1091;&#1087;&#1083;&#1077;&#1085;&#1080;&#1077;\07%20&#1044;&#1086;&#1088;&#1086;&#1078;&#1082;&#1072;%207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327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68" y="3571876"/>
            <a:ext cx="1785918" cy="1339439"/>
          </a:xfrm>
          <a:prstGeom prst="rect">
            <a:avLst/>
          </a:prstGeom>
        </p:spPr>
      </p:pic>
      <p:pic>
        <p:nvPicPr>
          <p:cNvPr id="10" name="Рисунок 9" descr="IMG_34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142852"/>
            <a:ext cx="1809762" cy="1357322"/>
          </a:xfrm>
          <a:prstGeom prst="rect">
            <a:avLst/>
          </a:prstGeom>
        </p:spPr>
      </p:pic>
      <p:pic>
        <p:nvPicPr>
          <p:cNvPr id="1026" name="Picture 2" descr="C:\Users\бпа\Desktop\театр\фото и видео\IMG_3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7166"/>
            <a:ext cx="2714644" cy="2321726"/>
          </a:xfrm>
          <a:prstGeom prst="rect">
            <a:avLst/>
          </a:prstGeom>
          <a:noFill/>
        </p:spPr>
      </p:pic>
      <p:pic>
        <p:nvPicPr>
          <p:cNvPr id="1027" name="Picture 3" descr="C:\Users\бпа\Desktop\театр\фото и видео\IMG_32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3786190"/>
            <a:ext cx="3725843" cy="2794607"/>
          </a:xfrm>
          <a:prstGeom prst="rect">
            <a:avLst/>
          </a:prstGeom>
          <a:noFill/>
        </p:spPr>
      </p:pic>
      <p:pic>
        <p:nvPicPr>
          <p:cNvPr id="1028" name="Picture 4" descr="C:\Users\бпа\Desktop\театр\фото и видео\1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2066" y="285728"/>
            <a:ext cx="3690942" cy="2768207"/>
          </a:xfrm>
          <a:prstGeom prst="rect">
            <a:avLst/>
          </a:prstGeom>
          <a:noFill/>
        </p:spPr>
      </p:pic>
      <p:pic>
        <p:nvPicPr>
          <p:cNvPr id="1029" name="Picture 5" descr="C:\Users\бпа\Desktop\театр\фото и видео\IMG_348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857628"/>
            <a:ext cx="3619203" cy="2714620"/>
          </a:xfrm>
          <a:prstGeom prst="rect">
            <a:avLst/>
          </a:prstGeom>
          <a:noFill/>
        </p:spPr>
      </p:pic>
      <p:pic>
        <p:nvPicPr>
          <p:cNvPr id="1030" name="Picture 6" descr="C:\Users\бпа\Desktop\театр\фото и видео\IMG_329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357430"/>
            <a:ext cx="2571768" cy="1928981"/>
          </a:xfrm>
          <a:prstGeom prst="rect">
            <a:avLst/>
          </a:prstGeom>
          <a:noFill/>
        </p:spPr>
      </p:pic>
      <p:pic>
        <p:nvPicPr>
          <p:cNvPr id="9" name="Рисунок 8" descr="IMG_340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86116" y="5072074"/>
            <a:ext cx="2095483" cy="1571612"/>
          </a:xfrm>
          <a:prstGeom prst="rect">
            <a:avLst/>
          </a:prstGeom>
        </p:spPr>
      </p:pic>
      <p:pic>
        <p:nvPicPr>
          <p:cNvPr id="11" name="Рисунок 10" descr="IMG_4261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929454" y="2857496"/>
            <a:ext cx="1928794" cy="1446596"/>
          </a:xfrm>
          <a:prstGeom prst="rect">
            <a:avLst/>
          </a:prstGeom>
        </p:spPr>
      </p:pic>
      <p:pic>
        <p:nvPicPr>
          <p:cNvPr id="12" name="Рисунок 11" descr="IMG_327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500430" y="1643050"/>
            <a:ext cx="1428728" cy="10715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Театр как средство воспитания  интереса к литературе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4857760"/>
            <a:ext cx="4071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Учитель русского языка 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литературы МОУ «СОШ №20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Бессчастнова Светлана Николаевна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Arial Black" pitchFamily="34" charset="0"/>
              </a:rPr>
              <a:t>Магазин «Одежда» 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Изображение 09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699624">
            <a:off x="485587" y="1210621"/>
            <a:ext cx="3096491" cy="3000895"/>
          </a:xfrm>
          <a:prstGeom prst="snip2Diag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Рисунок 4" descr="Одежд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68180">
            <a:off x="4630455" y="1952261"/>
            <a:ext cx="4013831" cy="346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50000">
              <a:schemeClr val="bg2">
                <a:lumMod val="90000"/>
              </a:schemeClr>
            </a:gs>
            <a:gs pos="99000">
              <a:schemeClr val="accent6">
                <a:lumMod val="60000"/>
                <a:lumOff val="40000"/>
                <a:alpha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                          До: Пельменная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кафе Пельменна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59490">
            <a:off x="4716511" y="1549787"/>
            <a:ext cx="3498381" cy="2950837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Изображение 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2928934"/>
            <a:ext cx="3388558" cy="3593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207167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ПОСЛЕ: </a:t>
            </a:r>
            <a:r>
              <a:rPr lang="ru-RU" sz="3200" b="1" i="1" dirty="0" err="1" smtClean="0"/>
              <a:t>РОСбанк</a:t>
            </a:r>
            <a:endParaRPr lang="ru-RU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льттовары по ул. Ак. Жук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rot="20912869">
            <a:off x="430043" y="569721"/>
            <a:ext cx="4563687" cy="26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285728"/>
            <a:ext cx="2857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магазин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Культовары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6" descr="Изображение 1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50358">
            <a:off x="5828569" y="2134920"/>
            <a:ext cx="2714644" cy="3599237"/>
          </a:xfrm>
          <a:prstGeom prst="wedgeRoundRectCallout">
            <a:avLst>
              <a:gd name="adj1" fmla="val -46854"/>
              <a:gd name="adj2" fmla="val 66408"/>
              <a:gd name="adj3" fmla="val 16667"/>
            </a:avLst>
          </a:prstGeom>
          <a:solidFill>
            <a:srgbClr val="FFFFFF">
              <a:shade val="85000"/>
            </a:srgbClr>
          </a:solidFill>
          <a:ln w="127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71670" y="6000768"/>
            <a:ext cx="380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Новый многоэтажный дом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35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3357562"/>
            <a:ext cx="3333741" cy="2500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Экскурсии, походы</a:t>
            </a:r>
            <a:endParaRPr lang="ru-RU" dirty="0"/>
          </a:p>
        </p:txBody>
      </p:sp>
      <p:pic>
        <p:nvPicPr>
          <p:cNvPr id="4" name="Содержимое 3" descr="IMG_340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1142984"/>
            <a:ext cx="3786718" cy="2840039"/>
          </a:xfrm>
          <a:prstGeom prst="rect">
            <a:avLst/>
          </a:prstGeom>
        </p:spPr>
      </p:pic>
      <p:pic>
        <p:nvPicPr>
          <p:cNvPr id="5" name="Рисунок 4" descr="IMG_34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4071942"/>
            <a:ext cx="2928926" cy="2196695"/>
          </a:xfrm>
          <a:prstGeom prst="rect">
            <a:avLst/>
          </a:prstGeom>
        </p:spPr>
      </p:pic>
      <p:pic>
        <p:nvPicPr>
          <p:cNvPr id="6" name="Рисунок 5" descr="IMG_34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3" y="4250512"/>
            <a:ext cx="3286148" cy="2464611"/>
          </a:xfrm>
          <a:prstGeom prst="rect">
            <a:avLst/>
          </a:prstGeom>
        </p:spPr>
      </p:pic>
      <p:pic>
        <p:nvPicPr>
          <p:cNvPr id="7" name="Рисунок 6" descr="IMG_426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72132" y="1428736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350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3643314"/>
            <a:ext cx="3571900" cy="304094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«Путешествие маленьких капелек»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349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42844" y="1500174"/>
            <a:ext cx="3524275" cy="2643206"/>
          </a:xfrm>
          <a:ln>
            <a:solidFill>
              <a:srgbClr val="7030A0"/>
            </a:solidFill>
          </a:ln>
        </p:spPr>
      </p:pic>
      <p:pic>
        <p:nvPicPr>
          <p:cNvPr id="5" name="Рисунок 4" descr="IMG_349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72198" y="1428736"/>
            <a:ext cx="2571768" cy="281284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Рисунок 5" descr="IMG_34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4500570"/>
            <a:ext cx="2809863" cy="210739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Рисунок 7" descr="IMG_358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1928802"/>
            <a:ext cx="2071670" cy="1553753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Рисунок 8" descr="IMG_348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282" y="4643446"/>
            <a:ext cx="200026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42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5214950"/>
            <a:ext cx="2000200" cy="15001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4" name="Рисунок 3" descr="http://talks.guns.ru/forums/icons/forum_pictures/001259/12597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52"/>
            <a:ext cx="8643998" cy="49292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Рисунок 5" descr="IMG_419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786322"/>
            <a:ext cx="2571766" cy="1928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«Бранное, трудное время»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G_4202 - копия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3500438"/>
            <a:ext cx="1500198" cy="258364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Содержимое 4" descr="IMG_4198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142844" y="4500570"/>
            <a:ext cx="2952770" cy="2214578"/>
          </a:xfrm>
          <a:ln>
            <a:solidFill>
              <a:schemeClr val="accent2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00441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8840" cy="6858000"/>
          </a:xfrm>
          <a:prstGeom prst="rect">
            <a:avLst/>
          </a:prstGeom>
        </p:spPr>
      </p:pic>
      <p:pic>
        <p:nvPicPr>
          <p:cNvPr id="4" name="Picture 2" descr="C:\Users\бпа\Desktop\театр\фото и видео\IMG_3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7166"/>
            <a:ext cx="2714644" cy="2321726"/>
          </a:xfrm>
          <a:prstGeom prst="rect">
            <a:avLst/>
          </a:prstGeom>
          <a:noFill/>
        </p:spPr>
      </p:pic>
      <p:pic>
        <p:nvPicPr>
          <p:cNvPr id="5" name="Рисунок 4" descr="IMG_35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14678" y="2285992"/>
            <a:ext cx="2786082" cy="237193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Содержимое 5" descr="IMG_3496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286512" y="357166"/>
            <a:ext cx="2571750" cy="280987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 descr="IMG_419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5981" y="4286256"/>
            <a:ext cx="3048019" cy="2286016"/>
          </a:xfrm>
          <a:prstGeom prst="rect">
            <a:avLst/>
          </a:prstGeom>
        </p:spPr>
      </p:pic>
      <p:pic>
        <p:nvPicPr>
          <p:cNvPr id="8" name="Рисунок 7" descr="00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85720" y="4214818"/>
            <a:ext cx="2786082" cy="231785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9" name="Рисунок 8" descr="IMG_359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643306" y="4929198"/>
            <a:ext cx="2333609" cy="1750207"/>
          </a:xfrm>
          <a:prstGeom prst="rect">
            <a:avLst/>
          </a:prstGeom>
        </p:spPr>
      </p:pic>
      <p:pic>
        <p:nvPicPr>
          <p:cNvPr id="10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92930">
            <a:off x="3992008" y="170954"/>
            <a:ext cx="1702191" cy="1970385"/>
          </a:xfrm>
          <a:prstGeom prst="rect">
            <a:avLst/>
          </a:prstGeom>
          <a:noFill/>
        </p:spPr>
      </p:pic>
      <p:pic>
        <p:nvPicPr>
          <p:cNvPr id="13" name="14-utro_v_gor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668971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«Театр — это нежное чудовище, которое берет своего человека, если он призван, грубо выкидывает его, если он не призван»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(</a:t>
            </a:r>
            <a:r>
              <a:rPr lang="ru-RU" b="1" dirty="0">
                <a:solidFill>
                  <a:srgbClr val="002060"/>
                </a:solidFill>
              </a:rPr>
              <a:t>А. Блок).</a:t>
            </a:r>
          </a:p>
        </p:txBody>
      </p:sp>
      <p:pic>
        <p:nvPicPr>
          <p:cNvPr id="2050" name="Picture 2" descr="C:\Program Files\Microsoft Office\MEDIA\CAGCAT10\j021651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2930">
            <a:off x="637619" y="2453743"/>
            <a:ext cx="3501028" cy="40526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29684" cy="614366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7200" b="1" dirty="0"/>
              <a:t>«Кто мы?», </a:t>
            </a:r>
            <a:endParaRPr lang="ru-RU" sz="7200" b="1" dirty="0" smtClean="0"/>
          </a:p>
          <a:p>
            <a:pPr algn="ctr">
              <a:buFont typeface="Wingdings" pitchFamily="2" charset="2"/>
              <a:buChar char="v"/>
            </a:pPr>
            <a:r>
              <a:rPr lang="ru-RU" sz="7200" b="1" dirty="0"/>
              <a:t> </a:t>
            </a:r>
            <a:r>
              <a:rPr lang="ru-RU" sz="7200" b="1" dirty="0" smtClean="0"/>
              <a:t>«</a:t>
            </a:r>
            <a:r>
              <a:rPr lang="ru-RU" sz="7200" b="1" dirty="0"/>
              <a:t>Зачем и для чего живем на Земле?»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…театральная </a:t>
            </a:r>
            <a:r>
              <a:rPr lang="ru-RU" sz="4800" b="1" dirty="0">
                <a:solidFill>
                  <a:srgbClr val="002060"/>
                </a:solidFill>
              </a:rPr>
              <a:t>деятельность — путь ребенка в общечеловеческую культуру, к нравственным ценностям своего </a:t>
            </a:r>
            <a:r>
              <a:rPr lang="ru-RU" sz="4800" b="1" dirty="0" smtClean="0">
                <a:solidFill>
                  <a:srgbClr val="002060"/>
                </a:solidFill>
              </a:rPr>
              <a:t>народа…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00694" y="3857628"/>
            <a:ext cx="3214710" cy="267445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929066"/>
            <a:ext cx="2071702" cy="2709149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186766" cy="58404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3600" b="1" dirty="0" smtClean="0">
                <a:solidFill>
                  <a:srgbClr val="002060"/>
                </a:solidFill>
              </a:rPr>
              <a:t>…Участие </a:t>
            </a:r>
            <a:r>
              <a:rPr lang="ru-RU" sz="3600" b="1" dirty="0">
                <a:solidFill>
                  <a:srgbClr val="002060"/>
                </a:solidFill>
              </a:rPr>
              <a:t>в театральном действие затрагивает, прежде всего, сферу чувств ребенка, дает возможность восстановить равновесие между личным опытом и получаемым потоком </a:t>
            </a:r>
            <a:r>
              <a:rPr lang="ru-RU" sz="3600" b="1" dirty="0" smtClean="0">
                <a:solidFill>
                  <a:srgbClr val="002060"/>
                </a:solidFill>
              </a:rPr>
              <a:t>информации…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3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071942"/>
            <a:ext cx="3286116" cy="2464587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«... </a:t>
            </a:r>
            <a:r>
              <a:rPr lang="ru-RU" b="1" i="1" dirty="0">
                <a:solidFill>
                  <a:srgbClr val="002060"/>
                </a:solidFill>
              </a:rPr>
              <a:t>По действиям и поступкам мы судим о людях, изображенных на сцене, и </a:t>
            </a:r>
            <a:r>
              <a:rPr lang="ru-RU" b="1" i="1" dirty="0" smtClean="0">
                <a:solidFill>
                  <a:srgbClr val="002060"/>
                </a:solidFill>
              </a:rPr>
              <a:t> понимаем</a:t>
            </a:r>
            <a:r>
              <a:rPr lang="ru-RU" b="1" i="1" dirty="0">
                <a:solidFill>
                  <a:srgbClr val="002060"/>
                </a:solidFill>
              </a:rPr>
              <a:t>, кто они</a:t>
            </a:r>
            <a:r>
              <a:rPr lang="ru-RU" b="1" i="1" dirty="0" smtClean="0">
                <a:solidFill>
                  <a:srgbClr val="002060"/>
                </a:solidFill>
              </a:rPr>
              <a:t>» .                						                         К. Станиславский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Помни, что на сцене нет совершенного молчания... Когда тебе говорят, ты слушаешь, но не молчишь. Нет, на каждое услышанное слово ты должен отвечать своим взглядом, каждой чертой лица, всем своим существом...»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М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Щепкин. 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4071942"/>
            <a:ext cx="3333752" cy="2500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Штрихи к портрету женщины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214422"/>
            <a:ext cx="2976562" cy="2232422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pic>
        <p:nvPicPr>
          <p:cNvPr id="10" name="Рисунок 9" descr="вечер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14744" y="1071546"/>
            <a:ext cx="5143536" cy="3119438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3929066"/>
            <a:ext cx="2833707" cy="271462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96" y="3857628"/>
            <a:ext cx="2286016" cy="279402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2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  <a:alpha val="7000"/>
              </a:schemeClr>
            </a:gs>
            <a:gs pos="50000">
              <a:schemeClr val="accent6">
                <a:lumMod val="60000"/>
                <a:lumOff val="40000"/>
                <a:alpha val="84000"/>
              </a:schemeClr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КОЛЕСО ИСТОРИИ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MG_327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142984"/>
            <a:ext cx="3064920" cy="2500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32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1285860"/>
            <a:ext cx="2085221" cy="321468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Рисунок 5" descr="IMG_329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572008"/>
            <a:ext cx="2857488" cy="214311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Рисунок 6" descr="IMG_329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29454" y="214290"/>
            <a:ext cx="2000264" cy="264318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Рисунок 7" descr="IMG_328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4214818"/>
            <a:ext cx="3143272" cy="235745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9" name="Рисунок 8" descr="IMG_329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357950" y="2714620"/>
            <a:ext cx="2285984" cy="171448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города в фотографиях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«ДО И ПОСЛЕ»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07 Дорожка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950122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8A0045"/>
      </a:dk1>
      <a:lt1>
        <a:sysClr val="window" lastClr="BDD2A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88</Words>
  <Application>Microsoft Office PowerPoint</Application>
  <PresentationFormat>Экран (4:3)</PresentationFormat>
  <Paragraphs>26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Театр как средство воспитания  интереса к литературе</vt:lpstr>
      <vt:lpstr>Слайд 2</vt:lpstr>
      <vt:lpstr>Слайд 3</vt:lpstr>
      <vt:lpstr>Слайд 4</vt:lpstr>
      <vt:lpstr>Слайд 5</vt:lpstr>
      <vt:lpstr>Слайд 6</vt:lpstr>
      <vt:lpstr>Штрихи к портрету женщины</vt:lpstr>
      <vt:lpstr>КОЛЕСО ИСТОРИИ</vt:lpstr>
      <vt:lpstr>История города в фотографиях</vt:lpstr>
      <vt:lpstr> Магазин «Одежда»   </vt:lpstr>
      <vt:lpstr>Слайд 11</vt:lpstr>
      <vt:lpstr>Слайд 12</vt:lpstr>
      <vt:lpstr>Экскурсии, походы</vt:lpstr>
      <vt:lpstr>Сказка «Путешествие маленьких капелек»</vt:lpstr>
      <vt:lpstr>«Бранное, трудное время»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бпа</dc:creator>
  <cp:lastModifiedBy>бпа</cp:lastModifiedBy>
  <cp:revision>23</cp:revision>
  <dcterms:created xsi:type="dcterms:W3CDTF">2009-03-20T21:09:58Z</dcterms:created>
  <dcterms:modified xsi:type="dcterms:W3CDTF">2011-12-23T18:35:27Z</dcterms:modified>
</cp:coreProperties>
</file>