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6" r:id="rId4"/>
    <p:sldId id="263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5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484784"/>
            <a:ext cx="69847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/>
              <a:t>«Что такое развивающие игрушки </a:t>
            </a:r>
          </a:p>
          <a:p>
            <a:pPr algn="ctr"/>
            <a:r>
              <a:rPr lang="ru-RU" sz="2800" b="1" dirty="0" smtClean="0"/>
              <a:t>и </a:t>
            </a:r>
          </a:p>
          <a:p>
            <a:pPr algn="ctr"/>
            <a:r>
              <a:rPr lang="ru-RU" sz="2800" b="1" dirty="0" smtClean="0"/>
              <a:t>развивающие игры?»</a:t>
            </a:r>
          </a:p>
        </p:txBody>
      </p:sp>
      <p:pic>
        <p:nvPicPr>
          <p:cNvPr id="4" name="Рисунок 3" descr="http://audioskazki.info/uploads/1308471135_razvitie-vnimaniya-malysha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915816" y="3356992"/>
            <a:ext cx="3672408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683568" y="188640"/>
            <a:ext cx="7632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дошкольное образовательное  учреждение</a:t>
            </a: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детский сад № 2 комбинированного вида</a:t>
            </a:r>
          </a:p>
          <a:p>
            <a:pPr algn="ctr"/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Петродворцового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района г. Санкт-Петербург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25152" y="2924944"/>
            <a:ext cx="34361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b="1" dirty="0" smtClean="0"/>
              <a:t>Консультация для родителей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932040" y="5661248"/>
            <a:ext cx="4211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Подготовил: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педагог-дефектолог (тифлопедагог) </a:t>
            </a:r>
          </a:p>
          <a:p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Довгий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Светлана Владимировна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20" descr="http://t1.gstatic.com/images?q=tbn:ANd9GcTFTmjjg48Ao6yO4hO9Fp0QjQhy7bTMx6cpaHb6xMdl9huveXzS_-6ys88T7w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788024" y="260648"/>
            <a:ext cx="1800200" cy="1783835"/>
          </a:xfrm>
          <a:prstGeom prst="rect">
            <a:avLst/>
          </a:prstGeom>
          <a:noFill/>
        </p:spPr>
      </p:pic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0" y="2132856"/>
            <a:ext cx="9024137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Счетные палочки </a:t>
            </a:r>
            <a:r>
              <a:rPr kumimoji="0" lang="ru-RU" sz="2000" b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Кюизенера</a:t>
            </a: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являются многофункциональным математическим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пособием, которое позволяет "через руки" ребенка формировать понятие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числовой последовательности, состава числа, отношений «больше – меньше»,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«право – лево», «между», «длиннее», «выше» и многое другое. </a:t>
            </a:r>
            <a:endParaRPr kumimoji="0" lang="ru-RU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Набор способствует развитию детского творчества, развития фантазии 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воображения, познавательной активности, мелкой моторики,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наглядно-действенного мышления, внимания, пространственного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ориентирования, восприятия, комбинаторных и конструкторских способностей.</a:t>
            </a:r>
            <a:endParaRPr kumimoji="0" lang="ru-RU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                              </a:t>
            </a:r>
            <a:endParaRPr kumimoji="0" lang="ru-RU" sz="20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1438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ru-RU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2476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122" name="AutoShape 2" descr="data:image/jpeg;base64,/9j/4AAQSkZJRgABAQAAAQABAAD/2wCEAAkGBhQSERQUExMUFRUVFxgXFxcXFRgYFxgWFxgXFBcXFhYYGycfFxwkGRYaHy8gJCcpLCwsFyAxNjAqNScrLCkBCQoKDgwOGg8PGjQkHyQwLDQqNiwsLDYxLywsLCwpLSwtLCw0NDAqKTQvNCwsLC8vKiwqLC4sLSwvLCksLCwsLP/AABEIAOEA4QMBIgACEQEDEQH/xAAbAAABBQEBAAAAAAAAAAAAAAAAAQMEBQYCB//EAEcQAAIBAgQDBQUCDQEGBwEAAAECEQADBBIhMQVBUQYTImFxMlKBkaEW0QcUI0JTYnKSorHB4fDSFSQzgpPTFzRUc7Li8cL/xAAbAQABBQEBAAAAAAAAAAAAAAAEAAIDBQYBB//EADoRAAEDAgQCBggGAgIDAAAAAAEAAgMEEQUSITFBURMiYXGBkQYUFaGxwdHwIzJCUlPhFvFy0pKisv/aAAwDAQACEQMRAD8A9Soopa8RVskoqPjeI27IzXHVAdBJ3O8Abk+QqCnavDEx3h8ybdzKPVssD4xU7KeZ4zNaSOwFML2jQlW1Fc27oYAqQQdQQZBHUEb13UOoTklFLRXEklFLRSSSUUTULGcbsWhL3UEkgaySREgBZJiR8xT2sc82aLpKbRWf+3eEz5e8bZjmNtwvhUsRLASYBiOkdKgn8Jdj9FiP3bf/AHaNjwysk/LGfJSthkdoGnyK11FZVfwjYZvZW8wHtEKgyGJKsGcEkc4kdCal4PtvhrjAZnUMJVnQqjCC0zy8InWKc7Ca5rcxidbfY7KFzgw2dp3q/oqu4d2hw985bV1WaJywVaOoVgCR5irGgpIpInZJGkHkRY+9JrmuF2m4RRS0VEupKKWqnjPHhh2VSuYsjsoB1ZlKKqAcyxf4RUkcbpHZWalPYxzzlaNVa0VEHFbUqpdQzMUAnXOvtL6j+o61y3GrIE94IieZMZu7nKBPtAj4V3opOR8ksjuSm0VDPGbMkd6kgKSJnRyoU6dcy/vDrXN3jthd7q+yzb6wmYNp5FWEfqml0Mh/SfIrvRv5HyU6imsJjEuqHtsrqdipkedO1GQQbFMIsbFLS0UU+64uaZxuJ7u27kTkVmgc8oJj6U9SOoIIIkHcdRTRa+q6vIr/ABNb+NuPiiXAju1QBkCwIGVpjQknzHpVldvi2pKk5fCADaAkx+qoWIGs/wBqu8b2MZCTaCuvJX3Xy13H1qJjez2IK+BFDZWV1ggFYMC22WbdxiYzzoBtW9GKUkgjFtAACLgCwtsLdW+t99SgpqAgudHINdtNRfnrrbwXX4PeNtce6pEIFViTzuFmGgHVQCeciTW17/UQN+umnMxvVLZwd/SGyLyVbeoEaSzfU86urNvmdzy6Dp/n9Ky2JzRTzuljaGg8ASbaW3sERFGY2BpNynqSublwKpYkAKCSTsANST5RWV7Q9rHRU7sOguEhCLee6+UZ2K2iIRQupL+IjQLrNAwUz53ZWqS4vZaq7dCgsxAABJJ0AA1JJ9KwuM/CmAxW1ZDDcF7mVmXr3YUkA8pPqBVzxO/cxPCncIe8uYfPkAIJlQxUA66iYHnFeZWcZZNm4Hs2bqXIdbjEq1tgMuYOniKxusjn1IrS4JhkEwe6ZmdwIFr27zwv2a20KLpohI1xtci2l7acTdLjOO4rEJL3rkt7aFjkMa5CikKFJjWNBqZqz7L8ORnLA5WFy0sAwpt3e8QgqND4whnlA+NpwrsLbxeEW/cFxbro8LmNu28ZksPctKB+YE2iQBINR+EdgMYHDPetYfJ7OQG8SRoM2bKsDcbmYNXs+I0TqaSBrhG4WGg0JBsbWFyNN+5SOqGGItaLO6trbEjjoPHUqnxHDMMuLvW7n4zK96bmSJEhCrkt4Sih2IGhJWIrjGcJs28Q1k3XayLyB7pMNHg71wQIGVg2wgZfKvQPsazkfjGOxN4AglItW0YAgwwRJIMRE7c6TF/g6wdy41xhe8TF2QXnFsljmbwzoCSdAedVMeMxRnrPJ0tprrzF7WO9lDFMWlxI3BG/P796wfHuHW7Fy5atE3FVVR2Yque4SzPnaAojOATsAvlUjgd61ozqoFqxedUYiDcKBFURAYnvGAA66Vs+Jfg/wl66111uguZdVuuqMecqDpPOIqEPwWYfcYjFyPYPeIcp2keDXSRrO5o1mP0r6boZC65Fiba678UpHskjDXN1A0Om97k81muFcQGFxSNBfuLZlNQIYZCwbYsF2U+9y3p44vEHFMcNeZne9dyFrjBCgZ3l1JIKhFiI6bcrPE/g5xHjFvF2yGUjM9iLuxhSyNljlMaTtVDewuJwgBfCvaQI9ovmF1EW4uQsrIS0wIkgDxGaunVeHYi58sbgZC3KA7Ym/V0dy1vbe6y8tLJBlDL5A6+m9rG403vor7h34UXUoL6IxuAFcp7t9YMQxKtvG6/Gt7w3HretJdWQrqGAOhHkY514deuK75iguWBBZrbqrBF8bKHmQSwEaaRXq/Hbq4Ph+WyTbyrbt2tZbUgbnnlzEnlBNZj0gwiGnmjjhbZzzbs5fTYWspcOqpHxufK7Ya7XHH+rHXRaOap+McDa9cW4rhWtoe7JExczo6t6eEqR0Y1m+Bdtmzm2S14KJIIy3BtOW5AS5EiVJBE+0dq22Cxa3UDoZVtpBB00IIOoIIII8qzk1NPQPufNW9NVtfZ8Z+ys+/ZRmJaUV3Zzc9poR3S6Qh95SmUGI1muk7MXEDZXRi6Or5s4zBnLBZUyoymNOY8zWlpCaj9emta6M9akta6zB7IuS2Z0YNkMkODmBtFxlBygMLW4E6gcqjYvsw9q27jK4W1clfGTIF7JkUGCYux4gY1jethRThiEw3OicKuUbnRVvAeHtatnOylnbMcohQAqooAOvsoJ85qyoooOR5kcXFDucXuzFdUUUUkxc0tJS0xJFJS0UklyRTF/HW7ZUO6KXOVAzAFm6KDufSovHeOJhkBYFmYwiAwWO5k8lA1J9NyQD5nxPEXbl7vrmgvMTZZWzFDZYHumlYVlK5gIgiTvNaHB8EfiDhndkabhpPFwF8o+vZzQlXUmnjzht+fdxKl9sOKXXxV21dV1VSe6UyiPbBALow9otsW3XNAjnKsY3JbdLVxYVRfwty9D92GlSlwvMMjh7ZO+VhWVvd9iGtwt173etlQ3CxcAEuQXMQUG+g0A6Vtezf4PF/42NRWuEgrZzTbQDbvI0uvJnWQNhNaLEaeDD4WRzEXA2HHtsfeTzO91VUjpaiRzmXyk7ngRuBbcJ/sJclsyZ2TuyHvZClm5czrkWwGOZkRMyhtoj4XF3sbgmu962Fsl5zE5dC3vFfZJ8yKtG0rnvKx0tU90hfGS2/I/G1vhbsWjbFprqni1cPIpUxChTO/+f5zqNcxBNMMLWtBvclSNBJ2T3e0G7URrtcd9UXRqXIpZuV0t2oneUd7XciWRTTcpUNRA9TFxgyx5RHL1p8cTXXubKNwI2CqcX2Rwdy6t1sPbzqQ0gZcxBkZwsB9dfEDtWc7f4bEteVxbuXrAUQLYLm3c8WYtbGpkEDMJjUaVsxcrtGomkxCWmlbKetluAHagA8uXghaikZNGY3aA8l4/w0td7lLbZM4W3mzDwTNy/cY7BpNxo5Qq8q21vtJat5MNgmUJbB8bS+bX83M0uMzEs86zA3kOdpewNq/mu2FS1iCcxJB7u51FxBoCffAmeutef4rB3MNdvJdKm9bSdJkKy5/CxAzoDpMbqa1UfquLWyGxAPVPPi4/u308eaoJ2z0Ic4C9zv7gLcLL2jh2M72zauRHeIrxvGZQ0T8ak1mr/aK1hbVuyhW5dREQIDosKFm4w9kabbnkKtOBcTN9GJADI2Rss5ScquCJ1AIcacjOp3rFTUr2tMuWzb6K9bKwuyX14qyApaSloNSopKWkpJLqiiinri5oNFFMXUk1F4lxW3h7ee6wVZgb6kzAAAJJ0PyqVFeadrMX+M3FDOUzG6lhRyNtu7cydDcJG3ICBzk+gpRUS2cbN4/f3opImB7w0myzGP40+Lfv2uPmUnwifAND3aoeWkR+dvvUrC4t74WzbA7y7cQi23iXPbM94Sh8IVJlhupjXSpLcNV7Ni3Yt3HxqZw8lVW7bJZ2OcwpCswYDdQWGvPYcF4Ta4bh2u3QrX2jvXQDMcxEIs65F033ia3s2KRQQCOJnWvZje0Hqu7uXM+KJmLXsEWSztiLHssflbjvfnL7O9kbeElyTdvsIe6wjTcrbXa2k8hqeZNXXeVTcL7W2r7ZdUYsQqnXMAJmQIB8v51G4z2lFslLcMw0JPsqen6x+g+lY2anrKmoInBLzqb/ABvtb/ShbB0QyZbK9uXKaLVin4peJGZ3ltB4io9QojSnsNmY6sx/aLfz/vRXshzW3Lh4J+y1Fy7Ta3qqu9ZeZ9GMg9crH+VN4u5cdCLLBX8942gHkfPy5VCKM3AJ05qeOztFbPiASQGEjcSJE7SOVNJe1rFcIxjrceGMsDmO5JB6nnvrWj4Ziy5IYDQDUfLWrCpwd8DS4G4H38UVJAY9N1dZ9KbW5rSXTpTeHFVIiOW6HA0UtrkCkS9qBqSdgNSf867VExN6P5fE6CrzA4ZbY8z7THc/26DlULwI23IUMjso7U0mHuHZNfMgD5/dNAs4hSS9oZAJzI+c6b+HKD8ulWGGxamYOg58uk+k8+dWFi+CJBkdfuo+hihmBErdfFAPleNlnrfFbZOXvFnaCYnfad9jtUPtF2btYy3lcAOoPd3I8Vtuo6id1Ohq94zhm0dCvhGqOqskb5tRK+ZHLXWIMTDXM6kquV1MMhOkyRoZOUyCOkg+tSVFF6paanft7lwSCQZXBeQ47gdzD3VS8Atz20Fu5+SKDMhITKJYuQTJ8IjTWa1/ZvtNawuGQMHe7eLXSqx4UY5bZZmIAm2ikDfntWi4xwSzjbQW4D4TKOpy3LbjQlTyPIjY+deZ8R4atq/csMbhS3cCtB/KNayApB0jOoVM2gEk/m1c08zMYj6KUHO27nAcbaC3ntzCoqiF1C/pYrWNmi+zeJJ5r1jhHGreIUlJBWMyMIZZ22JBBjQgkaHoasK8q7E8T7nEKuVm/JMoRSCdXRlUZ2EgZXiTMA9a9PwuKW4iuplWEjl5EEHUEHQg6gg1lcUoPU5i0bK0o6j1iIP+97XT1JS0lVaMXVFFFPXFzQaKZx2MW1be45hUUsesDXQcz5VxrS52UblImyyX4Qu03cqLSgu0d46qSPCJyISNfEwk/qoetZvAfi5S4ly3muXbd27cbvbmVUFxXD2A0lLgzKxnKxNrnMmDx289+7dv+JXfKVtjK9vwqEKuxylWgCGBIkERXXYvhS4zEE5IQANiepyt4LDftMst1VNd69DdhXs+j/GBaW6u79DYEGx5Cx3sCqGOtfNUWjs5p2tw7xw2JWz7P9nblkviMS1sXQhRQpJt21iWYsQMzMQCTGgAA51QY4M+Zrky27HqNvQaabV6DxG2blt0BEsI189/pXnfEON5SyKskZlYk6SCRppJ25xQeBSmZz5Hfm0G2wHwHxPatlRB5cSNT98VZWcP+KYeTl768NGGptgjbUaELJ05kdKoQdf806D6j504nEGvatsBp5zvHyFNNprPtZ4HkpXX6x8Ktgxoe5wGrt02UEPOY3K7W9ETqRr5ydviZqww+Nk6f5qR/Q/KqtgZJ8wR8IH9a7wogfT6mk9gcNVHurYcTk5GAn9oCehE7f0rg4nK3WOR0zAciPQQR/SKk9luHpiLjLcB/wCESCCQQQyif4jvNVvFsG1m6bbGSh0PVdCD8VPzEcqaIAOsFHmGbKpvH+L2nh0RFaAPCoWRyBCjlVXwzijJcWSSpMMB56SB1mNulPYLgtq4pZ2cMQYgiB5jnI6H+tVuGkXEGYK2YCSYhgd/LUVOJGzNex3BWsT4ujLRwHFeg4oQK5JyWy3QE/8A6eXrTlxs+WOc+ojQg+Y2qLxu8Ft5ZAnb5j6day7Y81moLNoq+xdZrisTmy5nGkAlNFgdO9Yfuj1q3vgsVSSZ8R1jwKcltZ5FmMk8s0/m1DwhUXI0AFsfzs3Nf3qfOKGrrqXJCQCSQq5EAA39pm+HlUUoL3jKOGnxH32IV4UkYlZGbxIDCKIAdxuxHujQAbAfsmrxOIESSJjkOX7TdfLlVJhuGsby7gKukiIXafJixc/GeVT8biQv5K2JiMw8zspPnux5CeZFEsw3I3ppSQANuJO9vr8gEMbXsp+DxM2xI15jfU6kecEx8Kg8NXVz55fXL+TP1tz/AMxqLfxrBltWzr7Jb9YzmP8AyjMx/WgcjRgcRCs0ypMIObFmZi8dGdjH6qg86pJOlewlx3tp4/fv5Loapd85LgYbP4W/ajwN9MvxXpVbx3spYxhDPnS4ogXLbZHyzOUmCGE8iDUrG4kG0zchGuwlWGo+I+lTkNQslkgLZGEhwuLj78FI6Nrm2cLheV9oOCDAYgLYLZrlsFHds7M6l84Y6RplIGgIHka0fYXtA+cWbrZ2ul2nKFIfVzoukMikneGB1ObSD+EHA3bV78YRQyXVW2ZjwXB4VnUHKwjbmscxWbNlEC3lLK6GTfJJvZjpMKcttRytqD5sda3sVIzFcPYL5pCDc6aEcyTe9+W/KypZqeWleamPWPS4AJN9rcgLar26kqu7PcVGIw1u7pLKM4H5rgeNYOog8jVjXm8kbonljtwbHwVq0hwuF1RRRXF1c1i/wicVYCzh7as73HDMikAwJNsFmIUS6zE65K2leP8AaHib3sTduqiNaeMod8pKqAgEkZBOXPDEDx7yDWn9F6Lp6zpXGzYxmva4B2bccr6+G4VdiUuSLIBcu0te1xx17lWjKoYoWtd2xa9aKQ0x4lZG1Q6aRzPOvVuy3CzYwttXUC4QXuAAe25LkE8yshZ/VrzjheGbEYixktu7KyFs7aWrVu6pYPmOq5gQFEyRpXrjPV76Z1zniKmuP3OynS/Du01t2oPBacNzy2PIZgL6b9+umvJNPXnnaK1bfF6D2pZ9dCF8Og6sdz0jmTXoGIfQxvBj5V5XcvHvVJ5pHxBzVQ4DGS97wbWFvP8A0tQ0ub+U2VjjsUGZY2AiAOQP99qrbdhrt62izuJjkGuBCf4hUzC4J71zJbEt7Q1AGVRJMkwNPrFavs3wJsPYu3wFa+6wqyCFVTGWRuZEmJ2ETWsgiyiw2UcrwwWVBc4HdW41gqS4lrcDRl2InlIiDtKgbmoeDwF13yLbc6gHwkRM7zsRBq8wXEeJ/jmVrJdFDflWS5bQ6sIUucqhgFMhZ8WxjXcnFCpnRBu6HbUE7BUXBOH9w9264W2HYhM7hRkzEj4nQx0HnULtzw8siXwBoMr5TIifC09JJHxFHa3s3icYh7m+tt5IBzMihCRA8KliYBB1IOaYECpF7g72OHnDqc7MypIzH22UMfESYgEn15bB5YMmhUbZD0lysHhbzS+pgHT4gD+ldcavBrNpead4Z+OUa+p+lXPabCC3dTL7JQKJmQUEANOoMax6aCs89vM4XloT5KJyj4kk/GhCwF4J4fSyOvmatz2culwxPLLPqV1/kKl8RwQZCW2kTpJKgzHz184jnUjs/wAGa1YGYQznMR0mAAfOB8yasL2F0jlWfdI0TXGwK4Xg6BU9rgpGKUyGSCX8nVchU9QZXbTw7CuOL9qMDYujDEk3XbW3az5iZIhikTqfZnnrVzgYDxJkhztofEpJB8y0kdZpviPZuxeupea2O+SMtwRm0IIDAiHAIBhgdhWopmw2zAaHkq+Vz9h71LwDqySmYA8jOnpJP0NVPE8O9qBaU5TMZEZmDH2ndpkkzpoefWrLCoy55ZnJbMxOXQkDQBFAExPqSedQ+0fF71nDPcw9nvrqzCTGkE5oGrbbDWuSxNnBjPFIEs6yrACPBkIJXWRHh6BdTl01kQY6DKG8bnW21zmDlH6pO5/aIHPXbYeGpPBOJXrtiwcYLY75soRCykGSUJQtJUxuY9NjTva/Eqluzb0Ge4IA08KiTHzHzqqkwlkVzy9/3/SmjmD7WUbGwti3b5HIkeWg/qKt7D+Eeg/lWRv4hr11Y0grp0zGBI3HPTopnnGrw4gADYAD5aVk6uIxtaHb6k+KM3XHGuFribFyyxIzjRhurAhlYeYYA/CvL+HcFvd+LHeeO5ee2biDRRbLd4VVpiFtkgH3h1r15Kxvag2MLiu8utctpfQkOjuIvIAjgBDqXt5NBqe7050Xg1fNAXQx8Qbd9vs+CYZuiDuRFj48VI7HIcLiL+FvXUZ2KtbyyM4AaWYRlRygXwA7WydorZ14xD2b1nEWFF3Dh1uC4rQxytLrBE5iAV16617Hh8QrorqZVgGU9QwBB+RqPHIT0jaguzF46xtbrDQ6cOG+t7pjoGQgCM3b3WHcOxPUUUVRKNcMK87x34Or9lM1jEd9lBm1dQAsBsLbpsYAEEEE9Jr0Wg1YYfitVhzy6nda9r9tufmVBPTRVAyyNusj2A4WyWrl50ZGvMMquuVhatiFzKfZli7R0IrVNaEfWumpq49dqK91XUPqJhq437uz5KWCEQxtjZsFFc15x2l4abVxo5HOh/VPL4R/DXot01luLcEuX38bgKNAV9oqSTqCIkAx/ho/CKgQSEuNhbVHWuFUcCxpR1Y6ZlP7rjrHWD8q23AePo5K5jJcqZERc5CZMhp0jnppNY3jCqlxQoyoqBR6Lvrz051X8Fm4xGuV7qz6AyfTQVrIpyY+lG26jkiDt916/eZVBZiABqSdh61Du8SsqSO/URuAVMekT8t6Yw/Eioj2wPPxeknf4/OmsVw7C3SLly1DGD7LAtI/OFvRvrRENRHMLsPmheiDTaS/grLB41LgHdnMse0AcumkZiIJ9Kzfa7tIE/JofENyDGVjooBHMHXyirTG432bYPdKwIUjRtIACxogAPr6VksD2PuZ8Obo7y0JN4SAQQDvLeJZMyOXKo5qiMXaT/fcusYB1iouJwNxkW4xJDqz/AXBm9Scwb0q/wCxHZ8K3e3klripdtkg5QDy6Z1GXfrI8nuFjuL/AOK32722QDYYgezBUppofBIM9D7wrVYLKFyICAnhAPTcR5Rt6VWVj5I2ZbaHUEbWP3Y9t0wVPSAhvAkff3sVIii9YBFdM1c1UgtbcbpmqrbuHKkOBOU/HKRDR/P/AJaXG5ymayQWAkKT4HB/NJ5TybkfKanXV06VmuE9oUuvd7gM9u3GcxALNJHdTuYBJmAZHMybrC5nkFluqOPK/NdcbntUnA8bt3VzkPaYaPoCVI3W4QDlIPvAeW9SsPjbJ9m6jkncOrGTAHs/ComJwuDvNnuJbZ/1lYN/zKRJ+IqRb4jatjLbUgDSEt5VkaEagCrhz2tF3EJ2UH8oKnhQNYA6n7zVRxO8CyNA28JjMSp3hRyYxMwI51ziceX0PhX3QZJ/aPTyHzqNmUGRpVNV4q1lxGL/AAU8dM7cqJw3D+O5cyhe8YMus+FVyqT57z6mre1TFq4DAqRkI0O9ZKpfJO50rhuirBoyqQjVUdssA17COEXO6MtxViS2Q+JR5lCwHnFW1sU+q0LDMaeVsrd2kHyQ00bXtLHbFYPgfZvG37AD3/xa0dUTug96Pzc/eaWxzygTBiRW34VgBYs2rQYsLaKmY6E5REkDaelSRXVPq66SqcS4AAm9gAP7PiVBFEImBjdh2rqiiig09c0GiimLq5ao1w1NYAAHcnl0qJdogx5LXOqew3XFuwGBJP8An+aaTvVfct1YDCyN4JmB6anyqsuoddJgEwf1Rm/pVmIS7I0NsT7/AA+SmY7c3ULF8KtXGkiTABJ8tYjaJn1pjB8JSyG1JGcO0HxZdC2vX2untVbX7QYApscxQnQOpObKpmAysWEGJpnBKWR89klkkhWUglG1IIOhaVYj1jnWgjoqhji292ixHI7afFc6UFt+Ki8UthbjIjypAIIILQd1LKYBB0011FTsDxlEthLoyi2oAca+FRHiG40HKR6VXYbHBxasMCEzShtgTndozMDyAaABvNOnCG3dQXMuQPDNPgzKMxUyJgNlBPr0rVx08LWZWtshHvc3SXcbdqOI4sXWBAhVnLO5nQsemmgH36P8KDT3hDPatkhlDAyxWQAraGBrHUiNahowu3Bli0sorSwLLJClwIiJYb8505VLbE20GGFtpEqWKtCsBcg94kSzBgTmP1makcGBgaAmuu/8Mb8U92g4dcuMrIMptnve8J8Msx7wEAEtoq7DZfOp1vEZCxHnI3KhiHVT5gkx+2BrrVmxAqua4j3CiOJCzAMKusEggSW1A0Og5iarqogxWdsOfh7r/PmoWMAJcBv8lbWAcokyYAJ6nn9azPartquFuLZXKbpUuc2oVdQsgESSRtOw8xV3jscmHss5iEGg2zMdh8W/nXk/ayyL7WLxIzhmD9WB8Q+AYR6GgsDwsVkplkF2DTlcnby3Pgga6rbCOjzWcQSPD7sp2P7W4u5bBN4KrSMqBVPxI8QHx61n+G8dxGCctaMq3tKRmUjoy+XUa0UV6RHQ08bDGxgAPIBZL12bPnLjfvWgX8K5I/8ALgN/7hy/LLPwmq7s/wAbIvFrjMEdmL89WJOaPInlyqvilAk0K7CaYxvZl/MLf6veyNOMVGZrr/lP3e1l6WMOGAKkEESCDIIPMGulwlZrhvF0sW8vinko156kztzrQW8SSAQZBEg+Rry7GMLmw9+V5u07Hn/a3OHYiyujzM0PEcv6UxbOUiDTxuE7/wBvlUVLp86fRqzUkjthoEaRxKlWzTB4wA1xTbu/kygkISGzifDG8bGqvEYy+1shsMwzCDlxCKw22Ybc9fKmrfC7jKWi6Hkwn44SI8RzeGADOX51xtO215CPAj6oR7uSuB2hTLm7u/H/ALLTy5b/AJ30NWVm7mVWAIkAwRB1E6g7HyrN2uFXAF/J3iSDP+9nKhB8O8k6KuoH5xrRYa3lRV10UDU5joANW5nzqCojiaOp8R8lGCU/RRRQy6uaDRQaYurk1Huiqbtvxa7h7CtaYKzXAskA6ZWOkgxqBrWZ4F28dWIxBLoT7QAzJ8FADL5b9J2q9pMEqqmmNTFYjlxNuQ/u6NhpZJGdI0ae9bk32AIBMVDZtRrl8426ba79KkLeV1DKQykSCDII8jTDpQscr2PaXfp4H70TWtFipvDrWbxHIdZlGBVmiMxUaBxJ15/ysRWTTBm5eOVyhVQCwYqebRII5GrbgN+4yMLlzMVdlkrqQANCdJgkiYB0r0CkqGyxjnYE+O2qCmhy63Wcu4Fu9uhRojuB5AMxE/L6edc38Q7Iltj4bc5ViImJB67RrtrUy5j2tXr2WNXf/wCZ+JHKPOq5mkzR7DJnOYDLpbn2qzYzM0ZxfQW8lOxlmz3Sxq394mDPu7ab9KgUtTr4s9yIP5T5dB5/LSdxUQ/AAabuue+1/kpPyb63VxxdO9sK4nVQ+hOukkEc/vAqruYm0gtva9samNJBkN13A2nQn5RsFj7hS3bFxjrCgKAcxlokLI36jSqntP8A7th3gqlxn7tUDQyMDNw5QOakEGY1nepTQmZwaXaX2HG/NVPrDIWnPt2I7Xdpu8YWkaVXViNi3IfAH5nyrPXb2aPIVQpiCDBkGrex7I+fzrXUFKykhbAzYe88SsBiD3TSmZ3HbsCcoooqwVaikNyKWouMeCvx/pTHmwUsTczrd/wU2xck61r+zWPlTbPLVfTmPgTPxrDWLtW3D8fkdWGsGY8uY+ImqnGsPbX0Tof1bt/5D67eKNw2qdR1TZP07O7j9N16Kl3w5eVOIKh4K8txQ6GQfn6EcjSY/DhigYTAcjyPg1HzrxSGmdUVAp3mx21G1uxemXBF28Vc4HDLcuqrCRDEdQQNCOhp7EBQtkPE3nFtSlpQVYq7AkhhGiHb5RWYw9lhDKyqwJgqgDCCRuCPu8qmv2lu2u5Q5HlgqnugSG94jvB1PsjQSdAK39BRClp+gccw14c+zVV89O9zszVMHHLaaXHAZVBYxpqwQbcySNPOrFHkAjYwR6HWqbCcbtKgFwwQiljlMSxgARJ35fWrlTMV5jVxhkhAaRqe7w0TmruiiihV1Vn2hsfpR8m+6uLvajDL7V9F9ZH8xWHNUHanAPcCMilssgxqRJXlvGleuO9BKEC/SP8ANv8A1WLh9IJ5Hhrg0Dx+q9F4n2u4dcQpdv23U7iGb0IyrIPmK804hdw/elbF03F/NYqVP7JkDMfPn5VV2uBXmIHdNr70Dqfzj5GpVrstd55F9Wnz/NFG4ZglNQSuihmcTxaS0+NgLj3LRU+N1FIwTFv4ZOu9j3HmrngvaG5hm8PiU6lCYU+an80/D1Bp3GfhMvAkCxbX9pmb+RWoB4PcRPEweOgMj7/51Bu2Q2hg8wZg6/CpZ8Ho3TdJPECfHXyNj4rSF8OLwdNQyWdxHbycOHYRoe1dXe2eKJYhlUtM5VGx0I1nSNK2HYjtYzWWW9qUbRgACwaWObWCZnXzqkw3ArEI3d+0uYgsx18Pn5mrCzhktg5VCjcwOnXrR9PSUtZThzG5W7DYEWJHasFX4nU0FQYXHM4W3vl1APYrO5jc7uxESxI1mQSd42NWHC+6cOCHZh7qO0TESQD/AC0qhEnkfoPmCdK1fY3iNpVNu4wRjezDMwWVNoKYYHquonpUFdhsXQ9R54bEfRE0eP1c7+ikaGi29j9VRPdAJB0IMEEEEHoQdjXJvD3o9PPTpV125aybtprTIxKtmKuGJgrlzanqY9aosNaVpzGP831omCgifGJLkeX0UdZ6R1UcroCxhHaDxF+ampxt8ipmACOrKQsEZUCDyjTpyrKdrfFkglmZyx18tSZ3kkVbmshx7iH+8kT7ICgecSdOsn6UQMPijcHXPuQsGNVFSHxNjaNNbA3+K6xXDyyDQg8j/Tz9Km9y3ut8j91TOFBmAzAgCCPM6gEemtWdWDW2JIOiop6k2DHDUX9/371Q9w3ut+6aO4b3W+Rq+oqTVC9N2Kh/F291v3T91NYnhzuAApBkQSDHQz8K0Zorjmlwsnx1ORwcBssti8G1lyp1HJhsw/p6UWr/AJA+RmPpTnaXigLC2v5plj57RVTavgwJGpH86EIytJcb2HZrYffBXcIdKWANy5j26XOnb71tOz/FPA9hvZbKV30OdAQI5EGfh51cW7B3DQQSAYEiCRv6D41hLakGQYIOhA1EHTUVa2+0N8CMyHzKa9dYNZuCspGySPLLZjc8dbAchyue1a6p9G8Qa1gieHZfAjW44lbG3ecADMD5lfjyNRsZjYa1nVWJcBT3YORiQAZLSNSBIrM/aS/1t/uf/amb/aW5KZu6JzeGbckN1Etp6iiDWUJ2HuKZ7KxpurnC3/IL0HA9rcPbtqjuwKoJORiJkjKIGpkVZ/aLD/pB8m+6vOLHEPCpYNJUMSFMSTGg9TUwHSqs+hNBO4ydI/XXQt4+CzMuP1UTiwsGhI48PFb77Q2P0g+TfdRWHilpf4JQ/wAj/Nv/AFUX+R1P7W+R+qZNJSmkrerNLke2P85PXR3b1/8A5FcT4x8PqHFTE4ZeYmLVw6+4QNhzMCsYyeKDGpXSuDRl3JAGzea3E7HSej8LWC5zbDfd6jVCxHDkLZoIJ3gwNmM1fr2dv80CDq7qP5E04OzDNE3bQ5+HNcOoI2AHWi8Sx3D/AFd7WzAusbZTfXvbdVmDU1bT1bJAHNFxm4acb8x2Koa2FKgaAKQPQFYpLiyCOoI+YirnifZ8ohuBmbIDmBtlNNCSCx1iKqaf6M1UU9CAx1y0m/Zck/BN9JQTiDpBsbW8AB8VMwV8NPhOaSYyzoAo3G9PLcUiQjQdf+E/+moOGxBttmAB0IIPMGOfI6edWuA4kCAoQyqoDqOfh69RRtU+WE3a3q80XhUFJWtDZHkSa6D5aclW44iVhSvtboV93mQJqPVpxxj4JEe1zn3aq6No5DJEHFU+MUzaaqMTDcADfuRWj7B8Ftot68UU3Xut448QSEhZO3PQVm2aKtezvaVbOZG2Ygg9GGkHpI5+VD4kwvh6u6lwWXoqjXYiysOP4DDLcJYXLLXNc6rmtMY1JAMyOcQeeu9ZoXFJOVlYAxI2PmJ5VpsX2ltsCpXvVbddcs+RbVesqWHSKzxwlp76Mls295GfOpIViCQy9RzmaraWWrgFy27O3S3d2K7q6bD6x+TpMspIsRqD2Ec+26bmn8Hg2utlUa+uw5mpnEsN+SDhbaxl9lY0YgEee4+VQMPiGQ5lMH6H1B0Pxq3iqHVERdGLO7VQ1mHtw+pbHOczSL6aGy1nC+G2bJGbKzHm+Ub81UksZ5QBPnXXHOyFrEIQrNYY7tbgH906fKDWas8UZZKgd6290y1wz7ubRfhrSXOLYgIw727GU855HmRP1qr9Rqsxfnse0/S+n3orYYpRBoYI7gbWA05b215/ErHDgf4vxKzh7gDML9oMIlbltnWHg9RuK9cXgaHMMlnLMQbKsYgbnSd68qtJB0gEEQY1GgO+9aXCdtsQiwe7c+8ytmPLXKwHKs56QYXWVxjfTkXAsdbeK0EGWO4Ks3/BlbkkXrgBJIGVSBPIE6/Ouf8AwyT/ANRc/cSon2/xHu2f3X/10fb/ABHu2f3X/wBdUHsfHeY82q0GJSD9ZUv/AMMU/wDUXP3EqJjewFq21tWv3fyjZQe7SAZABYk6akAdSYo+3+I92z+6/wDrqNiu3lwtbz2rDMGlCbbHKdBmBL+Hca+lPbhONg3cRbvakcTl/eVFuulgm0W9iRJG4VssmNJ2+dOq0iRsdabOODeJyoLlm6D2iTEnanFYESNQedes0wcImhx1sL+S8mqtZXG3E/FSKKKKIUCZNJSmkpJqS1jBavWnYEqHWQN4h505+la+32gwgQFr4Plmdo10BUTGkaEaVj0wq3LttGMBnQSNxJZdJ9ai8Y4Jcw7eLYkhXjwvlJEEcjptv6ivOcUw6kr8RfHLIWv0ta2oyja/Ea/YXo2Guc2ghI5H/wCnLcN2mwqeyhPmEA+MsRTN3tqY/J4d38g0/RFbTSqjsVcLd4NIt5TlypPjYg+PKTEiRy3+GxGFY6GNudy4300BrKYjFh9BM6nMJcRxdJzF9g1vA80RE2pcQ5zxbkG/MkrDcS7d3biNbyWkVwVmWJ10OsiKjYRjc2Rp5wrH5EDUV6Fb4YF1Atp5raVfXUzTeI4hZT28SBHI3VX6LFWVD6Tx0QMdDTWvv1idfL5oetwxlZYyOsRxWFuWyphgVPRgQfkak8KcC5B55I88ryR8jU3tFxLD3O7Fpw7KWk+I+GPebcTGxqn6eRkHoRzBFeh0FRJidCHysyOPA34HfXWxWV6uE14cOsB8CCPNPdt2IWzBI1bYnovQipnYrhoxFhjcW2xRygJVySMqtqRcE+1HwrI8VxDNdILMQNgWJAlUmJNbf8HiA4Z5Zh+VOgePzLfKsLj081OxzY3kWNtCe5envhgqKCOoLBd1jqBexF7K2PZW17lr925/3a5HZK1+jtfu3P8Au1a90v6R/wDqGjuV/SP/ANQ1ivaVZ/M7zP1VX6vEP0DyCrH7K2yCMqCREgXAR6HvdDXm1y8+HxLAXMwtXGWWmCAShJGaBpPpXrncj9I//Urx/iul+9z/ACtzfWfG3zrQ4HXVMsjmySuI03JVlh1LB1z0Y0F9hutvxP8A8v8A9P8A+SVSVD/G16D5UlzGGNBXrVKxtO0tzX1XmuK1L8QlbIGZbC29+JKls1eWd8CiswLMSQSGiYCGToZPi3rUIPM7D/JqNjOFJcgmQZJOWBJMSTpv4RtvQFW4zkEDZbSi9GZqNhyvDr+G11XWe09xRAAI6sSToI1Iidqc+1t33Lf8X+qnfs7b95/mPuo+ztv3n+Y+6hgJhxR3sip5DzTX2tu+5b+Tf6qPtbd9238m/wBVO/Z237z/ADH3UfZ237z/ADH3V38bmueyKnkPNNfa277tv5N/qp/Dcau3Q7ZbA7lTcObMDAIHg3EyQIJElgK5+z1v3n+n3Uf7JRJUPcAuQpAIhgGVgG01GYKfUCl+NxK4cJqALkDzWs4dikaxaa5ll0zQdtdTvy1qxRgQCNuVV/D8iWLSsRASPFroNJPSrBGBAI2I0rQxflHcF5VVtLZXg/uPduVIoooqZDpk0lKaSkmpm7g2usLaAFmIgExMZmifhUfGcTvlTauXLhQaFTupBnXSTrrO/rT97GNadHQwyspBiRpmmfKDS8a46MQF/IolwRD5icwG4OnymSPPWsfPHL7QcXQhzCRYm12nK3UX3G22twvQcOe00MQB1AN//JygYK/dtkuhPgAJdQIylgPGNon4elazszxO9fN3vbjMMognOBqWByi0BP8ATSs3wXjHcM5yyHTK67ESZzLy3+B8q1329ztltYa65gnf0GyButUmPxVEpdGynDr2s+4BAFja521uN9kexzWjMSmW7EK58d7EPrp4YgdM10maXEdgLZRu7Do5BhndSPLMqCD67/yp3/bXEHHgwYT9ufj7TL/KonEMTxJUZme2oAkqnd94PQQZ+Bn1qhjkxLM1pqWNNxpnHvDLjz8VL1LXsq3i3ZS5hra3GuKxLZcqqRuCZzE6+z051WLiiOVPX8ZiWVWvG8y7S+cLmKnrpO9RlbMa9Hwr1hsH48ge+51ba3dsFlMUa0zat0sFXYq7musf89lK7w4JkAA69PIVLv8ADMzZlYDqD8NfkKkYLAZJkgyeXoKbDQzCsdI4dU31uOKuqzG6N2ER07D125dLHgLb7e9R7eBJ3A+Vd/7P8h8hVkBRV6IGrDmtkJVPi8DCMYGg6VXLt/nWtNftZlKnmIqqTgjaDMvyPWqPE6CWWRjohcDfZbX0bx2lpoJWVT8pO2hN9Oy6cs2JNY5pk616BhMOIWAB4FPsg6n1FQcV2UtuxbMyzuFCxPkI0oGP0hgDy2RpHbv8gpx6PztbmY8OvbS1vmVk7eLccx8RXX4+/UfL+9aT7G2/0lz+H7qPsbb/AElz+H7ql9t4f2+RR7afF2iwf/7LN/j79R8v70fj79R+7/etJ9jbf6S58l+6j7G2/wBJc+S/dS9t4f2+RXehxf8Af7ws3+Pv1Hy/vR+Pv1Hy/vWk+xtv9Jc+S/dR9jLf6S58l+6l7bw7t8il0OL/AL/eFm/x9+o+X964uY5pE5Trp4djp5+laf7GJ+kufJfuqNiuzVi2RnuXJgsIQHQEA7DzHwpe2aB2jb37iuGLFgOs/TvCseH4tRYtZyBKT5edWCMCARsRpUSwyWbaoW0UEAkclJEmBFS1aRI2P3VpoXh7QW7EBeZVbXCV+Ya5jfvuVIoooqZDpk0lKaSkmoqtxmFA225jp6f5pyqyrlrYNRyMDxZFUtU+mfmae/tTHA7Fly6Xjo1si20wQ8ggZtgSJ30O3rtcHw7B4ViReCtEHNfAMTMQCKwmI4dM5Y13B2P3Gkt8NMySBpsKyGJej81bIbTOaw2u0bG3j2cjqta3GqcRZ/1clvbvaTBD88Py9l3+pBFQ7vb/AA6TktXDpPsogMcva/pWWGBHU0j8PUiKFj9CaRo67nO73D5D5ob/ACI5ttO5T+0Xa38ZRbYtZRmzSXzHQERGUe91qitoTtUxeGrM/wCfWpFuyBWkoMLioo+iiFm3vuT8VX1uJtmdmambGG61JAooq3a0N2VI+QvNyiiiinJiKKKKSS4CEHQx5QCOunTeu8ze99BRRVc/C6ORxc6IXPYrSPGK6NoY2V1htqjM3vfwijM3vfwiiimex6H+IJ/tzEP5nIzN738IozN738Ioopex6H+IJe3MQ/mcjM3vfwijO3vfwiiil7Hov4gl7cxD+ZyMze9/CKav4cP7QDctVGxIJ+qj5U7RXRhFENREFw43iB0MxSII+v1M/wBaWiirFrQ0Bo2Cq3uL3Fztzun6KSlpySDRRRSSRRRRSSXJoNFFcXOKUUGiiurqRa6oopJIooopJIooopJIooopJIooopJIooopJIooopJIooopJIooopJIpKWikknaKKK4nr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4" name="AutoShape 4" descr="data:image/jpeg;base64,/9j/4AAQSkZJRgABAQAAAQABAAD/2wCEAAkGBhQSERQUExMUFRUVFxgXFxcXFRgYFxgWFxgXFBcXFhYYGycfFxwkGRYaHy8gJCcpLCwsFyAxNjAqNScrLCkBCQoKDgwOGg8PGjQkHyQwLDQqNiwsLDYxLywsLCwpLSwtLCw0NDAqKTQvNCwsLC8vKiwqLC4sLSwvLCksLCwsLP/AABEIAOEA4QMBIgACEQEDEQH/xAAbAAABBQEBAAAAAAAAAAAAAAAAAQMEBQYCB//EAEcQAAIBAgQDBQUCDQEGBwEAAAECEQADBBIhMQVBUQYTImFxMlKBkaEW0QcUI0JTYnKSorHB4fDSFSQzgpPTFzRUc7Li8cL/xAAbAQABBQEBAAAAAAAAAAAAAAAEAAIDBQYBB//EADoRAAEDAgQCBggGAgIDAAAAAAEAAgMEEQUSITFBURMiYXGBkQYUFaGxwdHwIzJCUlPhFvFy0pKisv/aAAwDAQACEQMRAD8A9Soopa8RVskoqPjeI27IzXHVAdBJ3O8Abk+QqCnavDEx3h8ybdzKPVssD4xU7KeZ4zNaSOwFML2jQlW1Fc27oYAqQQdQQZBHUEb13UOoTklFLRXEklFLRSSSUUTULGcbsWhL3UEkgaySREgBZJiR8xT2sc82aLpKbRWf+3eEz5e8bZjmNtwvhUsRLASYBiOkdKgn8Jdj9FiP3bf/AHaNjwysk/LGfJSthkdoGnyK11FZVfwjYZvZW8wHtEKgyGJKsGcEkc4kdCal4PtvhrjAZnUMJVnQqjCC0zy8InWKc7Ca5rcxidbfY7KFzgw2dp3q/oqu4d2hw985bV1WaJywVaOoVgCR5irGgpIpInZJGkHkRY+9JrmuF2m4RRS0VEupKKWqnjPHhh2VSuYsjsoB1ZlKKqAcyxf4RUkcbpHZWalPYxzzlaNVa0VEHFbUqpdQzMUAnXOvtL6j+o61y3GrIE94IieZMZu7nKBPtAj4V3opOR8ksjuSm0VDPGbMkd6kgKSJnRyoU6dcy/vDrXN3jthd7q+yzb6wmYNp5FWEfqml0Mh/SfIrvRv5HyU6imsJjEuqHtsrqdipkedO1GQQbFMIsbFLS0UU+64uaZxuJ7u27kTkVmgc8oJj6U9SOoIIIkHcdRTRa+q6vIr/ABNb+NuPiiXAju1QBkCwIGVpjQknzHpVldvi2pKk5fCADaAkx+qoWIGs/wBqu8b2MZCTaCuvJX3Xy13H1qJjez2IK+BFDZWV1ggFYMC22WbdxiYzzoBtW9GKUkgjFtAACLgCwtsLdW+t99SgpqAgudHINdtNRfnrrbwXX4PeNtce6pEIFViTzuFmGgHVQCeciTW17/UQN+umnMxvVLZwd/SGyLyVbeoEaSzfU86urNvmdzy6Dp/n9Ky2JzRTzuljaGg8ASbaW3sERFGY2BpNynqSublwKpYkAKCSTsANST5RWV7Q9rHRU7sOguEhCLee6+UZ2K2iIRQupL+IjQLrNAwUz53ZWqS4vZaq7dCgsxAABJJ0AA1JJ9KwuM/CmAxW1ZDDcF7mVmXr3YUkA8pPqBVzxO/cxPCncIe8uYfPkAIJlQxUA66iYHnFeZWcZZNm4Hs2bqXIdbjEq1tgMuYOniKxusjn1IrS4JhkEwe6ZmdwIFr27zwv2a20KLpohI1xtci2l7acTdLjOO4rEJL3rkt7aFjkMa5CikKFJjWNBqZqz7L8ORnLA5WFy0sAwpt3e8QgqND4whnlA+NpwrsLbxeEW/cFxbro8LmNu28ZksPctKB+YE2iQBINR+EdgMYHDPetYfJ7OQG8SRoM2bKsDcbmYNXs+I0TqaSBrhG4WGg0JBsbWFyNN+5SOqGGItaLO6trbEjjoPHUqnxHDMMuLvW7n4zK96bmSJEhCrkt4Sih2IGhJWIrjGcJs28Q1k3XayLyB7pMNHg71wQIGVg2wgZfKvQPsazkfjGOxN4AglItW0YAgwwRJIMRE7c6TF/g6wdy41xhe8TF2QXnFsljmbwzoCSdAedVMeMxRnrPJ0tprrzF7WO9lDFMWlxI3BG/P796wfHuHW7Fy5atE3FVVR2Yque4SzPnaAojOATsAvlUjgd61ozqoFqxedUYiDcKBFURAYnvGAA66Vs+Jfg/wl66111uguZdVuuqMecqDpPOIqEPwWYfcYjFyPYPeIcp2keDXSRrO5o1mP0r6boZC65Fiba678UpHskjDXN1A0Om97k81muFcQGFxSNBfuLZlNQIYZCwbYsF2U+9y3p44vEHFMcNeZne9dyFrjBCgZ3l1JIKhFiI6bcrPE/g5xHjFvF2yGUjM9iLuxhSyNljlMaTtVDewuJwgBfCvaQI9ovmF1EW4uQsrIS0wIkgDxGaunVeHYi58sbgZC3KA7Ym/V0dy1vbe6y8tLJBlDL5A6+m9rG403vor7h34UXUoL6IxuAFcp7t9YMQxKtvG6/Gt7w3HretJdWQrqGAOhHkY514deuK75iguWBBZrbqrBF8bKHmQSwEaaRXq/Hbq4Ph+WyTbyrbt2tZbUgbnnlzEnlBNZj0gwiGnmjjhbZzzbs5fTYWspcOqpHxufK7Ya7XHH+rHXRaOap+McDa9cW4rhWtoe7JExczo6t6eEqR0Y1m+Bdtmzm2S14KJIIy3BtOW5AS5EiVJBE+0dq22Cxa3UDoZVtpBB00IIOoIIII8qzk1NPQPufNW9NVtfZ8Z+ys+/ZRmJaUV3Zzc9poR3S6Qh95SmUGI1muk7MXEDZXRi6Or5s4zBnLBZUyoymNOY8zWlpCaj9emta6M9akta6zB7IuS2Z0YNkMkODmBtFxlBygMLW4E6gcqjYvsw9q27jK4W1clfGTIF7JkUGCYux4gY1jethRThiEw3OicKuUbnRVvAeHtatnOylnbMcohQAqooAOvsoJ85qyoooOR5kcXFDucXuzFdUUUUkxc0tJS0xJFJS0UklyRTF/HW7ZUO6KXOVAzAFm6KDufSovHeOJhkBYFmYwiAwWO5k8lA1J9NyQD5nxPEXbl7vrmgvMTZZWzFDZYHumlYVlK5gIgiTvNaHB8EfiDhndkabhpPFwF8o+vZzQlXUmnjzht+fdxKl9sOKXXxV21dV1VSe6UyiPbBALow9otsW3XNAjnKsY3JbdLVxYVRfwty9D92GlSlwvMMjh7ZO+VhWVvd9iGtwt173etlQ3CxcAEuQXMQUG+g0A6Vtezf4PF/42NRWuEgrZzTbQDbvI0uvJnWQNhNaLEaeDD4WRzEXA2HHtsfeTzO91VUjpaiRzmXyk7ngRuBbcJ/sJclsyZ2TuyHvZClm5czrkWwGOZkRMyhtoj4XF3sbgmu962Fsl5zE5dC3vFfZJ8yKtG0rnvKx0tU90hfGS2/I/G1vhbsWjbFprqni1cPIpUxChTO/+f5zqNcxBNMMLWtBvclSNBJ2T3e0G7URrtcd9UXRqXIpZuV0t2oneUd7XciWRTTcpUNRA9TFxgyx5RHL1p8cTXXubKNwI2CqcX2Rwdy6t1sPbzqQ0gZcxBkZwsB9dfEDtWc7f4bEteVxbuXrAUQLYLm3c8WYtbGpkEDMJjUaVsxcrtGomkxCWmlbKetluAHagA8uXghaikZNGY3aA8l4/w0td7lLbZM4W3mzDwTNy/cY7BpNxo5Qq8q21vtJat5MNgmUJbB8bS+bX83M0uMzEs86zA3kOdpewNq/mu2FS1iCcxJB7u51FxBoCffAmeutef4rB3MNdvJdKm9bSdJkKy5/CxAzoDpMbqa1UfquLWyGxAPVPPi4/u308eaoJ2z0Ic4C9zv7gLcLL2jh2M72zauRHeIrxvGZQ0T8ak1mr/aK1hbVuyhW5dREQIDosKFm4w9kabbnkKtOBcTN9GJADI2Rss5ScquCJ1AIcacjOp3rFTUr2tMuWzb6K9bKwuyX14qyApaSloNSopKWkpJLqiiinri5oNFFMXUk1F4lxW3h7ee6wVZgb6kzAAAJJ0PyqVFeadrMX+M3FDOUzG6lhRyNtu7cydDcJG3ICBzk+gpRUS2cbN4/f3opImB7w0myzGP40+Lfv2uPmUnwifAND3aoeWkR+dvvUrC4t74WzbA7y7cQi23iXPbM94Sh8IVJlhupjXSpLcNV7Ni3Yt3HxqZw8lVW7bJZ2OcwpCswYDdQWGvPYcF4Ta4bh2u3QrX2jvXQDMcxEIs65F033ia3s2KRQQCOJnWvZje0Hqu7uXM+KJmLXsEWSztiLHssflbjvfnL7O9kbeElyTdvsIe6wjTcrbXa2k8hqeZNXXeVTcL7W2r7ZdUYsQqnXMAJmQIB8v51G4z2lFslLcMw0JPsqen6x+g+lY2anrKmoInBLzqb/ABvtb/ShbB0QyZbK9uXKaLVin4peJGZ3ltB4io9QojSnsNmY6sx/aLfz/vRXshzW3Lh4J+y1Fy7Ta3qqu9ZeZ9GMg9crH+VN4u5cdCLLBX8942gHkfPy5VCKM3AJ05qeOztFbPiASQGEjcSJE7SOVNJe1rFcIxjrceGMsDmO5JB6nnvrWj4Ziy5IYDQDUfLWrCpwd8DS4G4H38UVJAY9N1dZ9KbW5rSXTpTeHFVIiOW6HA0UtrkCkS9qBqSdgNSf867VExN6P5fE6CrzA4ZbY8z7THc/26DlULwI23IUMjso7U0mHuHZNfMgD5/dNAs4hSS9oZAJzI+c6b+HKD8ulWGGxamYOg58uk+k8+dWFi+CJBkdfuo+hihmBErdfFAPleNlnrfFbZOXvFnaCYnfad9jtUPtF2btYy3lcAOoPd3I8Vtuo6id1Ohq94zhm0dCvhGqOqskb5tRK+ZHLXWIMTDXM6kquV1MMhOkyRoZOUyCOkg+tSVFF6paanft7lwSCQZXBeQ47gdzD3VS8Atz20Fu5+SKDMhITKJYuQTJ8IjTWa1/ZvtNawuGQMHe7eLXSqx4UY5bZZmIAm2ikDfntWi4xwSzjbQW4D4TKOpy3LbjQlTyPIjY+deZ8R4atq/csMbhS3cCtB/KNayApB0jOoVM2gEk/m1c08zMYj6KUHO27nAcbaC3ntzCoqiF1C/pYrWNmi+zeJJ5r1jhHGreIUlJBWMyMIZZ22JBBjQgkaHoasK8q7E8T7nEKuVm/JMoRSCdXRlUZ2EgZXiTMA9a9PwuKW4iuplWEjl5EEHUEHQg6gg1lcUoPU5i0bK0o6j1iIP+97XT1JS0lVaMXVFFFPXFzQaKZx2MW1be45hUUsesDXQcz5VxrS52UblImyyX4Qu03cqLSgu0d46qSPCJyISNfEwk/qoetZvAfi5S4ly3muXbd27cbvbmVUFxXD2A0lLgzKxnKxNrnMmDx289+7dv+JXfKVtjK9vwqEKuxylWgCGBIkERXXYvhS4zEE5IQANiepyt4LDftMst1VNd69DdhXs+j/GBaW6u79DYEGx5Cx3sCqGOtfNUWjs5p2tw7xw2JWz7P9nblkviMS1sXQhRQpJt21iWYsQMzMQCTGgAA51QY4M+Zrky27HqNvQaabV6DxG2blt0BEsI189/pXnfEON5SyKskZlYk6SCRppJ25xQeBSmZz5Hfm0G2wHwHxPatlRB5cSNT98VZWcP+KYeTl768NGGptgjbUaELJ05kdKoQdf806D6j504nEGvatsBp5zvHyFNNprPtZ4HkpXX6x8Ktgxoe5wGrt02UEPOY3K7W9ETqRr5ydviZqww+Nk6f5qR/Q/KqtgZJ8wR8IH9a7wogfT6mk9gcNVHurYcTk5GAn9oCehE7f0rg4nK3WOR0zAciPQQR/SKk9luHpiLjLcB/wCESCCQQQyif4jvNVvFsG1m6bbGSh0PVdCD8VPzEcqaIAOsFHmGbKpvH+L2nh0RFaAPCoWRyBCjlVXwzijJcWSSpMMB56SB1mNulPYLgtq4pZ2cMQYgiB5jnI6H+tVuGkXEGYK2YCSYhgd/LUVOJGzNex3BWsT4ujLRwHFeg4oQK5JyWy3QE/8A6eXrTlxs+WOc+ojQg+Y2qLxu8Ft5ZAnb5j6day7Y81moLNoq+xdZrisTmy5nGkAlNFgdO9Yfuj1q3vgsVSSZ8R1jwKcltZ5FmMk8s0/m1DwhUXI0AFsfzs3Nf3qfOKGrrqXJCQCSQq5EAA39pm+HlUUoL3jKOGnxH32IV4UkYlZGbxIDCKIAdxuxHujQAbAfsmrxOIESSJjkOX7TdfLlVJhuGsby7gKukiIXafJixc/GeVT8biQv5K2JiMw8zspPnux5CeZFEsw3I3ppSQANuJO9vr8gEMbXsp+DxM2xI15jfU6kecEx8Kg8NXVz55fXL+TP1tz/AMxqLfxrBltWzr7Jb9YzmP8AyjMx/WgcjRgcRCs0ypMIObFmZi8dGdjH6qg86pJOlewlx3tp4/fv5Loapd85LgYbP4W/ajwN9MvxXpVbx3spYxhDPnS4ogXLbZHyzOUmCGE8iDUrG4kG0zchGuwlWGo+I+lTkNQslkgLZGEhwuLj78FI6Nrm2cLheV9oOCDAYgLYLZrlsFHds7M6l84Y6RplIGgIHka0fYXtA+cWbrZ2ul2nKFIfVzoukMikneGB1ObSD+EHA3bV78YRQyXVW2ZjwXB4VnUHKwjbmscxWbNlEC3lLK6GTfJJvZjpMKcttRytqD5sda3sVIzFcPYL5pCDc6aEcyTe9+W/KypZqeWleamPWPS4AJN9rcgLar26kqu7PcVGIw1u7pLKM4H5rgeNYOog8jVjXm8kbonljtwbHwVq0hwuF1RRRXF1c1i/wicVYCzh7as73HDMikAwJNsFmIUS6zE65K2leP8AaHib3sTduqiNaeMod8pKqAgEkZBOXPDEDx7yDWn9F6Lp6zpXGzYxmva4B2bccr6+G4VdiUuSLIBcu0te1xx17lWjKoYoWtd2xa9aKQ0x4lZG1Q6aRzPOvVuy3CzYwttXUC4QXuAAe25LkE8yshZ/VrzjheGbEYixktu7KyFs7aWrVu6pYPmOq5gQFEyRpXrjPV76Z1zniKmuP3OynS/Du01t2oPBacNzy2PIZgL6b9+umvJNPXnnaK1bfF6D2pZ9dCF8Og6sdz0jmTXoGIfQxvBj5V5XcvHvVJ5pHxBzVQ4DGS97wbWFvP8A0tQ0ub+U2VjjsUGZY2AiAOQP99qrbdhrt62izuJjkGuBCf4hUzC4J71zJbEt7Q1AGVRJMkwNPrFavs3wJsPYu3wFa+6wqyCFVTGWRuZEmJ2ETWsgiyiw2UcrwwWVBc4HdW41gqS4lrcDRl2InlIiDtKgbmoeDwF13yLbc6gHwkRM7zsRBq8wXEeJ/jmVrJdFDflWS5bQ6sIUucqhgFMhZ8WxjXcnFCpnRBu6HbUE7BUXBOH9w9264W2HYhM7hRkzEj4nQx0HnULtzw8siXwBoMr5TIifC09JJHxFHa3s3icYh7m+tt5IBzMihCRA8KliYBB1IOaYECpF7g72OHnDqc7MypIzH22UMfESYgEn15bB5YMmhUbZD0lysHhbzS+pgHT4gD+ldcavBrNpead4Z+OUa+p+lXPabCC3dTL7JQKJmQUEANOoMax6aCs89vM4XloT5KJyj4kk/GhCwF4J4fSyOvmatz2culwxPLLPqV1/kKl8RwQZCW2kTpJKgzHz184jnUjs/wAGa1YGYQznMR0mAAfOB8yasL2F0jlWfdI0TXGwK4Xg6BU9rgpGKUyGSCX8nVchU9QZXbTw7CuOL9qMDYujDEk3XbW3az5iZIhikTqfZnnrVzgYDxJkhztofEpJB8y0kdZpviPZuxeupea2O+SMtwRm0IIDAiHAIBhgdhWopmw2zAaHkq+Vz9h71LwDqySmYA8jOnpJP0NVPE8O9qBaU5TMZEZmDH2ndpkkzpoefWrLCoy55ZnJbMxOXQkDQBFAExPqSedQ+0fF71nDPcw9nvrqzCTGkE5oGrbbDWuSxNnBjPFIEs6yrACPBkIJXWRHh6BdTl01kQY6DKG8bnW21zmDlH6pO5/aIHPXbYeGpPBOJXrtiwcYLY75soRCykGSUJQtJUxuY9NjTva/Eqluzb0Ge4IA08KiTHzHzqqkwlkVzy9/3/SmjmD7WUbGwti3b5HIkeWg/qKt7D+Eeg/lWRv4hr11Y0grp0zGBI3HPTopnnGrw4gADYAD5aVk6uIxtaHb6k+KM3XHGuFribFyyxIzjRhurAhlYeYYA/CvL+HcFvd+LHeeO5ee2biDRRbLd4VVpiFtkgH3h1r15Kxvag2MLiu8utctpfQkOjuIvIAjgBDqXt5NBqe7050Xg1fNAXQx8Qbd9vs+CYZuiDuRFj48VI7HIcLiL+FvXUZ2KtbyyM4AaWYRlRygXwA7WydorZ14xD2b1nEWFF3Dh1uC4rQxytLrBE5iAV16617Hh8QrorqZVgGU9QwBB+RqPHIT0jaguzF46xtbrDQ6cOG+t7pjoGQgCM3b3WHcOxPUUUVRKNcMK87x34Or9lM1jEd9lBm1dQAsBsLbpsYAEEEE9Jr0Wg1YYfitVhzy6nda9r9tufmVBPTRVAyyNusj2A4WyWrl50ZGvMMquuVhatiFzKfZli7R0IrVNaEfWumpq49dqK91XUPqJhq437uz5KWCEQxtjZsFFc15x2l4abVxo5HOh/VPL4R/DXot01luLcEuX38bgKNAV9oqSTqCIkAx/ho/CKgQSEuNhbVHWuFUcCxpR1Y6ZlP7rjrHWD8q23AePo5K5jJcqZERc5CZMhp0jnppNY3jCqlxQoyoqBR6Lvrz051X8Fm4xGuV7qz6AyfTQVrIpyY+lG26jkiDt916/eZVBZiABqSdh61Du8SsqSO/URuAVMekT8t6Yw/Eioj2wPPxeknf4/OmsVw7C3SLly1DGD7LAtI/OFvRvrRENRHMLsPmheiDTaS/grLB41LgHdnMse0AcumkZiIJ9Kzfa7tIE/JofENyDGVjooBHMHXyirTG432bYPdKwIUjRtIACxogAPr6VksD2PuZ8Obo7y0JN4SAQQDvLeJZMyOXKo5qiMXaT/fcusYB1iouJwNxkW4xJDqz/AXBm9Scwb0q/wCxHZ8K3e3klripdtkg5QDy6Z1GXfrI8nuFjuL/AOK32722QDYYgezBUppofBIM9D7wrVYLKFyICAnhAPTcR5Rt6VWVj5I2ZbaHUEbWP3Y9t0wVPSAhvAkff3sVIii9YBFdM1c1UgtbcbpmqrbuHKkOBOU/HKRDR/P/AJaXG5ymayQWAkKT4HB/NJ5TybkfKanXV06VmuE9oUuvd7gM9u3GcxALNJHdTuYBJmAZHMybrC5nkFluqOPK/NdcbntUnA8bt3VzkPaYaPoCVI3W4QDlIPvAeW9SsPjbJ9m6jkncOrGTAHs/ComJwuDvNnuJbZ/1lYN/zKRJ+IqRb4jatjLbUgDSEt5VkaEagCrhz2tF3EJ2UH8oKnhQNYA6n7zVRxO8CyNA28JjMSp3hRyYxMwI51ziceX0PhX3QZJ/aPTyHzqNmUGRpVNV4q1lxGL/AAU8dM7cqJw3D+O5cyhe8YMus+FVyqT57z6mre1TFq4DAqRkI0O9ZKpfJO50rhuirBoyqQjVUdssA17COEXO6MtxViS2Q+JR5lCwHnFW1sU+q0LDMaeVsrd2kHyQ00bXtLHbFYPgfZvG37AD3/xa0dUTug96Pzc/eaWxzygTBiRW34VgBYs2rQYsLaKmY6E5REkDaelSRXVPq66SqcS4AAm9gAP7PiVBFEImBjdh2rqiiig09c0GiimLq5ao1w1NYAAHcnl0qJdogx5LXOqew3XFuwGBJP8An+aaTvVfct1YDCyN4JmB6anyqsuoddJgEwf1Rm/pVmIS7I0NsT7/AA+SmY7c3ULF8KtXGkiTABJ8tYjaJn1pjB8JSyG1JGcO0HxZdC2vX2untVbX7QYApscxQnQOpObKpmAysWEGJpnBKWR89klkkhWUglG1IIOhaVYj1jnWgjoqhji292ixHI7afFc6UFt+Ki8UthbjIjypAIIILQd1LKYBB0011FTsDxlEthLoyi2oAca+FRHiG40HKR6VXYbHBxasMCEzShtgTndozMDyAaABvNOnCG3dQXMuQPDNPgzKMxUyJgNlBPr0rVx08LWZWtshHvc3SXcbdqOI4sXWBAhVnLO5nQsemmgH36P8KDT3hDPatkhlDAyxWQAraGBrHUiNahowu3Bli0sorSwLLJClwIiJYb8505VLbE20GGFtpEqWKtCsBcg94kSzBgTmP1makcGBgaAmuu/8Mb8U92g4dcuMrIMptnve8J8Msx7wEAEtoq7DZfOp1vEZCxHnI3KhiHVT5gkx+2BrrVmxAqua4j3CiOJCzAMKusEggSW1A0Og5iarqogxWdsOfh7r/PmoWMAJcBv8lbWAcokyYAJ6nn9azPartquFuLZXKbpUuc2oVdQsgESSRtOw8xV3jscmHss5iEGg2zMdh8W/nXk/ayyL7WLxIzhmD9WB8Q+AYR6GgsDwsVkplkF2DTlcnby3Pgga6rbCOjzWcQSPD7sp2P7W4u5bBN4KrSMqBVPxI8QHx61n+G8dxGCctaMq3tKRmUjoy+XUa0UV6RHQ08bDGxgAPIBZL12bPnLjfvWgX8K5I/8ALgN/7hy/LLPwmq7s/wAbIvFrjMEdmL89WJOaPInlyqvilAk0K7CaYxvZl/MLf6veyNOMVGZrr/lP3e1l6WMOGAKkEESCDIIPMGulwlZrhvF0sW8vinko156kztzrQW8SSAQZBEg+Rry7GMLmw9+V5u07Hn/a3OHYiyujzM0PEcv6UxbOUiDTxuE7/wBvlUVLp86fRqzUkjthoEaRxKlWzTB4wA1xTbu/kygkISGzifDG8bGqvEYy+1shsMwzCDlxCKw22Ybc9fKmrfC7jKWi6Hkwn44SI8RzeGADOX51xtO215CPAj6oR7uSuB2hTLm7u/H/ALLTy5b/AJ30NWVm7mVWAIkAwRB1E6g7HyrN2uFXAF/J3iSDP+9nKhB8O8k6KuoH5xrRYa3lRV10UDU5joANW5nzqCojiaOp8R8lGCU/RRRQy6uaDRQaYurk1Huiqbtvxa7h7CtaYKzXAskA6ZWOkgxqBrWZ4F28dWIxBLoT7QAzJ8FADL5b9J2q9pMEqqmmNTFYjlxNuQ/u6NhpZJGdI0ae9bk32AIBMVDZtRrl8426ba79KkLeV1DKQykSCDII8jTDpQscr2PaXfp4H70TWtFipvDrWbxHIdZlGBVmiMxUaBxJ15/ysRWTTBm5eOVyhVQCwYqebRII5GrbgN+4yMLlzMVdlkrqQANCdJgkiYB0r0CkqGyxjnYE+O2qCmhy63Wcu4Fu9uhRojuB5AMxE/L6edc38Q7Iltj4bc5ViImJB67RrtrUy5j2tXr2WNXf/wCZ+JHKPOq5mkzR7DJnOYDLpbn2qzYzM0ZxfQW8lOxlmz3Sxq394mDPu7ab9KgUtTr4s9yIP5T5dB5/LSdxUQ/AAabuue+1/kpPyb63VxxdO9sK4nVQ+hOukkEc/vAqruYm0gtva9samNJBkN13A2nQn5RsFj7hS3bFxjrCgKAcxlokLI36jSqntP8A7th3gqlxn7tUDQyMDNw5QOakEGY1nepTQmZwaXaX2HG/NVPrDIWnPt2I7Xdpu8YWkaVXViNi3IfAH5nyrPXb2aPIVQpiCDBkGrex7I+fzrXUFKykhbAzYe88SsBiD3TSmZ3HbsCcoooqwVaikNyKWouMeCvx/pTHmwUsTczrd/wU2xck61r+zWPlTbPLVfTmPgTPxrDWLtW3D8fkdWGsGY8uY+ImqnGsPbX0Tof1bt/5D67eKNw2qdR1TZP07O7j9N16Kl3w5eVOIKh4K8txQ6GQfn6EcjSY/DhigYTAcjyPg1HzrxSGmdUVAp3mx21G1uxemXBF28Vc4HDLcuqrCRDEdQQNCOhp7EBQtkPE3nFtSlpQVYq7AkhhGiHb5RWYw9lhDKyqwJgqgDCCRuCPu8qmv2lu2u5Q5HlgqnugSG94jvB1PsjQSdAK39BRClp+gccw14c+zVV89O9zszVMHHLaaXHAZVBYxpqwQbcySNPOrFHkAjYwR6HWqbCcbtKgFwwQiljlMSxgARJ35fWrlTMV5jVxhkhAaRqe7w0TmruiiihV1Vn2hsfpR8m+6uLvajDL7V9F9ZH8xWHNUHanAPcCMilssgxqRJXlvGleuO9BKEC/SP8ANv8A1WLh9IJ5Hhrg0Dx+q9F4n2u4dcQpdv23U7iGb0IyrIPmK804hdw/elbF03F/NYqVP7JkDMfPn5VV2uBXmIHdNr70Dqfzj5GpVrstd55F9Wnz/NFG4ZglNQSuihmcTxaS0+NgLj3LRU+N1FIwTFv4ZOu9j3HmrngvaG5hm8PiU6lCYU+an80/D1Bp3GfhMvAkCxbX9pmb+RWoB4PcRPEweOgMj7/51Bu2Q2hg8wZg6/CpZ8Ho3TdJPECfHXyNj4rSF8OLwdNQyWdxHbycOHYRoe1dXe2eKJYhlUtM5VGx0I1nSNK2HYjtYzWWW9qUbRgACwaWObWCZnXzqkw3ArEI3d+0uYgsx18Pn5mrCzhktg5VCjcwOnXrR9PSUtZThzG5W7DYEWJHasFX4nU0FQYXHM4W3vl1APYrO5jc7uxESxI1mQSd42NWHC+6cOCHZh7qO0TESQD/AC0qhEnkfoPmCdK1fY3iNpVNu4wRjezDMwWVNoKYYHquonpUFdhsXQ9R54bEfRE0eP1c7+ikaGi29j9VRPdAJB0IMEEEEHoQdjXJvD3o9PPTpV125aybtprTIxKtmKuGJgrlzanqY9aosNaVpzGP831omCgifGJLkeX0UdZ6R1UcroCxhHaDxF+ampxt8ipmACOrKQsEZUCDyjTpyrKdrfFkglmZyx18tSZ3kkVbmshx7iH+8kT7ICgecSdOsn6UQMPijcHXPuQsGNVFSHxNjaNNbA3+K6xXDyyDQg8j/Tz9Km9y3ut8j91TOFBmAzAgCCPM6gEemtWdWDW2JIOiop6k2DHDUX9/371Q9w3ut+6aO4b3W+Rq+oqTVC9N2Kh/F291v3T91NYnhzuAApBkQSDHQz8K0Zorjmlwsnx1ORwcBssti8G1lyp1HJhsw/p6UWr/AJA+RmPpTnaXigLC2v5plj57RVTavgwJGpH86EIytJcb2HZrYffBXcIdKWANy5j26XOnb71tOz/FPA9hvZbKV30OdAQI5EGfh51cW7B3DQQSAYEiCRv6D41hLakGQYIOhA1EHTUVa2+0N8CMyHzKa9dYNZuCspGySPLLZjc8dbAchyue1a6p9G8Qa1gieHZfAjW44lbG3ecADMD5lfjyNRsZjYa1nVWJcBT3YORiQAZLSNSBIrM/aS/1t/uf/amb/aW5KZu6JzeGbckN1Etp6iiDWUJ2HuKZ7KxpurnC3/IL0HA9rcPbtqjuwKoJORiJkjKIGpkVZ/aLD/pB8m+6vOLHEPCpYNJUMSFMSTGg9TUwHSqs+hNBO4ydI/XXQt4+CzMuP1UTiwsGhI48PFb77Q2P0g+TfdRWHilpf4JQ/wAj/Nv/AFUX+R1P7W+R+qZNJSmkrerNLke2P85PXR3b1/8A5FcT4x8PqHFTE4ZeYmLVw6+4QNhzMCsYyeKDGpXSuDRl3JAGzea3E7HSej8LWC5zbDfd6jVCxHDkLZoIJ3gwNmM1fr2dv80CDq7qP5E04OzDNE3bQ5+HNcOoI2AHWi8Sx3D/AFd7WzAusbZTfXvbdVmDU1bT1bJAHNFxm4acb8x2Koa2FKgaAKQPQFYpLiyCOoI+YirnifZ8ohuBmbIDmBtlNNCSCx1iKqaf6M1UU9CAx1y0m/Zck/BN9JQTiDpBsbW8AB8VMwV8NPhOaSYyzoAo3G9PLcUiQjQdf+E/+moOGxBttmAB0IIPMGOfI6edWuA4kCAoQyqoDqOfh69RRtU+WE3a3q80XhUFJWtDZHkSa6D5aclW44iVhSvtboV93mQJqPVpxxj4JEe1zn3aq6No5DJEHFU+MUzaaqMTDcADfuRWj7B8Ftot68UU3Xut448QSEhZO3PQVm2aKtezvaVbOZG2Ygg9GGkHpI5+VD4kwvh6u6lwWXoqjXYiysOP4DDLcJYXLLXNc6rmtMY1JAMyOcQeeu9ZoXFJOVlYAxI2PmJ5VpsX2ltsCpXvVbddcs+RbVesqWHSKzxwlp76Mls295GfOpIViCQy9RzmaraWWrgFy27O3S3d2K7q6bD6x+TpMspIsRqD2Ec+26bmn8Hg2utlUa+uw5mpnEsN+SDhbaxl9lY0YgEee4+VQMPiGQ5lMH6H1B0Pxq3iqHVERdGLO7VQ1mHtw+pbHOczSL6aGy1nC+G2bJGbKzHm+Ub81UksZ5QBPnXXHOyFrEIQrNYY7tbgH906fKDWas8UZZKgd6290y1wz7ubRfhrSXOLYgIw727GU855HmRP1qr9Rqsxfnse0/S+n3orYYpRBoYI7gbWA05b215/ErHDgf4vxKzh7gDML9oMIlbltnWHg9RuK9cXgaHMMlnLMQbKsYgbnSd68qtJB0gEEQY1GgO+9aXCdtsQiwe7c+8ytmPLXKwHKs56QYXWVxjfTkXAsdbeK0EGWO4Ks3/BlbkkXrgBJIGVSBPIE6/Ouf8AwyT/ANRc/cSon2/xHu2f3X/10fb/ABHu2f3X/wBdUHsfHeY82q0GJSD9ZUv/AMMU/wDUXP3EqJjewFq21tWv3fyjZQe7SAZABYk6akAdSYo+3+I92z+6/wDrqNiu3lwtbz2rDMGlCbbHKdBmBL+Hca+lPbhONg3cRbvakcTl/eVFuulgm0W9iRJG4VssmNJ2+dOq0iRsdabOODeJyoLlm6D2iTEnanFYESNQedes0wcImhx1sL+S8mqtZXG3E/FSKKKKIUCZNJSmkpJqS1jBavWnYEqHWQN4h505+la+32gwgQFr4Plmdo10BUTGkaEaVj0wq3LttGMBnQSNxJZdJ9ai8Y4Jcw7eLYkhXjwvlJEEcjptv6ivOcUw6kr8RfHLIWv0ta2oyja/Ea/YXo2Guc2ghI5H/wCnLcN2mwqeyhPmEA+MsRTN3tqY/J4d38g0/RFbTSqjsVcLd4NIt5TlypPjYg+PKTEiRy3+GxGFY6GNudy4300BrKYjFh9BM6nMJcRxdJzF9g1vA80RE2pcQ5zxbkG/MkrDcS7d3biNbyWkVwVmWJ10OsiKjYRjc2Rp5wrH5EDUV6Fb4YF1Atp5raVfXUzTeI4hZT28SBHI3VX6LFWVD6Tx0QMdDTWvv1idfL5oetwxlZYyOsRxWFuWyphgVPRgQfkak8KcC5B55I88ryR8jU3tFxLD3O7Fpw7KWk+I+GPebcTGxqn6eRkHoRzBFeh0FRJidCHysyOPA34HfXWxWV6uE14cOsB8CCPNPdt2IWzBI1bYnovQipnYrhoxFhjcW2xRygJVySMqtqRcE+1HwrI8VxDNdILMQNgWJAlUmJNbf8HiA4Z5Zh+VOgePzLfKsLj081OxzY3kWNtCe5envhgqKCOoLBd1jqBexF7K2PZW17lr925/3a5HZK1+jtfu3P8Au1a90v6R/wDqGjuV/SP/ANQ1ivaVZ/M7zP1VX6vEP0DyCrH7K2yCMqCREgXAR6HvdDXm1y8+HxLAXMwtXGWWmCAShJGaBpPpXrncj9I//Urx/iul+9z/ACtzfWfG3zrQ4HXVMsjmySuI03JVlh1LB1z0Y0F9hutvxP8A8v8A9P8A+SVSVD/G16D5UlzGGNBXrVKxtO0tzX1XmuK1L8QlbIGZbC29+JKls1eWd8CiswLMSQSGiYCGToZPi3rUIPM7D/JqNjOFJcgmQZJOWBJMSTpv4RtvQFW4zkEDZbSi9GZqNhyvDr+G11XWe09xRAAI6sSToI1Iidqc+1t33Lf8X+qnfs7b95/mPuo+ztv3n+Y+6hgJhxR3sip5DzTX2tu+5b+Tf6qPtbd9238m/wBVO/Z237z/ADH3UfZ237z/ADH3V38bmueyKnkPNNfa277tv5N/qp/Dcau3Q7ZbA7lTcObMDAIHg3EyQIJElgK5+z1v3n+n3Uf7JRJUPcAuQpAIhgGVgG01GYKfUCl+NxK4cJqALkDzWs4dikaxaa5ll0zQdtdTvy1qxRgQCNuVV/D8iWLSsRASPFroNJPSrBGBAI2I0rQxflHcF5VVtLZXg/uPduVIoooqZDpk0lKaSkmpm7g2usLaAFmIgExMZmifhUfGcTvlTauXLhQaFTupBnXSTrrO/rT97GNadHQwyspBiRpmmfKDS8a46MQF/IolwRD5icwG4OnymSPPWsfPHL7QcXQhzCRYm12nK3UX3G22twvQcOe00MQB1AN//JygYK/dtkuhPgAJdQIylgPGNon4elazszxO9fN3vbjMMognOBqWByi0BP8ATSs3wXjHcM5yyHTK67ESZzLy3+B8q1329ztltYa65gnf0GyButUmPxVEpdGynDr2s+4BAFja521uN9kexzWjMSmW7EK58d7EPrp4YgdM10maXEdgLZRu7Do5BhndSPLMqCD67/yp3/bXEHHgwYT9ufj7TL/KonEMTxJUZme2oAkqnd94PQQZ+Bn1qhjkxLM1pqWNNxpnHvDLjz8VL1LXsq3i3ZS5hra3GuKxLZcqqRuCZzE6+z051WLiiOVPX8ZiWVWvG8y7S+cLmKnrpO9RlbMa9Hwr1hsH48ge+51ba3dsFlMUa0zat0sFXYq7musf89lK7w4JkAA69PIVLv8ADMzZlYDqD8NfkKkYLAZJkgyeXoKbDQzCsdI4dU31uOKuqzG6N2ER07D125dLHgLb7e9R7eBJ3A+Vd/7P8h8hVkBRV6IGrDmtkJVPi8DCMYGg6VXLt/nWtNftZlKnmIqqTgjaDMvyPWqPE6CWWRjohcDfZbX0bx2lpoJWVT8pO2hN9Oy6cs2JNY5pk616BhMOIWAB4FPsg6n1FQcV2UtuxbMyzuFCxPkI0oGP0hgDy2RpHbv8gpx6PztbmY8OvbS1vmVk7eLccx8RXX4+/UfL+9aT7G2/0lz+H7qPsbb/AElz+H7ql9t4f2+RR7afF2iwf/7LN/j79R8v70fj79R+7/etJ9jbf6S58l+6j7G2/wBJc+S/dS9t4f2+RXehxf8Af7ws3+Pv1Hy/vR+Pv1Hy/vWk+xtv9Jc+S/dR9jLf6S58l+6l7bw7t8il0OL/AL/eFm/x9+o+X964uY5pE5Trp4djp5+laf7GJ+kufJfuqNiuzVi2RnuXJgsIQHQEA7DzHwpe2aB2jb37iuGLFgOs/TvCseH4tRYtZyBKT5edWCMCARsRpUSwyWbaoW0UEAkclJEmBFS1aRI2P3VpoXh7QW7EBeZVbXCV+Ya5jfvuVIoooqZDpk0lKaSkmoqtxmFA225jp6f5pyqyrlrYNRyMDxZFUtU+mfmae/tTHA7Fly6Xjo1si20wQ8ggZtgSJ30O3rtcHw7B4ViReCtEHNfAMTMQCKwmI4dM5Y13B2P3Gkt8NMySBpsKyGJej81bIbTOaw2u0bG3j2cjqta3GqcRZ/1clvbvaTBD88Py9l3+pBFQ7vb/AA6TktXDpPsogMcva/pWWGBHU0j8PUiKFj9CaRo67nO73D5D5ob/ACI5ttO5T+0Xa38ZRbYtZRmzSXzHQERGUe91qitoTtUxeGrM/wCfWpFuyBWkoMLioo+iiFm3vuT8VX1uJtmdmambGG61JAooq3a0N2VI+QvNyiiiinJiKKKKSS4CEHQx5QCOunTeu8ze99BRRVc/C6ORxc6IXPYrSPGK6NoY2V1htqjM3vfwijM3vfwiiimex6H+IJ/tzEP5nIzN738IozN738Ioopex6H+IJe3MQ/mcjM3vfwijO3vfwiiil7Hov4gl7cxD+ZyMze9/CKav4cP7QDctVGxIJ+qj5U7RXRhFENREFw43iB0MxSII+v1M/wBaWiirFrQ0Bo2Cq3uL3Fztzun6KSlpySDRRRSSRRRRSSXJoNFFcXOKUUGiiurqRa6oopJIooopJIooopJIooopJIooopJIooopJIooopJIooopJIooopJIpKWikknaKKK4nr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26" name="AutoShape 6" descr="data:image/jpeg;base64,/9j/4AAQSkZJRgABAQAAAQABAAD/2wCEAAkGBhQSERQUExMUFRUVFxgXFxcXFRgYFxgWFxgXFBcXFhYYGycfFxwkGRYaHy8gJCcpLCwsFyAxNjAqNScrLCkBCQoKDgwOGg8PGjQkHyQwLDQqNiwsLDYxLywsLCwpLSwtLCw0NDAqKTQvNCwsLC8vKiwqLC4sLSwvLCksLCwsLP/AABEIAOEA4QMBIgACEQEDEQH/xAAbAAABBQEBAAAAAAAAAAAAAAAAAQMEBQYCB//EAEcQAAIBAgQDBQUCDQEGBwEAAAECEQADBBIhMQVBUQYTImFxMlKBkaEW0QcUI0JTYnKSorHB4fDSFSQzgpPTFzRUc7Li8cL/xAAbAQABBQEBAAAAAAAAAAAAAAAEAAIDBQYBB//EADoRAAEDAgQCBggGAgIDAAAAAAEAAgMEEQUSITFBURMiYXGBkQYUFaGxwdHwIzJCUlPhFvFy0pKisv/aAAwDAQACEQMRAD8A9Soopa8RVskoqPjeI27IzXHVAdBJ3O8Abk+QqCnavDEx3h8ybdzKPVssD4xU7KeZ4zNaSOwFML2jQlW1Fc27oYAqQQdQQZBHUEb13UOoTklFLRXEklFLRSSSUUTULGcbsWhL3UEkgaySREgBZJiR8xT2sc82aLpKbRWf+3eEz5e8bZjmNtwvhUsRLASYBiOkdKgn8Jdj9FiP3bf/AHaNjwysk/LGfJSthkdoGnyK11FZVfwjYZvZW8wHtEKgyGJKsGcEkc4kdCal4PtvhrjAZnUMJVnQqjCC0zy8InWKc7Ca5rcxidbfY7KFzgw2dp3q/oqu4d2hw985bV1WaJywVaOoVgCR5irGgpIpInZJGkHkRY+9JrmuF2m4RRS0VEupKKWqnjPHhh2VSuYsjsoB1ZlKKqAcyxf4RUkcbpHZWalPYxzzlaNVa0VEHFbUqpdQzMUAnXOvtL6j+o61y3GrIE94IieZMZu7nKBPtAj4V3opOR8ksjuSm0VDPGbMkd6kgKSJnRyoU6dcy/vDrXN3jthd7q+yzb6wmYNp5FWEfqml0Mh/SfIrvRv5HyU6imsJjEuqHtsrqdipkedO1GQQbFMIsbFLS0UU+64uaZxuJ7u27kTkVmgc8oJj6U9SOoIIIkHcdRTRa+q6vIr/ABNb+NuPiiXAju1QBkCwIGVpjQknzHpVldvi2pKk5fCADaAkx+qoWIGs/wBqu8b2MZCTaCuvJX3Xy13H1qJjez2IK+BFDZWV1ggFYMC22WbdxiYzzoBtW9GKUkgjFtAACLgCwtsLdW+t99SgpqAgudHINdtNRfnrrbwXX4PeNtce6pEIFViTzuFmGgHVQCeciTW17/UQN+umnMxvVLZwd/SGyLyVbeoEaSzfU86urNvmdzy6Dp/n9Ky2JzRTzuljaGg8ASbaW3sERFGY2BpNynqSublwKpYkAKCSTsANST5RWV7Q9rHRU7sOguEhCLee6+UZ2K2iIRQupL+IjQLrNAwUz53ZWqS4vZaq7dCgsxAABJJ0AA1JJ9KwuM/CmAxW1ZDDcF7mVmXr3YUkA8pPqBVzxO/cxPCncIe8uYfPkAIJlQxUA66iYHnFeZWcZZNm4Hs2bqXIdbjEq1tgMuYOniKxusjn1IrS4JhkEwe6ZmdwIFr27zwv2a20KLpohI1xtci2l7acTdLjOO4rEJL3rkt7aFjkMa5CikKFJjWNBqZqz7L8ORnLA5WFy0sAwpt3e8QgqND4whnlA+NpwrsLbxeEW/cFxbro8LmNu28ZksPctKB+YE2iQBINR+EdgMYHDPetYfJ7OQG8SRoM2bKsDcbmYNXs+I0TqaSBrhG4WGg0JBsbWFyNN+5SOqGGItaLO6trbEjjoPHUqnxHDMMuLvW7n4zK96bmSJEhCrkt4Sih2IGhJWIrjGcJs28Q1k3XayLyB7pMNHg71wQIGVg2wgZfKvQPsazkfjGOxN4AglItW0YAgwwRJIMRE7c6TF/g6wdy41xhe8TF2QXnFsljmbwzoCSdAedVMeMxRnrPJ0tprrzF7WO9lDFMWlxI3BG/P796wfHuHW7Fy5atE3FVVR2Yque4SzPnaAojOATsAvlUjgd61ozqoFqxedUYiDcKBFURAYnvGAA66Vs+Jfg/wl66111uguZdVuuqMecqDpPOIqEPwWYfcYjFyPYPeIcp2keDXSRrO5o1mP0r6boZC65Fiba678UpHskjDXN1A0Om97k81muFcQGFxSNBfuLZlNQIYZCwbYsF2U+9y3p44vEHFMcNeZne9dyFrjBCgZ3l1JIKhFiI6bcrPE/g5xHjFvF2yGUjM9iLuxhSyNljlMaTtVDewuJwgBfCvaQI9ovmF1EW4uQsrIS0wIkgDxGaunVeHYi58sbgZC3KA7Ym/V0dy1vbe6y8tLJBlDL5A6+m9rG403vor7h34UXUoL6IxuAFcp7t9YMQxKtvG6/Gt7w3HretJdWQrqGAOhHkY514deuK75iguWBBZrbqrBF8bKHmQSwEaaRXq/Hbq4Ph+WyTbyrbt2tZbUgbnnlzEnlBNZj0gwiGnmjjhbZzzbs5fTYWspcOqpHxufK7Ya7XHH+rHXRaOap+McDa9cW4rhWtoe7JExczo6t6eEqR0Y1m+Bdtmzm2S14KJIIy3BtOW5AS5EiVJBE+0dq22Cxa3UDoZVtpBB00IIOoIIII8qzk1NPQPufNW9NVtfZ8Z+ys+/ZRmJaUV3Zzc9poR3S6Qh95SmUGI1muk7MXEDZXRi6Or5s4zBnLBZUyoymNOY8zWlpCaj9emta6M9akta6zB7IuS2Z0YNkMkODmBtFxlBygMLW4E6gcqjYvsw9q27jK4W1clfGTIF7JkUGCYux4gY1jethRThiEw3OicKuUbnRVvAeHtatnOylnbMcohQAqooAOvsoJ85qyoooOR5kcXFDucXuzFdUUUUkxc0tJS0xJFJS0UklyRTF/HW7ZUO6KXOVAzAFm6KDufSovHeOJhkBYFmYwiAwWO5k8lA1J9NyQD5nxPEXbl7vrmgvMTZZWzFDZYHumlYVlK5gIgiTvNaHB8EfiDhndkabhpPFwF8o+vZzQlXUmnjzht+fdxKl9sOKXXxV21dV1VSe6UyiPbBALow9otsW3XNAjnKsY3JbdLVxYVRfwty9D92GlSlwvMMjh7ZO+VhWVvd9iGtwt173etlQ3CxcAEuQXMQUG+g0A6Vtezf4PF/42NRWuEgrZzTbQDbvI0uvJnWQNhNaLEaeDD4WRzEXA2HHtsfeTzO91VUjpaiRzmXyk7ngRuBbcJ/sJclsyZ2TuyHvZClm5czrkWwGOZkRMyhtoj4XF3sbgmu962Fsl5zE5dC3vFfZJ8yKtG0rnvKx0tU90hfGS2/I/G1vhbsWjbFprqni1cPIpUxChTO/+f5zqNcxBNMMLWtBvclSNBJ2T3e0G7URrtcd9UXRqXIpZuV0t2oneUd7XciWRTTcpUNRA9TFxgyx5RHL1p8cTXXubKNwI2CqcX2Rwdy6t1sPbzqQ0gZcxBkZwsB9dfEDtWc7f4bEteVxbuXrAUQLYLm3c8WYtbGpkEDMJjUaVsxcrtGomkxCWmlbKetluAHagA8uXghaikZNGY3aA8l4/w0td7lLbZM4W3mzDwTNy/cY7BpNxo5Qq8q21vtJat5MNgmUJbB8bS+bX83M0uMzEs86zA3kOdpewNq/mu2FS1iCcxJB7u51FxBoCffAmeutef4rB3MNdvJdKm9bSdJkKy5/CxAzoDpMbqa1UfquLWyGxAPVPPi4/u308eaoJ2z0Ic4C9zv7gLcLL2jh2M72zauRHeIrxvGZQ0T8ak1mr/aK1hbVuyhW5dREQIDosKFm4w9kabbnkKtOBcTN9GJADI2Rss5ScquCJ1AIcacjOp3rFTUr2tMuWzb6K9bKwuyX14qyApaSloNSopKWkpJLqiiinri5oNFFMXUk1F4lxW3h7ee6wVZgb6kzAAAJJ0PyqVFeadrMX+M3FDOUzG6lhRyNtu7cydDcJG3ICBzk+gpRUS2cbN4/f3opImB7w0myzGP40+Lfv2uPmUnwifAND3aoeWkR+dvvUrC4t74WzbA7y7cQi23iXPbM94Sh8IVJlhupjXSpLcNV7Ni3Yt3HxqZw8lVW7bJZ2OcwpCswYDdQWGvPYcF4Ta4bh2u3QrX2jvXQDMcxEIs65F033ia3s2KRQQCOJnWvZje0Hqu7uXM+KJmLXsEWSztiLHssflbjvfnL7O9kbeElyTdvsIe6wjTcrbXa2k8hqeZNXXeVTcL7W2r7ZdUYsQqnXMAJmQIB8v51G4z2lFslLcMw0JPsqen6x+g+lY2anrKmoInBLzqb/ABvtb/ShbB0QyZbK9uXKaLVin4peJGZ3ltB4io9QojSnsNmY6sx/aLfz/vRXshzW3Lh4J+y1Fy7Ta3qqu9ZeZ9GMg9crH+VN4u5cdCLLBX8942gHkfPy5VCKM3AJ05qeOztFbPiASQGEjcSJE7SOVNJe1rFcIxjrceGMsDmO5JB6nnvrWj4Ziy5IYDQDUfLWrCpwd8DS4G4H38UVJAY9N1dZ9KbW5rSXTpTeHFVIiOW6HA0UtrkCkS9qBqSdgNSf867VExN6P5fE6CrzA4ZbY8z7THc/26DlULwI23IUMjso7U0mHuHZNfMgD5/dNAs4hSS9oZAJzI+c6b+HKD8ulWGGxamYOg58uk+k8+dWFi+CJBkdfuo+hihmBErdfFAPleNlnrfFbZOXvFnaCYnfad9jtUPtF2btYy3lcAOoPd3I8Vtuo6id1Ohq94zhm0dCvhGqOqskb5tRK+ZHLXWIMTDXM6kquV1MMhOkyRoZOUyCOkg+tSVFF6paanft7lwSCQZXBeQ47gdzD3VS8Atz20Fu5+SKDMhITKJYuQTJ8IjTWa1/ZvtNawuGQMHe7eLXSqx4UY5bZZmIAm2ikDfntWi4xwSzjbQW4D4TKOpy3LbjQlTyPIjY+deZ8R4atq/csMbhS3cCtB/KNayApB0jOoVM2gEk/m1c08zMYj6KUHO27nAcbaC3ntzCoqiF1C/pYrWNmi+zeJJ5r1jhHGreIUlJBWMyMIZZ22JBBjQgkaHoasK8q7E8T7nEKuVm/JMoRSCdXRlUZ2EgZXiTMA9a9PwuKW4iuplWEjl5EEHUEHQg6gg1lcUoPU5i0bK0o6j1iIP+97XT1JS0lVaMXVFFFPXFzQaKZx2MW1be45hUUsesDXQcz5VxrS52UblImyyX4Qu03cqLSgu0d46qSPCJyISNfEwk/qoetZvAfi5S4ly3muXbd27cbvbmVUFxXD2A0lLgzKxnKxNrnMmDx289+7dv+JXfKVtjK9vwqEKuxylWgCGBIkERXXYvhS4zEE5IQANiepyt4LDftMst1VNd69DdhXs+j/GBaW6u79DYEGx5Cx3sCqGOtfNUWjs5p2tw7xw2JWz7P9nblkviMS1sXQhRQpJt21iWYsQMzMQCTGgAA51QY4M+Zrky27HqNvQaabV6DxG2blt0BEsI189/pXnfEON5SyKskZlYk6SCRppJ25xQeBSmZz5Hfm0G2wHwHxPatlRB5cSNT98VZWcP+KYeTl768NGGptgjbUaELJ05kdKoQdf806D6j504nEGvatsBp5zvHyFNNprPtZ4HkpXX6x8Ktgxoe5wGrt02UEPOY3K7W9ETqRr5ydviZqww+Nk6f5qR/Q/KqtgZJ8wR8IH9a7wogfT6mk9gcNVHurYcTk5GAn9oCehE7f0rg4nK3WOR0zAciPQQR/SKk9luHpiLjLcB/wCESCCQQQyif4jvNVvFsG1m6bbGSh0PVdCD8VPzEcqaIAOsFHmGbKpvH+L2nh0RFaAPCoWRyBCjlVXwzijJcWSSpMMB56SB1mNulPYLgtq4pZ2cMQYgiB5jnI6H+tVuGkXEGYK2YCSYhgd/LUVOJGzNex3BWsT4ujLRwHFeg4oQK5JyWy3QE/8A6eXrTlxs+WOc+ojQg+Y2qLxu8Ft5ZAnb5j6day7Y81moLNoq+xdZrisTmy5nGkAlNFgdO9Yfuj1q3vgsVSSZ8R1jwKcltZ5FmMk8s0/m1DwhUXI0AFsfzs3Nf3qfOKGrrqXJCQCSQq5EAA39pm+HlUUoL3jKOGnxH32IV4UkYlZGbxIDCKIAdxuxHujQAbAfsmrxOIESSJjkOX7TdfLlVJhuGsby7gKukiIXafJixc/GeVT8biQv5K2JiMw8zspPnux5CeZFEsw3I3ppSQANuJO9vr8gEMbXsp+DxM2xI15jfU6kecEx8Kg8NXVz55fXL+TP1tz/AMxqLfxrBltWzr7Jb9YzmP8AyjMx/WgcjRgcRCs0ypMIObFmZi8dGdjH6qg86pJOlewlx3tp4/fv5Loapd85LgYbP4W/ajwN9MvxXpVbx3spYxhDPnS4ogXLbZHyzOUmCGE8iDUrG4kG0zchGuwlWGo+I+lTkNQslkgLZGEhwuLj78FI6Nrm2cLheV9oOCDAYgLYLZrlsFHds7M6l84Y6RplIGgIHka0fYXtA+cWbrZ2ul2nKFIfVzoukMikneGB1ObSD+EHA3bV78YRQyXVW2ZjwXB4VnUHKwjbmscxWbNlEC3lLK6GTfJJvZjpMKcttRytqD5sda3sVIzFcPYL5pCDc6aEcyTe9+W/KypZqeWleamPWPS4AJN9rcgLar26kqu7PcVGIw1u7pLKM4H5rgeNYOog8jVjXm8kbonljtwbHwVq0hwuF1RRRXF1c1i/wicVYCzh7as73HDMikAwJNsFmIUS6zE65K2leP8AaHib3sTduqiNaeMod8pKqAgEkZBOXPDEDx7yDWn9F6Lp6zpXGzYxmva4B2bccr6+G4VdiUuSLIBcu0te1xx17lWjKoYoWtd2xa9aKQ0x4lZG1Q6aRzPOvVuy3CzYwttXUC4QXuAAe25LkE8yshZ/VrzjheGbEYixktu7KyFs7aWrVu6pYPmOq5gQFEyRpXrjPV76Z1zniKmuP3OynS/Du01t2oPBacNzy2PIZgL6b9+umvJNPXnnaK1bfF6D2pZ9dCF8Og6sdz0jmTXoGIfQxvBj5V5XcvHvVJ5pHxBzVQ4DGS97wbWFvP8A0tQ0ub+U2VjjsUGZY2AiAOQP99qrbdhrt62izuJjkGuBCf4hUzC4J71zJbEt7Q1AGVRJMkwNPrFavs3wJsPYu3wFa+6wqyCFVTGWRuZEmJ2ETWsgiyiw2UcrwwWVBc4HdW41gqS4lrcDRl2InlIiDtKgbmoeDwF13yLbc6gHwkRM7zsRBq8wXEeJ/jmVrJdFDflWS5bQ6sIUucqhgFMhZ8WxjXcnFCpnRBu6HbUE7BUXBOH9w9264W2HYhM7hRkzEj4nQx0HnULtzw8siXwBoMr5TIifC09JJHxFHa3s3icYh7m+tt5IBzMihCRA8KliYBB1IOaYECpF7g72OHnDqc7MypIzH22UMfESYgEn15bB5YMmhUbZD0lysHhbzS+pgHT4gD+ldcavBrNpead4Z+OUa+p+lXPabCC3dTL7JQKJmQUEANOoMax6aCs89vM4XloT5KJyj4kk/GhCwF4J4fSyOvmatz2culwxPLLPqV1/kKl8RwQZCW2kTpJKgzHz184jnUjs/wAGa1YGYQznMR0mAAfOB8yasL2F0jlWfdI0TXGwK4Xg6BU9rgpGKUyGSCX8nVchU9QZXbTw7CuOL9qMDYujDEk3XbW3az5iZIhikTqfZnnrVzgYDxJkhztofEpJB8y0kdZpviPZuxeupea2O+SMtwRm0IIDAiHAIBhgdhWopmw2zAaHkq+Vz9h71LwDqySmYA8jOnpJP0NVPE8O9qBaU5TMZEZmDH2ndpkkzpoefWrLCoy55ZnJbMxOXQkDQBFAExPqSedQ+0fF71nDPcw9nvrqzCTGkE5oGrbbDWuSxNnBjPFIEs6yrACPBkIJXWRHh6BdTl01kQY6DKG8bnW21zmDlH6pO5/aIHPXbYeGpPBOJXrtiwcYLY75soRCykGSUJQtJUxuY9NjTva/Eqluzb0Ge4IA08KiTHzHzqqkwlkVzy9/3/SmjmD7WUbGwti3b5HIkeWg/qKt7D+Eeg/lWRv4hr11Y0grp0zGBI3HPTopnnGrw4gADYAD5aVk6uIxtaHb6k+KM3XHGuFribFyyxIzjRhurAhlYeYYA/CvL+HcFvd+LHeeO5ee2biDRRbLd4VVpiFtkgH3h1r15Kxvag2MLiu8utctpfQkOjuIvIAjgBDqXt5NBqe7050Xg1fNAXQx8Qbd9vs+CYZuiDuRFj48VI7HIcLiL+FvXUZ2KtbyyM4AaWYRlRygXwA7WydorZ14xD2b1nEWFF3Dh1uC4rQxytLrBE5iAV16617Hh8QrorqZVgGU9QwBB+RqPHIT0jaguzF46xtbrDQ6cOG+t7pjoGQgCM3b3WHcOxPUUUVRKNcMK87x34Or9lM1jEd9lBm1dQAsBsLbpsYAEEEE9Jr0Wg1YYfitVhzy6nda9r9tufmVBPTRVAyyNusj2A4WyWrl50ZGvMMquuVhatiFzKfZli7R0IrVNaEfWumpq49dqK91XUPqJhq437uz5KWCEQxtjZsFFc15x2l4abVxo5HOh/VPL4R/DXot01luLcEuX38bgKNAV9oqSTqCIkAx/ho/CKgQSEuNhbVHWuFUcCxpR1Y6ZlP7rjrHWD8q23AePo5K5jJcqZERc5CZMhp0jnppNY3jCqlxQoyoqBR6Lvrz051X8Fm4xGuV7qz6AyfTQVrIpyY+lG26jkiDt916/eZVBZiABqSdh61Du8SsqSO/URuAVMekT8t6Yw/Eioj2wPPxeknf4/OmsVw7C3SLly1DGD7LAtI/OFvRvrRENRHMLsPmheiDTaS/grLB41LgHdnMse0AcumkZiIJ9Kzfa7tIE/JofENyDGVjooBHMHXyirTG432bYPdKwIUjRtIACxogAPr6VksD2PuZ8Obo7y0JN4SAQQDvLeJZMyOXKo5qiMXaT/fcusYB1iouJwNxkW4xJDqz/AXBm9Scwb0q/wCxHZ8K3e3klripdtkg5QDy6Z1GXfrI8nuFjuL/AOK32722QDYYgezBUppofBIM9D7wrVYLKFyICAnhAPTcR5Rt6VWVj5I2ZbaHUEbWP3Y9t0wVPSAhvAkff3sVIii9YBFdM1c1UgtbcbpmqrbuHKkOBOU/HKRDR/P/AJaXG5ymayQWAkKT4HB/NJ5TybkfKanXV06VmuE9oUuvd7gM9u3GcxALNJHdTuYBJmAZHMybrC5nkFluqOPK/NdcbntUnA8bt3VzkPaYaPoCVI3W4QDlIPvAeW9SsPjbJ9m6jkncOrGTAHs/ComJwuDvNnuJbZ/1lYN/zKRJ+IqRb4jatjLbUgDSEt5VkaEagCrhz2tF3EJ2UH8oKnhQNYA6n7zVRxO8CyNA28JjMSp3hRyYxMwI51ziceX0PhX3QZJ/aPTyHzqNmUGRpVNV4q1lxGL/AAU8dM7cqJw3D+O5cyhe8YMus+FVyqT57z6mre1TFq4DAqRkI0O9ZKpfJO50rhuirBoyqQjVUdssA17COEXO6MtxViS2Q+JR5lCwHnFW1sU+q0LDMaeVsrd2kHyQ00bXtLHbFYPgfZvG37AD3/xa0dUTug96Pzc/eaWxzygTBiRW34VgBYs2rQYsLaKmY6E5REkDaelSRXVPq66SqcS4AAm9gAP7PiVBFEImBjdh2rqiiig09c0GiimLq5ao1w1NYAAHcnl0qJdogx5LXOqew3XFuwGBJP8An+aaTvVfct1YDCyN4JmB6anyqsuoddJgEwf1Rm/pVmIS7I0NsT7/AA+SmY7c3ULF8KtXGkiTABJ8tYjaJn1pjB8JSyG1JGcO0HxZdC2vX2untVbX7QYApscxQnQOpObKpmAysWEGJpnBKWR89klkkhWUglG1IIOhaVYj1jnWgjoqhji292ixHI7afFc6UFt+Ki8UthbjIjypAIIILQd1LKYBB0011FTsDxlEthLoyi2oAca+FRHiG40HKR6VXYbHBxasMCEzShtgTndozMDyAaABvNOnCG3dQXMuQPDNPgzKMxUyJgNlBPr0rVx08LWZWtshHvc3SXcbdqOI4sXWBAhVnLO5nQsemmgH36P8KDT3hDPatkhlDAyxWQAraGBrHUiNahowu3Bli0sorSwLLJClwIiJYb8505VLbE20GGFtpEqWKtCsBcg94kSzBgTmP1makcGBgaAmuu/8Mb8U92g4dcuMrIMptnve8J8Msx7wEAEtoq7DZfOp1vEZCxHnI3KhiHVT5gkx+2BrrVmxAqua4j3CiOJCzAMKusEggSW1A0Og5iarqogxWdsOfh7r/PmoWMAJcBv8lbWAcokyYAJ6nn9azPartquFuLZXKbpUuc2oVdQsgESSRtOw8xV3jscmHss5iEGg2zMdh8W/nXk/ayyL7WLxIzhmD9WB8Q+AYR6GgsDwsVkplkF2DTlcnby3Pgga6rbCOjzWcQSPD7sp2P7W4u5bBN4KrSMqBVPxI8QHx61n+G8dxGCctaMq3tKRmUjoy+XUa0UV6RHQ08bDGxgAPIBZL12bPnLjfvWgX8K5I/8ALgN/7hy/LLPwmq7s/wAbIvFrjMEdmL89WJOaPInlyqvilAk0K7CaYxvZl/MLf6veyNOMVGZrr/lP3e1l6WMOGAKkEESCDIIPMGulwlZrhvF0sW8vinko156kztzrQW8SSAQZBEg+Rry7GMLmw9+V5u07Hn/a3OHYiyujzM0PEcv6UxbOUiDTxuE7/wBvlUVLp86fRqzUkjthoEaRxKlWzTB4wA1xTbu/kygkISGzifDG8bGqvEYy+1shsMwzCDlxCKw22Ybc9fKmrfC7jKWi6Hkwn44SI8RzeGADOX51xtO215CPAj6oR7uSuB2hTLm7u/H/ALLTy5b/AJ30NWVm7mVWAIkAwRB1E6g7HyrN2uFXAF/J3iSDP+9nKhB8O8k6KuoH5xrRYa3lRV10UDU5joANW5nzqCojiaOp8R8lGCU/RRRQy6uaDRQaYurk1Huiqbtvxa7h7CtaYKzXAskA6ZWOkgxqBrWZ4F28dWIxBLoT7QAzJ8FADL5b9J2q9pMEqqmmNTFYjlxNuQ/u6NhpZJGdI0ae9bk32AIBMVDZtRrl8426ba79KkLeV1DKQykSCDII8jTDpQscr2PaXfp4H70TWtFipvDrWbxHIdZlGBVmiMxUaBxJ15/ysRWTTBm5eOVyhVQCwYqebRII5GrbgN+4yMLlzMVdlkrqQANCdJgkiYB0r0CkqGyxjnYE+O2qCmhy63Wcu4Fu9uhRojuB5AMxE/L6edc38Q7Iltj4bc5ViImJB67RrtrUy5j2tXr2WNXf/wCZ+JHKPOq5mkzR7DJnOYDLpbn2qzYzM0ZxfQW8lOxlmz3Sxq394mDPu7ab9KgUtTr4s9yIP5T5dB5/LSdxUQ/AAabuue+1/kpPyb63VxxdO9sK4nVQ+hOukkEc/vAqruYm0gtva9samNJBkN13A2nQn5RsFj7hS3bFxjrCgKAcxlokLI36jSqntP8A7th3gqlxn7tUDQyMDNw5QOakEGY1nepTQmZwaXaX2HG/NVPrDIWnPt2I7Xdpu8YWkaVXViNi3IfAH5nyrPXb2aPIVQpiCDBkGrex7I+fzrXUFKykhbAzYe88SsBiD3TSmZ3HbsCcoooqwVaikNyKWouMeCvx/pTHmwUsTczrd/wU2xck61r+zWPlTbPLVfTmPgTPxrDWLtW3D8fkdWGsGY8uY+ImqnGsPbX0Tof1bt/5D67eKNw2qdR1TZP07O7j9N16Kl3w5eVOIKh4K8txQ6GQfn6EcjSY/DhigYTAcjyPg1HzrxSGmdUVAp3mx21G1uxemXBF28Vc4HDLcuqrCRDEdQQNCOhp7EBQtkPE3nFtSlpQVYq7AkhhGiHb5RWYw9lhDKyqwJgqgDCCRuCPu8qmv2lu2u5Q5HlgqnugSG94jvB1PsjQSdAK39BRClp+gccw14c+zVV89O9zszVMHHLaaXHAZVBYxpqwQbcySNPOrFHkAjYwR6HWqbCcbtKgFwwQiljlMSxgARJ35fWrlTMV5jVxhkhAaRqe7w0TmruiiihV1Vn2hsfpR8m+6uLvajDL7V9F9ZH8xWHNUHanAPcCMilssgxqRJXlvGleuO9BKEC/SP8ANv8A1WLh9IJ5Hhrg0Dx+q9F4n2u4dcQpdv23U7iGb0IyrIPmK804hdw/elbF03F/NYqVP7JkDMfPn5VV2uBXmIHdNr70Dqfzj5GpVrstd55F9Wnz/NFG4ZglNQSuihmcTxaS0+NgLj3LRU+N1FIwTFv4ZOu9j3HmrngvaG5hm8PiU6lCYU+an80/D1Bp3GfhMvAkCxbX9pmb+RWoB4PcRPEweOgMj7/51Bu2Q2hg8wZg6/CpZ8Ho3TdJPECfHXyNj4rSF8OLwdNQyWdxHbycOHYRoe1dXe2eKJYhlUtM5VGx0I1nSNK2HYjtYzWWW9qUbRgACwaWObWCZnXzqkw3ArEI3d+0uYgsx18Pn5mrCzhktg5VCjcwOnXrR9PSUtZThzG5W7DYEWJHasFX4nU0FQYXHM4W3vl1APYrO5jc7uxESxI1mQSd42NWHC+6cOCHZh7qO0TESQD/AC0qhEnkfoPmCdK1fY3iNpVNu4wRjezDMwWVNoKYYHquonpUFdhsXQ9R54bEfRE0eP1c7+ikaGi29j9VRPdAJB0IMEEEEHoQdjXJvD3o9PPTpV125aybtprTIxKtmKuGJgrlzanqY9aosNaVpzGP831omCgifGJLkeX0UdZ6R1UcroCxhHaDxF+ampxt8ipmACOrKQsEZUCDyjTpyrKdrfFkglmZyx18tSZ3kkVbmshx7iH+8kT7ICgecSdOsn6UQMPijcHXPuQsGNVFSHxNjaNNbA3+K6xXDyyDQg8j/Tz9Km9y3ut8j91TOFBmAzAgCCPM6gEemtWdWDW2JIOiop6k2DHDUX9/371Q9w3ut+6aO4b3W+Rq+oqTVC9N2Kh/F291v3T91NYnhzuAApBkQSDHQz8K0Zorjmlwsnx1ORwcBssti8G1lyp1HJhsw/p6UWr/AJA+RmPpTnaXigLC2v5plj57RVTavgwJGpH86EIytJcb2HZrYffBXcIdKWANy5j26XOnb71tOz/FPA9hvZbKV30OdAQI5EGfh51cW7B3DQQSAYEiCRv6D41hLakGQYIOhA1EHTUVa2+0N8CMyHzKa9dYNZuCspGySPLLZjc8dbAchyue1a6p9G8Qa1gieHZfAjW44lbG3ecADMD5lfjyNRsZjYa1nVWJcBT3YORiQAZLSNSBIrM/aS/1t/uf/amb/aW5KZu6JzeGbckN1Etp6iiDWUJ2HuKZ7KxpurnC3/IL0HA9rcPbtqjuwKoJORiJkjKIGpkVZ/aLD/pB8m+6vOLHEPCpYNJUMSFMSTGg9TUwHSqs+hNBO4ydI/XXQt4+CzMuP1UTiwsGhI48PFb77Q2P0g+TfdRWHilpf4JQ/wAj/Nv/AFUX+R1P7W+R+qZNJSmkrerNLke2P85PXR3b1/8A5FcT4x8PqHFTE4ZeYmLVw6+4QNhzMCsYyeKDGpXSuDRl3JAGzea3E7HSej8LWC5zbDfd6jVCxHDkLZoIJ3gwNmM1fr2dv80CDq7qP5E04OzDNE3bQ5+HNcOoI2AHWi8Sx3D/AFd7WzAusbZTfXvbdVmDU1bT1bJAHNFxm4acb8x2Koa2FKgaAKQPQFYpLiyCOoI+YirnifZ8ohuBmbIDmBtlNNCSCx1iKqaf6M1UU9CAx1y0m/Zck/BN9JQTiDpBsbW8AB8VMwV8NPhOaSYyzoAo3G9PLcUiQjQdf+E/+moOGxBttmAB0IIPMGOfI6edWuA4kCAoQyqoDqOfh69RRtU+WE3a3q80XhUFJWtDZHkSa6D5aclW44iVhSvtboV93mQJqPVpxxj4JEe1zn3aq6No5DJEHFU+MUzaaqMTDcADfuRWj7B8Ftot68UU3Xut448QSEhZO3PQVm2aKtezvaVbOZG2Ygg9GGkHpI5+VD4kwvh6u6lwWXoqjXYiysOP4DDLcJYXLLXNc6rmtMY1JAMyOcQeeu9ZoXFJOVlYAxI2PmJ5VpsX2ltsCpXvVbddcs+RbVesqWHSKzxwlp76Mls295GfOpIViCQy9RzmaraWWrgFy27O3S3d2K7q6bD6x+TpMspIsRqD2Ec+26bmn8Hg2utlUa+uw5mpnEsN+SDhbaxl9lY0YgEee4+VQMPiGQ5lMH6H1B0Pxq3iqHVERdGLO7VQ1mHtw+pbHOczSL6aGy1nC+G2bJGbKzHm+Ub81UksZ5QBPnXXHOyFrEIQrNYY7tbgH906fKDWas8UZZKgd6290y1wz7ubRfhrSXOLYgIw727GU855HmRP1qr9Rqsxfnse0/S+n3orYYpRBoYI7gbWA05b215/ErHDgf4vxKzh7gDML9oMIlbltnWHg9RuK9cXgaHMMlnLMQbKsYgbnSd68qtJB0gEEQY1GgO+9aXCdtsQiwe7c+8ytmPLXKwHKs56QYXWVxjfTkXAsdbeK0EGWO4Ks3/BlbkkXrgBJIGVSBPIE6/Ouf8AwyT/ANRc/cSon2/xHu2f3X/10fb/ABHu2f3X/wBdUHsfHeY82q0GJSD9ZUv/AMMU/wDUXP3EqJjewFq21tWv3fyjZQe7SAZABYk6akAdSYo+3+I92z+6/wDrqNiu3lwtbz2rDMGlCbbHKdBmBL+Hca+lPbhONg3cRbvakcTl/eVFuulgm0W9iRJG4VssmNJ2+dOq0iRsdabOODeJyoLlm6D2iTEnanFYESNQedes0wcImhx1sL+S8mqtZXG3E/FSKKKKIUCZNJSmkpJqS1jBavWnYEqHWQN4h505+la+32gwgQFr4Plmdo10BUTGkaEaVj0wq3LttGMBnQSNxJZdJ9ai8Y4Jcw7eLYkhXjwvlJEEcjptv6ivOcUw6kr8RfHLIWv0ta2oyja/Ea/YXo2Guc2ghI5H/wCnLcN2mwqeyhPmEA+MsRTN3tqY/J4d38g0/RFbTSqjsVcLd4NIt5TlypPjYg+PKTEiRy3+GxGFY6GNudy4300BrKYjFh9BM6nMJcRxdJzF9g1vA80RE2pcQ5zxbkG/MkrDcS7d3biNbyWkVwVmWJ10OsiKjYRjc2Rp5wrH5EDUV6Fb4YF1Atp5raVfXUzTeI4hZT28SBHI3VX6LFWVD6Tx0QMdDTWvv1idfL5oetwxlZYyOsRxWFuWyphgVPRgQfkak8KcC5B55I88ryR8jU3tFxLD3O7Fpw7KWk+I+GPebcTGxqn6eRkHoRzBFeh0FRJidCHysyOPA34HfXWxWV6uE14cOsB8CCPNPdt2IWzBI1bYnovQipnYrhoxFhjcW2xRygJVySMqtqRcE+1HwrI8VxDNdILMQNgWJAlUmJNbf8HiA4Z5Zh+VOgePzLfKsLj081OxzY3kWNtCe5envhgqKCOoLBd1jqBexF7K2PZW17lr925/3a5HZK1+jtfu3P8Au1a90v6R/wDqGjuV/SP/ANQ1ivaVZ/M7zP1VX6vEP0DyCrH7K2yCMqCREgXAR6HvdDXm1y8+HxLAXMwtXGWWmCAShJGaBpPpXrncj9I//Urx/iul+9z/ACtzfWfG3zrQ4HXVMsjmySuI03JVlh1LB1z0Y0F9hutvxP8A8v8A9P8A+SVSVD/G16D5UlzGGNBXrVKxtO0tzX1XmuK1L8QlbIGZbC29+JKls1eWd8CiswLMSQSGiYCGToZPi3rUIPM7D/JqNjOFJcgmQZJOWBJMSTpv4RtvQFW4zkEDZbSi9GZqNhyvDr+G11XWe09xRAAI6sSToI1Iidqc+1t33Lf8X+qnfs7b95/mPuo+ztv3n+Y+6hgJhxR3sip5DzTX2tu+5b+Tf6qPtbd9238m/wBVO/Z237z/ADH3UfZ237z/ADH3V38bmueyKnkPNNfa277tv5N/qp/Dcau3Q7ZbA7lTcObMDAIHg3EyQIJElgK5+z1v3n+n3Uf7JRJUPcAuQpAIhgGVgG01GYKfUCl+NxK4cJqALkDzWs4dikaxaa5ll0zQdtdTvy1qxRgQCNuVV/D8iWLSsRASPFroNJPSrBGBAI2I0rQxflHcF5VVtLZXg/uPduVIoooqZDpk0lKaSkmpm7g2usLaAFmIgExMZmifhUfGcTvlTauXLhQaFTupBnXSTrrO/rT97GNadHQwyspBiRpmmfKDS8a46MQF/IolwRD5icwG4OnymSPPWsfPHL7QcXQhzCRYm12nK3UX3G22twvQcOe00MQB1AN//JygYK/dtkuhPgAJdQIylgPGNon4elazszxO9fN3vbjMMognOBqWByi0BP8ATSs3wXjHcM5yyHTK67ESZzLy3+B8q1329ztltYa65gnf0GyButUmPxVEpdGynDr2s+4BAFja521uN9kexzWjMSmW7EK58d7EPrp4YgdM10maXEdgLZRu7Do5BhndSPLMqCD67/yp3/bXEHHgwYT9ufj7TL/KonEMTxJUZme2oAkqnd94PQQZ+Bn1qhjkxLM1pqWNNxpnHvDLjz8VL1LXsq3i3ZS5hra3GuKxLZcqqRuCZzE6+z051WLiiOVPX8ZiWVWvG8y7S+cLmKnrpO9RlbMa9Hwr1hsH48ge+51ba3dsFlMUa0zat0sFXYq7musf89lK7w4JkAA69PIVLv8ADMzZlYDqD8NfkKkYLAZJkgyeXoKbDQzCsdI4dU31uOKuqzG6N2ER07D125dLHgLb7e9R7eBJ3A+Vd/7P8h8hVkBRV6IGrDmtkJVPi8DCMYGg6VXLt/nWtNftZlKnmIqqTgjaDMvyPWqPE6CWWRjohcDfZbX0bx2lpoJWVT8pO2hN9Oy6cs2JNY5pk616BhMOIWAB4FPsg6n1FQcV2UtuxbMyzuFCxPkI0oGP0hgDy2RpHbv8gpx6PztbmY8OvbS1vmVk7eLccx8RXX4+/UfL+9aT7G2/0lz+H7qPsbb/AElz+H7ql9t4f2+RR7afF2iwf/7LN/j79R8v70fj79R+7/etJ9jbf6S58l+6j7G2/wBJc+S/dS9t4f2+RXehxf8Af7ws3+Pv1Hy/vR+Pv1Hy/vWk+xtv9Jc+S/dR9jLf6S58l+6l7bw7t8il0OL/AL/eFm/x9+o+X964uY5pE5Trp4djp5+laf7GJ+kufJfuqNiuzVi2RnuXJgsIQHQEA7DzHwpe2aB2jb37iuGLFgOs/TvCseH4tRYtZyBKT5edWCMCARsRpUSwyWbaoW0UEAkclJEmBFS1aRI2P3VpoXh7QW7EBeZVbXCV+Ya5jfvuVIoooqZDpk0lKaSkmoqtxmFA225jp6f5pyqyrlrYNRyMDxZFUtU+mfmae/tTHA7Fly6Xjo1si20wQ8ggZtgSJ30O3rtcHw7B4ViReCtEHNfAMTMQCKwmI4dM5Y13B2P3Gkt8NMySBpsKyGJej81bIbTOaw2u0bG3j2cjqta3GqcRZ/1clvbvaTBD88Py9l3+pBFQ7vb/AA6TktXDpPsogMcva/pWWGBHU0j8PUiKFj9CaRo67nO73D5D5ob/ACI5ttO5T+0Xa38ZRbYtZRmzSXzHQERGUe91qitoTtUxeGrM/wCfWpFuyBWkoMLioo+iiFm3vuT8VX1uJtmdmambGG61JAooq3a0N2VI+QvNyiiiinJiKKKKSS4CEHQx5QCOunTeu8ze99BRRVc/C6ORxc6IXPYrSPGK6NoY2V1htqjM3vfwijM3vfwiiimex6H+IJ/tzEP5nIzN738IozN738Ioopex6H+IJe3MQ/mcjM3vfwijO3vfwiiil7Hov4gl7cxD+ZyMze9/CKav4cP7QDctVGxIJ+qj5U7RXRhFENREFw43iB0MxSII+v1M/wBaWiirFrQ0Bo2Cq3uL3Fztzun6KSlpySDRRRSSRRRRSSXJoNFFcXOKUUGiiurqRa6oopJIooopJIooopJIooopJIooopJIooopJIooopJIooopJIooopJIpKWikknaKKK4nr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8" name="Picture 8" descr="http://www.razvitiespelenok.ru/assets/images/Avtorskie_igrushki/Kuizenera/19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2195736" y="260648"/>
            <a:ext cx="1800200" cy="1800200"/>
          </a:xfrm>
          <a:prstGeom prst="rect">
            <a:avLst/>
          </a:prstGeom>
          <a:noFill/>
        </p:spPr>
      </p:pic>
      <p:sp>
        <p:nvSpPr>
          <p:cNvPr id="5130" name="AutoShape 10" descr="data:image/jpeg;base64,/9j/4AAQSkZJRgABAQAAAQABAAD/2wCEAAkGBxIQEBQQEBMVFRIWFhQUGBgXDR4WFRcUFR0cFxQVFhQYKCggGBolHBQXITIiJSkrLi4uFx8zRDQsNygtLisBCgoKDg0OGhAQGywkHCQsLCwsLCwtLSwsLCwsLCwsLCwsLCw0LCwsLCwsLCwsLCwsLCwsLCwsLCwsLCwsOCwsLP/AABEIAHIAcwMBEQACEQEDEQH/xAAcAAEBAAIDAQEAAAAAAAAAAAAAAwEHBAUGAgj/xABGEAABAgIECQgGCAQHAAAAAAACAQMABBESUZMUISIxMkJSU9EFFUFDcpKx0gYTM2FikQcjJHFzgpSyFjSBojVEVKGz4fH/xAAbAQEAAgMBAQAAAAAAAAAAAAAAAQMCBAUGB//EACoRAAIBAwEIAgMBAQEAAAAAAAABAgMRUQQFEhMUFSExYRZSMkGRBjMi/9oADAMBAAIRAxEAPwDY/o3yBKFJSxLKy6qsuyqqsqCqqqAqqqtGfjEdx3K8n8msNT0wLbLQCsvKLQLAilNeaSlURM+KJ7izO0mZcKuIBzjqJ0kkO5O6VwZvYDuJAgkxLhlZA6RaiQAdlwrDkDnLUSxYAossGwPcSAJy0uFQMgdEdRLPugAEuFcsgdENROlSgBMy4VdAdINRNpIArgwbAdxIAkxLhjyB0i1E6FzQAOXCsGQOtqJZAFClgoXIHuJAFpZMgeyPhAGqOR/TScblmQFJegWmhSmXNVoEURKVRxMdEastRZ2O3DY2/DfUigel82jxvfZ6xg22qYOdCI0rhIqfWZ1V4vkkOYRathP7HIH02nDNsCSXoN5htaGDRUQ3BBVRfWLjStZGUK93Yo1GxnTpubfZGxqp7Q3S+aNg41kuxJgTysodIurXzQAcE6wZQ516tbF+KAKVT2hul80ATlhOoOUOiPVrZ2oACJ1yyh0Q6tbT+KAEyJ1dIdIOrXaT4oArVPaG6XzQBJgTx5Q6RdUtvagAYnWHKHW6tbO1AFCE6NIbtfNAFZZMgeyPhAGh+TyX1LdDbq/VhmlHFTMnSgqixzKkLyPVUNq6SnTUXNF6y7t79G75Yjh9zYe19G5fmj6YNfWsqrb1Avy5r9kdxCDoESrk5kRFX+kWU4qMjS1+1NNOjKMZrwbY/iWV2z/Su+WN1zhk8u6tPKORybyi26CmCko1yx+qJMaLQqUKlKLSkZp3RmndFnJgaw58Sr1ZWL7oAphA++7LhAE5aYGoOfRHqys+6AAvjXJceiHVlafugBMPio9OkHVltJ7oArhA/FdlwgCTD6Y8+kS+zK37oAG+lYc+t1ZWfdAFCmBo6bsuEAVltAeyPhAGueRf5Zj8Fr9qRxa19/see1Lk5djmxW5MocpMQux/6wIht+ReXk7/ANEP5cvxnv3LHaodqauei07apK52zmkH3r4LFiZamVWJJJSvsw7I+EAB9oXZDxOAE1o/mD9yQBVYAlL5l7ReMAHNMPzeEAULNAGZbQDsj4QBpPk0z9Q1Q677NvrVzVU/8joQ2fp5xTa8nXpbL0843cTk1nN87erGfS9Pgy6NpbfiYrOb529WHS9Pgjo2l+orOb52+WIey9NbwOi6W3gtKzj7Q1W33hRVUvaquNcarjti7k6KikkXdOoqKSR3PotPPuTjYOPukKi4tCuYqUHEsausoQpxW6aev00aUU0e/wDUfEXfWNC5zT4lmcgMotEddbIld/AMCz9YWMtENdbSgBMs5OkWkGuu0kAV9Qm0XfWAJMM58ZaRa62wANnKHGWtrrZAFCZxLlF31gCssmQPZHwgDUHJXIsyUuySNjQrTap9elNCiipioxf9xE/9LpqT3G/B2aOtio+GcvmOa3Y36cIx+V6W/kt56NvxY5jmt0N+nCHyvSZI5+OGOY5rdDfpwh8r0mRz8fqxzHNbsb9OEPlekyOfjhnO5CkJmXmQeJpFEUNFRHkpykoTOka2p/0mlrK1zV1tfjxSR6xeW3P9MV+Easds6f8ATNDhtI5vJk0rjDTiAtBNtklJpTQQoqU/OOu1grKC4XrCydUNdLT4xAEyZVdHWDXTaSAK+sLY/vSAJMOFjyNYtdLYAG4VYcna10sgChOFRof3pAFpbQDsj4QB4/kA0wSXxp7Bnp+AY+e7RpyeolZPubMbJeTnV0tT5xocGo1+L/hndW8iulqfOHBqfV/wXWRXS1PnDg1Pq/4LrIrpanzhwqn1f8F1kV0tT5w4VT6v+C6yjBGNGdO9GcKU790/0RJq3k7D0ddHA5bGnsGdb4Bj6c+/g1LezltmiuFQqaIdPvOHawumux9TK5P5g6fiSIQK1kt/3iQSlyTKzaRdPvgA4SVg/N0+6AKESULj6LYA+pbQHsj0e6APzlJyratBSAaAdWlkc2VSpvN3ONWk0/JXAmt2F2kVRr1GvJSpyyMCa3YXaRPGqZJ33kYE1uwu0hxqmRvvIwJrdhdpDjVMjfeRgTW7C7SHGqZG+8jA292F2kHVk+zuN95CyTS9WF2kYuq2xvyye9+iOVbRycoAUyZbMCWvx0dM7wOpo3vQNhTLI1dEdINVNpIuubP7KqwGyPdSJJJMMBQuSOkWqlsADYCsOSOtqpZAFCYCjRHupAFZbQDsj4QB+XpblF6oNCt0VRztLZix1oplpos1Z6SDyV5xetbui80Y8rAhaOn7HOL1rdyXmhy0PY5Ol7HOL1rdyXmhy0PY5Ol7HOL1rdyXmhy0PY5Ol7HOL1rdyXmhy0PY5Ol7HOT1rdyvmiOVh7HJ0vY5xetbuS80OVh7HJ0vZ23o/wCmM3Iq4rODqriAhV2DWipWUaKribwqaaeiLoQ4asi+lSVJWR6Hk76TeUHphhkxlKjkxLtlVlnEJENwBVUVXVSnHZGfss9m4Krm0N0vmgCTAnjyh0i6tbe1AAxOsOUOt1a2dqAKEJ0LlDdr5oArLJkD2R8IA/K8sK1ByD0R6kl6OhaIx30mZqlN9ytUthy4PhEOayTwZexVLYcuD4RG+sjgy9iqWw5cHwhvrI4MvYqlsOXB8Ib6yODL2KpbDlwfCG+sjgy9iqWw5cHwid9ZHBl7FUthy4PhDiLI4MvYqlsOXB8IjfX7JVKX7OVyO56ualnDFxACYlnCXBzxADoEa5ugRVf6RPEQ4Ujen8fcnb8v0b3kid9GPDlg7PkbldmYa9aypGCm5QvqDTGJKi4lFFTGixkjFqxyTfSsOItbqSs+6BBQphKMxXJcIArLLkD2R8IA/Okl7JvsB+1I5VTe3juUbOJaK7yuZ9hC8ibIQvIWQheQshC8hZCF5CyELyFkIXkLIzC8hZGIlORi7G2vov8A8Nb/ABJn/mOOpR/BHHr/APRnp3NIPzeEWFJQs0AZltAOyPhAH5sk5dFbDGegPXFYli4o9FS2TQqQTaIWoqrwy2DDad+XGLJbH06f4kczWyMGS078uMR0eh9RzVbIwZLTvy4w6PQ+o5qtkYMlp35cYdHofUc1WyMGS078uMOj0PqOarZGDJad+XGHR6H1HNVsjBktO/LjDo9D6jmq2RgyWnflxh0eh9RzVbIwZLTvy4w6PQ+o5qtkYMlp35cYdIofUczWydhI8pvsAjbL7wAikqCMwVFJKpEufpVVWLI7Jo4KpVJt3Z6n0C5TmH58QdfeMPVOrVJ8lxpVoXP745m0dHTowTjkzhJvybOJhKFxnelxjkXRYVltAeyPhC6JNBcn8izBMtkgt0K2Cp9cqLQqJRqxuv8A0tCitxp3RctBUkro5HMUzst3y+WMvlen82YWzqg5imdlu+Xyw+WafDJ6bUHMUzst3y+WHyzT4Y6bUHMUzst3y+WHyzT4Y6bUHMUzst3y+WHyzT4Y6bUHMUzst3y+WHyzT4Y6bUHMUzst3y+WHyzT4Y6bUHMUzst3y+WHyzT4Y6bUHMUzst3y+WHyzT4Y6bUHMUzst3y+WHyzT4Y6bUHMUzst3y+WHyvT4ZHTqh23oqw/JzQzBtgSIBhQkwtOVRjxj7o0dZ/oNNWgl38mcdn1Ee0P0uKhfs/Qv+YThHPW0qDfkl6OaV7HpuTnK7LZpiQgAs9qIsdC/o1LGq+SJltJdlK4eya6xNlPfHlNVCUqr7HoKLSj5Ry8Kb2x76cY1I0p28FqlHKGFN7Y99OMTwp4J3lkYU3tj304w4U8DeWTOFN7Y3icYcKeBvLJjCm9se+nGHCngbyyZwpvbG8TjDhTwN5ZMYU3tj304w4U8DeWTOFN7Y3icYcKeBvLIwpvbG8TjDhTwN5ZMYU3tj304w4U8DeWTOFN7Y99OMOFPBF1kxhTe2PfTjDhSwHKK/Z8uTLdUssMy66RnCnKTXYxlODh+vBsfkRfsrH4LXR8KR69zSZ5vdLBItYvqwzbtIzf5ErwfWAtboLtIIgYA1um7tICwwBrdN3aQFhgDW6bu0gLDAGt03dpAWGANbpu7SAsMAa3Td2kBYYA1um7tICwwBrdN3aQFhgDW6bu0gLGcAa3QXaQJsYWRa3QXaQB8nItUezC7SIfgRKtpiiJt3MU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132" name="AutoShape 12" descr="data:image/jpeg;base64,/9j/4AAQSkZJRgABAQAAAQABAAD/2wCEAAkGBxIQEBQQEBMVFRIWFhQUGBgXDR4WFRcUFR0cFxQVFhQYKCggGBolHBQXITIiJSkrLi4uFx8zRDQsNygtLisBCgoKDg0OGhAQGywkHCQsLCwsLCwtLSwsLCwsLCwsLCwsLCw0LCwsLCwsLCwsLCwsLCwsLCwsLCwsLCwsOCwsLP/AABEIAHIAcwMBEQACEQEDEQH/xAAcAAEBAAIDAQEAAAAAAAAAAAAAAwEHBAUGAgj/xABGEAABAgIECQgGCAQHAAAAAAACAQMABBESUZMUISIxMkJSU9EFFUFDcpKx0gYTM2FikQcjJHFzgpSyFjSBojVEVKGz4fH/xAAbAQEAAgMBAQAAAAAAAAAAAAAAAQMCBAUGB//EACoRAAIBAwEIAgMBAQEAAAAAAAABAgMRUQQFEhMUFSExYRZSMkGRBjMi/9oADAMBAAIRAxEAPwDY/o3yBKFJSxLKy6qsuyqqsqCqqqAqqqtGfjEdx3K8n8msNT0wLbLQCsvKLQLAilNeaSlURM+KJ7izO0mZcKuIBzjqJ0kkO5O6VwZvYDuJAgkxLhlZA6RaiQAdlwrDkDnLUSxYAossGwPcSAJy0uFQMgdEdRLPugAEuFcsgdENROlSgBMy4VdAdINRNpIArgwbAdxIAkxLhjyB0i1E6FzQAOXCsGQOtqJZAFClgoXIHuJAFpZMgeyPhAGqOR/TScblmQFJegWmhSmXNVoEURKVRxMdEastRZ2O3DY2/DfUigel82jxvfZ6xg22qYOdCI0rhIqfWZ1V4vkkOYRathP7HIH02nDNsCSXoN5htaGDRUQ3BBVRfWLjStZGUK93Yo1GxnTpubfZGxqp7Q3S+aNg41kuxJgTysodIurXzQAcE6wZQ516tbF+KAKVT2hul80ATlhOoOUOiPVrZ2oACJ1yyh0Q6tbT+KAEyJ1dIdIOrXaT4oArVPaG6XzQBJgTx5Q6RdUtvagAYnWHKHW6tbO1AFCE6NIbtfNAFZZMgeyPhAGh+TyX1LdDbq/VhmlHFTMnSgqixzKkLyPVUNq6SnTUXNF6y7t79G75Yjh9zYe19G5fmj6YNfWsqrb1Avy5r9kdxCDoESrk5kRFX+kWU4qMjS1+1NNOjKMZrwbY/iWV2z/Su+WN1zhk8u6tPKORybyi26CmCko1yx+qJMaLQqUKlKLSkZp3RmndFnJgaw58Sr1ZWL7oAphA++7LhAE5aYGoOfRHqys+6AAvjXJceiHVlafugBMPio9OkHVltJ7oArhA/FdlwgCTD6Y8+kS+zK37oAG+lYc+t1ZWfdAFCmBo6bsuEAVltAeyPhAGueRf5Zj8Fr9qRxa19/see1Lk5djmxW5MocpMQux/6wIht+ReXk7/ANEP5cvxnv3LHaodqauei07apK52zmkH3r4LFiZamVWJJJSvsw7I+EAB9oXZDxOAE1o/mD9yQBVYAlL5l7ReMAHNMPzeEAULNAGZbQDsj4QBpPk0z9Q1Q677NvrVzVU/8joQ2fp5xTa8nXpbL0843cTk1nN87erGfS9Pgy6NpbfiYrOb529WHS9Pgjo2l+orOb52+WIey9NbwOi6W3gtKzj7Q1W33hRVUvaquNcarjti7k6KikkXdOoqKSR3PotPPuTjYOPukKi4tCuYqUHEsausoQpxW6aev00aUU0e/wDUfEXfWNC5zT4lmcgMotEddbIld/AMCz9YWMtENdbSgBMs5OkWkGuu0kAV9Qm0XfWAJMM58ZaRa62wANnKHGWtrrZAFCZxLlF31gCssmQPZHwgDUHJXIsyUuySNjQrTap9elNCiipioxf9xE/9LpqT3G/B2aOtio+GcvmOa3Y36cIx+V6W/kt56NvxY5jmt0N+nCHyvSZI5+OGOY5rdDfpwh8r0mRz8fqxzHNbsb9OEPlekyOfjhnO5CkJmXmQeJpFEUNFRHkpykoTOka2p/0mlrK1zV1tfjxSR6xeW3P9MV+Easds6f8ATNDhtI5vJk0rjDTiAtBNtklJpTQQoqU/OOu1grKC4XrCydUNdLT4xAEyZVdHWDXTaSAK+sLY/vSAJMOFjyNYtdLYAG4VYcna10sgChOFRof3pAFpbQDsj4QB4/kA0wSXxp7Bnp+AY+e7RpyeolZPubMbJeTnV0tT5xocGo1+L/hndW8iulqfOHBqfV/wXWRXS1PnDg1Pq/4LrIrpanzhwqn1f8F1kV0tT5w4VT6v+C6yjBGNGdO9GcKU790/0RJq3k7D0ddHA5bGnsGdb4Bj6c+/g1LezltmiuFQqaIdPvOHawumux9TK5P5g6fiSIQK1kt/3iQSlyTKzaRdPvgA4SVg/N0+6AKESULj6LYA+pbQHsj0e6APzlJyratBSAaAdWlkc2VSpvN3ONWk0/JXAmt2F2kVRr1GvJSpyyMCa3YXaRPGqZJ33kYE1uwu0hxqmRvvIwJrdhdpDjVMjfeRgTW7C7SHGqZG+8jA292F2kHVk+zuN95CyTS9WF2kYuq2xvyye9+iOVbRycoAUyZbMCWvx0dM7wOpo3vQNhTLI1dEdINVNpIuubP7KqwGyPdSJJJMMBQuSOkWqlsADYCsOSOtqpZAFCYCjRHupAFZbQDsj4QB+XpblF6oNCt0VRztLZix1oplpos1Z6SDyV5xetbui80Y8rAhaOn7HOL1rdyXmhy0PY5Ol7HOL1rdyXmhy0PY5Ol7HOL1rdyXmhy0PY5Ol7HOL1rdyXmhy0PY5Ol7HOT1rdyvmiOVh7HJ0vY5xetbuS80OVh7HJ0vZ23o/wCmM3Iq4rODqriAhV2DWipWUaKribwqaaeiLoQ4asi+lSVJWR6Hk76TeUHphhkxlKjkxLtlVlnEJENwBVUVXVSnHZGfss9m4Krm0N0vmgCTAnjyh0i6tbe1AAxOsOUOt1a2dqAKEJ0LlDdr5oArLJkD2R8IA/K8sK1ByD0R6kl6OhaIx30mZqlN9ytUthy4PhEOayTwZexVLYcuD4RG+sjgy9iqWw5cHwhvrI4MvYqlsOXB8Ib6yODL2KpbDlwfCG+sjgy9iqWw5cHwid9ZHBl7FUthy4PhDiLI4MvYqlsOXB8IjfX7JVKX7OVyO56ualnDFxACYlnCXBzxADoEa5ugRVf6RPEQ4Ujen8fcnb8v0b3kid9GPDlg7PkbldmYa9aypGCm5QvqDTGJKi4lFFTGixkjFqxyTfSsOItbqSs+6BBQphKMxXJcIArLLkD2R8IA/Okl7JvsB+1I5VTe3juUbOJaK7yuZ9hC8ibIQvIWQheQshC8hZCF5CyELyFkIXkLIzC8hZGIlORi7G2vov8A8Nb/ABJn/mOOpR/BHHr/APRnp3NIPzeEWFJQs0AZltAOyPhAH5sk5dFbDGegPXFYli4o9FS2TQqQTaIWoqrwy2DDad+XGLJbH06f4kczWyMGS078uMR0eh9RzVbIwZLTvy4w6PQ+o5qtkYMlp35cYdHofUc1WyMGS078uMOj0PqOarZGDJad+XGHR6H1HNVsjBktO/LjDo9D6jmq2RgyWnflxh0eh9RzVbIwZLTvy4w6PQ+o5qtkYMlp35cYdIofUczWydhI8pvsAjbL7wAikqCMwVFJKpEufpVVWLI7Jo4KpVJt3Z6n0C5TmH58QdfeMPVOrVJ8lxpVoXP745m0dHTowTjkzhJvybOJhKFxnelxjkXRYVltAeyPhC6JNBcn8izBMtkgt0K2Cp9cqLQqJRqxuv8A0tCitxp3RctBUkro5HMUzst3y+WMvlen82YWzqg5imdlu+Xyw+WafDJ6bUHMUzst3y+WHyzT4Y6bUHMUzst3y+WHyzT4Y6bUHMUzst3y+WHyzT4Y6bUHMUzst3y+WHyzT4Y6bUHMUzst3y+WHyzT4Y6bUHMUzst3y+WHyzT4Y6bUHMUzst3y+WHyzT4Y6bUHMUzst3y+WHyzT4Y6bUHMUzst3y+WHyvT4ZHTqh23oqw/JzQzBtgSIBhQkwtOVRjxj7o0dZ/oNNWgl38mcdn1Ee0P0uKhfs/Qv+YThHPW0qDfkl6OaV7HpuTnK7LZpiQgAs9qIsdC/o1LGq+SJltJdlK4eya6xNlPfHlNVCUqr7HoKLSj5Ry8Kb2x76cY1I0p28FqlHKGFN7Y99OMTwp4J3lkYU3tj304w4U8DeWTOFN7Y3icYcKeBvLJjCm9se+nGHCngbyyZwpvbG8TjDhTwN5ZMYU3tj304w4U8DeWTOFN7Y3icYcKeBvLIwpvbG8TjDhTwN5ZMYU3tj304w4U8DeWTOFN7Y99OMOFPBF1kxhTe2PfTjDhSwHKK/Z8uTLdUssMy66RnCnKTXYxlODh+vBsfkRfsrH4LXR8KR69zSZ5vdLBItYvqwzbtIzf5ErwfWAtboLtIIgYA1um7tICwwBrdN3aQFhgDW6bu0gLDAGt03dpAWGANbpu7SAsMAa3Td2kBYYA1um7tICwwBrdN3aQFhgDW6bu0gLGcAa3QXaQJsYWRa3QXaQB8nItUezC7SIfgRKtpiiJt3MU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34" name="Picture 14" descr="http://oksva-tm.ru/sites/default/files/50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076056" y="4797152"/>
            <a:ext cx="2527860" cy="18472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4" name="Picture 14" descr="http://oksva-tm.ru/sites/default/files/50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1835696" y="4869160"/>
            <a:ext cx="1944216" cy="172819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141471" y="250776"/>
            <a:ext cx="9002529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Логические блоки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придумал венгерский математик и психолог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Золтан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Дьенеш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.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 smtClean="0">
              <a:solidFill>
                <a:srgbClr val="000000"/>
              </a:solidFill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Игры с блоками доступно, на наглядной основе знакомят детей с формой,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цветом и размером объектов, с математическими представлениями и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начальными знаниями по информатике.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Они развивают у детей логическое и аналитическое мышление (анализ,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сравнение, классификация, обобщение), творческие способности, а также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восприятие, память, внимание и воображение.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0" y="2457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AutoShape 2" descr="data:image/jpeg;base64,/9j/4AAQSkZJRgABAQAAAQABAAD/2wCEAAkGBxQSEhUUDxQUFRUUFRQUFBQVFBQVFBQVFRQXFhQUFBQYHCggGBolHRQUITEhJSkrLi4uFx8zODMsNygtLisBCgoKDg0OGxAQGywmICQsLCwsLSwsLCwsLSwsLCwsLCwsLCwsLCwsLCwsLCwsLCwsLCwsLCwsLCwsLCwsLCwsLP/AABEIAM0A9QMBEQACEQEDEQH/xAAcAAAABwEBAAAAAAAAAAAAAAAAAQIDBAUGBwj/xABPEAACAQIEAwUEBgUIBwYHAAABAgMAEQQSITEFBkETIlFhcQcygZEUUpKhscEjJEJi0RVTcnOywuHwM4KTlLPS0xYlY3SDohc0NUNUhMP/xAAbAQABBQEBAAAAAAAAAAAAAAAAAQIDBAUGB//EAEARAAEDAgQDBQYEBQMCBwAAAAEAAgMEEQUSITFBUWETcYGRwSIyobHR8AYUQuEVIzNS8SRiknKCFiU0U7LC0v/aAAwDAQACEQMRAD8A7PUijQvSIQvQhC9CVC9CEd6EI70IQvQhHekSoXoQhQhC9CEL0IQvQhC9CEd6EIr0IQvQhChCF6EiK9KhC9CEL0IQvQhFehCO9CEL0IR3pEI6EqFCEdCFHvT01C9CEd6EIXoQjvSIQoQjvSJUL0IR3oQqbH83YGCQxT4uCORbZkeQKy3AIvfbQg0EIQfm/AhQxxmGCnZjMgB9DepHQva3MQbc0wSNLsoIukJznw87Y3Cn/wBeP+NRqSxUiLmXBsLrisOR4iaO3404McRcBNLgDZLHMOFO2Jw/+2j/AOamJwaToE8nFYDtNCfSVP403O3mpDBKN2nyKc+nRfzkf21/jUmU8lCTY2S48Uje66H0ZT+BqMvaNynlrhuEbzqPeZR6kD8aUPadikDXHYJs46LrJH/tF/jT8pPBNLgNyjgxSPfs3R7b5WVrX2vY6UrmObuLJA5rtinb01OQvQhC9CEL0qRChCFIhC9CVHQhGDQhKFIlR0IUS9PTEL0IR3oQhehCO9CEd6EqO9IhHQhGKELzHx3GztjcRjMOzBmlxILjKSsYZo1Fm/8ADUDamSOjYG3Op4eKaJPbLTwsoXK3BxjDJG8xi7KPtdRdezU/pTqd1FiB11ofK+wbfTqrUUTCSbG/SymtyFilDZzEpBI94sCBH2hsEUsT7oFhuaZmPJL2bb2DvgU3ieSsZGDcRG5bQTRjRWysxLEAKCyC5P7a+NKJCNEdiDs4Hz+ilcL5HkJHbhVVguVg6d4uYwliTa15AL7HW21RSukt7AHifpdSNhbfV3kDw8k9heUsUhbIFdApe11zZQ2XQAnW/nqNRcGonsMjbltj4LSw6uNK+xk9g7jU+nmpbcCnUqvZ27R8iWaPK5O1mvbKfrbUMqKuFnZhxAOm/wAuS0pG4TVSGdzQXNGY6H48yOSXBw3ExHPGpQ5bhkkj1F8osQ2tzoBu3QG1U5KQvFntBHgr/wDFaGQZXO8CD9OHHkpcuAxEmcYmJ5XKlIj20do3DLdiASGHfGlwNb7agiouyBDWW7rKEYnRtIETw0X9r2TqLbdCqfEwyQkI6lDlDAG2x2222OnS1aMVfVQtyZyLbDQqlNhdBXP7WOMOubOOo1+C3fselPb4hWOpijP2XI/vU6OslqH/AMx17bKhi2F01FEwwNtcm/XRdTqwsFChCF6EIXoQhehCF6EIXoQjoQgDSJUoGhCVSJVCvUqiQvQhHehKjBpLIRg0IRg0iVHehCO9CVR+Iz9nDK/1I5H+yhb8qQoC8kshaRUJ71wtzc3a3gATcnwpDy+7KRoubDipXB3ZyVDMFdbSgEgOgIbK1txcLVed+Vl+PBaOFU5qKgR/p3d3D5b2v1UnFY7Ewd1cRMEt3QHYDKEyfCy2X0tSQubI2434p2IwTUkuQm7T7psNR5bjj5oYZ8RiVkjkxBCKjOyyy5UYoGkVSDuxJJ+NS5CBmA0VLtXP9lzh8B8h5rR8k8O4jMhmhm7kJURJKWaOZo8oCix0VciWPioHQ1k12KwUkjY3XudTbgOFx6KzCJXi5sRtw18bX8VJ5P44yyzQ8TeTMpcNmdjYs15VYobEFgCehsPCo8SdO6NslK7Q/G/HVWaCN1Q50eUEjXYeS2T4CMP2xmkYR2k7JnOYhgFzIx12tYg2uALg1h/xGrkAY7e+juRH3r01WhZob2YjaCfZv47H7vbol4T6NJmVe0y3so7aQXTIpOhO1w3yFJLW4gwC7ztroPp3KN1G6MAlo8upTHMHApSDJhJ5lK2Yxe8XKlbAltSO6NNtPOpaPHJb5Jtb8dreSZHHE5zWlrRrqbbjkfjqNduSxeMWRwplUqQMuYhgz22LknU2sPhXZYdFR1gs+T2+V+Cr4lW1mHSOFIwGPfmAeO2wtZa72XRdnjDY3EkEnzV4yPxNX6rD4qazo766arCZjNTXNMc9jl1BAtvour3qskRXoQhehCF6EXQvQhHehCANCEdIlR0IShSJUoGkQoF6mUSF6EXR3oRdHekSpV6EqMGkQjvQhHehKqfnN7cPxpHTCYn/AIL0rdCEBeeEaWArLhiRIHZlZbhlOYgA+ItV9sYdTgWvopg6x0Vfh8QYWbMCzvlBLPa2mpZj4k3vWRV0ThlBcFqYbiQo87iwucbcbaDwK0HKMP0qYNNGBFCBJYgkO7D9ENRqN288o8axsQd+WiysPtO07hx+nirpq5MTcGuYA1pvz12C2/FMJBif9PGjm1s9ssg9JFsfhtWHTzVFP/ScQOW48lNLQMk94LEYrjkvDZXw2AmZoyuqzZW7GR9f0TC1msQb7XOxNbbKOOvY2apYM19xpcDn0+9FiTg08hjjN/qVUcNkZZADhixlNgA0mZixJAuWPe9detXpmtcwkPsG91h8FcpJajDpAXstn8/89NCur8xnvRZrlEILDI2RBkI0uCGsbEheg1FchQ2s7meoudR5chfjsVpU4LmvymznA5Tfj6ePgpX0tWsTKkg3BUDujW4NlHTp4gHpSysjtaONzTxud/MnW/w0VOnp6uJzu2OlvipHLUjsgLhgQzKCziTMuhDZ1ADDXQ6+tUq4Na+zbcDoLWPcp6trQdLbcBa3geKyXEBPJNKzIJIu0aJc5ORGdTlKhWBzW1vXQ0gjhgEgHDU9VrtbB2TWZrOtc23IG97jZWPIoMPEIontmKzL6/oi+n2K6enxRtZTMafeB8xY6rjK3CTTzSVEQ/luGnQ3Gi6zepVnor0qEL0IQvQhC9CEL0IR3pEJQNCVKFIlR0IRg0iVV16nsobo70iEYNCEoGhKlA0iEYNIlR3oQhQhVXNp/UcXf/8AGxA+cTD86dGLvHelXFeGIGRAR0ve2oJ3N62YHAMAI4KrWQOBErHWJsNwPiSAqjnPhZhZWbsyHRWGWRGazAe8AxINZstRG9rjl2NtQdu/h3brTMbgxhJF7C/f05jqFI5e47HFCsTZlbdmN2U9FFxqoChRY6ADeuersKqJJe0b7QtoBw6a+a2cLrqeFuSTQ334K2bi9lzAhui2IN2OyjzrM/KOzZHC3O/BdBUVEMdOZwQQBpY7ngPFZnhSB7yPcyMzEsQep/Z8N+npWnUEtswbAKlgEUMjTMdZLm/S+1vqO5FxTiQQFYnYSad5GKldfrD8KIIcxu8adePgjHa6nMZgbq/p+nx59PNdW4JzRhcXhkM0gjyWjdZmUZ2AGjEnvIdyOtrHqDyNVh1RTTEMbe+oLQdB6EcOSx4pwNQbH1UzD8tw3Z0JIOgAfuMpVTc2vfvXNxtYW2qu/EJrBrt+7UG59FpurZCMrh8Nfuyc4hjY8KgTMqkghAtrgHujKu5a7Am9uutS0dJJWPLhuLaHiSfJQjO+8rgSBqT0Aub+AXMczI97nMp3O9/H/PjXUzU5jJikFiNCF01NUQ1cDZYjdjhp9OhGxHNarlri3bcSwbFArBpFLA+8Dh5ht8abhlP2MlgbhYuMU5ionAHS4XXq6JcSivQkSZHCgljYDUmmSPbG0vcbAbpWguNgoKcZjJscwHiRp/hWPHj9I9+XUdSNFcdQSgX0VgDW2qSO9CEd6RCMGhKlA0iVKFIlR0iFWXqzZQXR3pEt0YNIlSgaRCWBSIQvQlUPiHGcPAQMRNFGW1Ad1UkeIB1t501z2t3Kljhkk9xpPcFKgnV1DRsrqwurKQysPEEaGlBB1Cjc0tNiLFVHOz24fi/6iT+zUkejx3oC5Vw2Nhh0CsQGSJivQlVup+GY/OtmBjSxpG9ll1dU4SOjkHs+nNU/Essp76ggaba+pPjXK12JySvLWaNB259SvSsK/D1PT0w7YZ3EAknYC2gbrpYceJ1WagyCTLe69pl+BvbX5VfFQ6GlNvf+Vxf7HNc7HDAa0Rk3jz2vzF7DXy15aqwxXDIy3flWBQjtdlZg7oLqgA/aa5APlWdTzOlJzm5WnjtBHTFj4hZp0IHMbH56qTwuefE4ZoY1UJAvasVHeUe6ddzuT6Bj0qnUNhp5xK46u0HLn9+HNU8Pa6T+WJMl9L9/Dhoi4RwZMwDd43v5aajT4D51fonmeqYzhufDVW8Sw+LDsNlkdq+1geRcQL+F7p/mjg6Z0Maqlx3wgAHve9YW/wAir2KlkMjQwWuDosL8PUclbC97ySGuAvvoRr5aeau8Fyxj5YYuxl7KJO9GJZHBsdiiqCQPWuOlxCijldnbmcd7AfEniuorZGw5Y6Y3tud/C/FQcbFLg5l/lBe64Np0LSIzDXTKLht9COu1bGDVFJLKJGHRutiNRy+PFZ2LYrPLQupmt1cAL3ABHHzULjfMcDi8IcyCwBKZVI63ub+mlbWImnqbEXzDjbhyWLgVVW4aXN0LHa2JvZ3MW8jzHcFO9nc8j4/Cu9svbWuNLExuAKqtw8xsEw2+q058dfVB1PJa5BIsNrAlegL1YWKhehCh8XRmiYJqRY2+sAbkVn4rA+elexm/0N1YpXtZKC7Zc+xXN2GSYQsxD3ysSAEja4AWRybL67C2tq5Wn/DtbPD2rQLcLmxPMgdOu/C62H1kbHZSuk4dbIoveyqLjY6DUeVdrBH2cbWE3sAPJYL3ZnE8ynL1KmowaRLdKBpEIwaEqWDSJUqkSqpvVlV0YNIhKBpLJbqt5o4g+Hwk80Qu8cd1FrgEkDMR1Cglj5LUcri1pIU9OwSStadiVwv+WsQZO1OIm7S98/aPe/z28tqyy9173XWNp4cuXKLd32V1bhPtJwhii+ku4lyL2tonKB7WbYbX10B3q6ypZYZt1hS4VOHOyDThqNly/mHGGbFTuX7TNLJlYG4KZj2eXwXLlsKoyElxK6Kja1kLWAWIGo4343W89jmPb9YgJuq5JV12JJV7Dz7p+HnVmkJ1CyMcjbdsg7j6LXc9n/u7F/8Al5PvFX2kAglYbPeC5j/Ka9mgiQgrFGACTbRFBN/MipaesyHKujqfw42pia5+9txuqZn7RW/R5XIbvA3XNb6hOnSkZ+TdJ2wbrfra/O2yG0OKCH8t2pyAWtpe39ub3rW67aXT/BuSWxffRSigAdAMw0Y5vUX+NNg/LwB0lU8XuSNeHVctUisglMQZcq4xHs/bMrSFpArAlAw1AIJAttf0NQRVGESAxwSNDjtr9VLUYjib3B9UwuA5cPAD/KLgOMh4VHP2kUzGaUFQgRiqKvdUsxXUEv061j49gNVM9kkbhkaNSeZOugvpa2qnoMRimJY0WceH3x6KgixXfaVVCAuzJGTcIpJyobHWw/zpSU8r6Z7XNN3NG/PSx813AoRV0BhrDo7qLixuNeYtr5KHxDjqGRWbVc6CQC9hGCM9vMi9W6gy1bzI4WNrDv4fFY8c9NhVL+Wo3ZiXEknr3WHIC3JdxxeKWGwIJLGwCi5Y32UDra9umlrivNY4nS3tw+CZGwu2VFztglxXD584yskZkFxYrJEM9j5GxHo1X8LldT1rMpuCbd4Oihqo/YIXBSPy+8Xr0RZC0fs9xDDiOEW5sZ006dQPxqTtH5Ml9OSblaDmtrY/EEL0repVAhehF1zj2lc+Nhy2FwZtLb9LN/NXAISMfXsdT+zcWudrUEGb2nbfNOC4279SdSdydSTvcncmryct3yB7QXwdoMUWfDaBTu+HH7o/aj/d6dPA15afPq3f5pCF26KQMAykFWAZSNiCLgjysRWemJdIhGDQlSgaRKlA01Klg0iVUwarSrXSwaLJUoGkSo2UEEEAgggg6gg6EEeFNITgbLhXO/BI8Hi2ihLZCiSKG1yZi3dB/aAy7nWsudgY6wXU4fO+aPO/e9lRioFpAq55T4CmNxIieRo+47BlUMSV1ym/S2apYW5zlVOvk7FomAuRp4Fdi5X5ZhwKsIczM9s8j2zMFvYADRRqdB8b1oRQiPZc5VVklSRm0A2ASOfj/wB24z+oc/LWnP8AdUENs4uuYYY50KgHNGqqSbWz5AQCR5WNPkYWt03XcUtUHiw4WUWDCnMq3F2bKVsdBpY367n5edZkUb6drnvOliStOaSwzAaAb8+lunqtdx/iJwohw0ByXsGe18oO7WGpOtc3QU/8UndNMedhprbZouQLnqVgyvLIX1ZZmN7W106m2th0Va2MnUhoHxEjZiLZGZWANrZMoZfMnz8qsOw+N0TnvaxrRpq4B1+mtj4fW1OhxZtRMIJoxY39oAtDfP1/zb814PtsMHdMjkWZTuDa4v56ffW3+FK4zNkpHuzBux6HSy5rHaZlNUsmi2JtcfNcl4+I0KrDJI4CKXDIEtJl7wWzm4verRpzHIWuGt1pSVjpowL6cldc78vTQR4bNlaNIlhbLGiGOQ3ZlkKjvhiSQxudwdd8zD8UZVucy1iCbdW8+8cfNNlgdGA7n81ccJ9oStFHHjhIrxEZMREAxOUaM8enetp1B108c2owJzZHPp7EO3afQ8virMFdk94X+/h4KRxznJMZhnw2DM5nlZVzFEXOlgZCWDdxLKRtsOlS4ZgLmTiSS1x7rRsO8nl+9+Chra5mQnZoWaxPJEgUGORWa2qlSoJ65Gvt6geNdi/DngXablYDMWjLrOFh5+f7JXs94W38oQFrqYsQgZSBoRfS997j871WbTuyOedLG3irrqhl2tGuYXHdZeiL05NQvSIWL4t7OMJPJJK8k6tI7yPZ0IzOSxIzKbC52vU/5wxMu61gOPIJwuTYKDwjk/DYUv2YaUuCpeYITkO6AAAAHr1PWuAxjHpayQCIlrG7WuLn+7n3Dh3rcpqQMbd+pKiYP2c4QzhmeRUzhuxspQgEExlzqFO1vA2vW9hH4lMzRDPbPsHbX9M3zVSqpHM9pmo+S6eK2lmI70JUYNCEYNIlSwaalSwaRKqQGrarJYNIlVdzFx+LBQmWe51yoi2zyMf2VvpsCSegFK1hebBOGqyXA/aoks6x4iHsUc5VkEucKxNl7QFBYE6XG1/DUSvpiBcG6fkVT7UsZhJmSbD4iKSVB2UkaNdioYlWHTulm67WqhPSPk1aFo0FYYLtcNCsEMWv73y/iaqignP6fiFsfxSADj5LZez2VMNm4hjHEcKZ4olHeeWVhZlRRq2VTrsNRsAanhpHtksQs2tru2iyDifID6ronL3PWExj9nEzrIblUlUIXsLnIQSCbAm176VcfC5guVkEEKRz3/8ATsZ/5eX+yagf7pT4RmeB97LmvCozDF2Wtyc7b2kkAtmPmBpTy4uOq7imomQMFtTxPzWr45gIo8KskYQGPspVYDV9QrZm6lg4NcDh1ZPPXuZKSc+ZpHLciw4AW8lShkkfNY31uPvuUbj/AAz6YiT4cgsFsVv/AJ1qOJxoJHQTiwvoeC0KKp/LkxyaKv4fhcdfKAEGgLsoOg23uCfhUsz6O19zyCkljobmTUk8Lq24/jkSNYc4ZrlpGJucxvv0G+3Sur/CuH9jmnkFnO0DeTR6rhfxHHPKGuaz2B9/ZXK+HIJMet9VWTO3mE73yJAHxqxjUpHaEb7eeikwmmMzmR+J7t10bieOWaNlkFwwIIOzA9CemuoPQ1xMELonhzeH39812L6JpBDxod1yXH4fJI6Ic4U6NbWwF/u1v6V2UTi9gcRYlchURiGVzAbgHdPphZInjZGysbEPsEJFmvvpr4HSlgmLnEs3Cnr8ONO1na2yvAOvPiPDmtDHznJGTHKqS5XymWNsuZQ1iyjKRcjY2A12rRbiEmWxGvP9lgOwmHtLg6cv33+909yHjg/F4uyUrHLNI4RnMjKqxyOuZzqx03NQsmcGuZuD/lW3ws0dbUbeOi71elsm3QvS2RdVHGZJbgRxsygXNr2J+ArmcdZUzuEMbXZNzYXBP7LToOxaC97gD1WW43xybDLmlw9lJsCWYXPgO7WGzBnn3sw72rbgEMxs14J6a+qjcG5mkxJIjguVF2AZmIHQ2C7edLJg5b7pJ7gnzRsh951u/Rb/AIXn7Je10Yi9t8o6AnqbV2eHRyx07Wym5679AVytU5hlPZ7KYDV2ygRg0ISgaRKlg0iVLBpqcqNTVtVUsGkSrI+1DgsmJwqNCCzQOZMgBJZWXK1rdRofnUsDgHa8VIw2XFmGnyt1verh0UwKTSJUdqVCkDBymLtArGJHyX3VXZQduhIC69cvlTeNkl1YcpQSHG4bsb5xPGwtuFVgXJ/dy5r+V6JAMhzbIJXd+Z4s+DxK6DNBMLnYdw7+VZbhcEJIHZZWk8wsPw7CK8oR9VvlurEKbyJEtmG12lW3jUEjyA3hf7+i7GrqXxsJj30O3edugBvyVjJg1kjgilMmV2wqgFyFAdZHeTTfRGA6C2lZrKSCOYzNb7btz37rNiq6gOdILAgE3y8dNNfjxRYTh0UbSjDPMTGSCo7Ukns5ZEOVQc1wI/d1BVqnljZKC14v3pX1tS/J2lrO42H2LdVM+js91kkmAtDl74Haq4kzuCoGX3bjocmnvVBDRQROuxgBUbquRliLcb+zt010KqeM8vxI0CoHYS4mKJ5CXsY2ijZrG2UEszWuQ3gLA2uF7wdCrdPiM0of2lrBpNrDfXxP3dN4bk+BZJc0DI2ZymSWcFo1XDFY9QDdmlYHS4IsNqjcC/R+uuiqmfJaSIAEiziARqSeR5AKSvIOCd8smdgGkBJllJGXELGq3vqWDEX8aVrANvRVX1Bd7zQe+5+ZVBy3yNFiMFG5jdZpkkySEydkWP0kRjKAb27FCbXNmoaXOF7lOmbFG8syi3x+fVW2F5HwxYZhIv6KBgS8jdo0kUryZWK5bAoNiRZd7mwfDI+J3sG3l9E2qySNu8ZtTuTcDS36r+foo2J9nsBDNHFKNZB78xUFVxOW5ZVO8UJ1A97zBLS551v9+ScwQMIDmi2nE9L7O5X/AGO0DhXBUwfMMEUQIjs7x3bOcr4OXduveD6+VTRe9ZUagANBAtcetvouxXq0qSFCFB41xWPCwtNMTlXoPeZjoqqPEn5b0ySQRtzFT01O+okEbNz93XE+YeNy4yUyTHa4RAe7Gv1V8T4nc/IDGklMjrldvSUTKWPIzfief3wChYPFvC6yQuUdTdWXcfkR5HQ01ri03CllhZK0seLhdh5M5tXGrkcBZ0W7qPdcXALp4akXHS/WtWnnEmh3XH4jhzqV1xq07H0K096srMRg0iEsGkS3S1NInJwGmpwVCpq2qicU01OTgNIlVXjuHQRpPOkMSydlKxkEah79m2ua16dmcbAlOBXnmIaD0H4VoHdWEqhC7H7KIVOCYMAQzkMpAIIudwd9zVSoPtBRP3WtwHC4ILnDwxRFveKIqk+pAqBzi7cpmZO4+LtIpEG7xug9WQqPxpBYG5Rc8Fy1OasHISsmHlJDGwaOMi40OhbQ1ytZSV0kznRyDKSdLkWHkukir2GNrZdwOSi4jmHCE2MAUaWAhiB9NTV/C4W0pLqi7z5jyKZXRx1UQbTzZHX5keCssHzHw/QSYc6DcwwHXrs3WszFIJ5pjJTPyg/p1FvJWoKOSKFrHuzEcb7qHxHi2BuzRoemUdlCLaeGfWrmHufHGGTtuee/zV1kjWgBw+JVQONYa1isnlaGL0/nPAmtVoby+Cca6AG+U+aanxmFlQhGmjboRFGNb33EwO9I6SOM6sv4KvUVDaiPLF7J5gkfIKimxCpoZMT5aDx/raQBhF7fBYUks7HZS93/ACP1Tx47eMRibEhcqpYKnuoSyAfpNLFm+fWpHCHKLN1++CjFRPf39O4X87XvzO54psSXGkmIHhoNB5fpvuqEmPkn9rOdc7v+R+qKJJmNkknJPS7a/KQ+FJnYl7Sf+4+Z+q1Hstg7TiMTF5C0SSvqLrlMTRm7FrjWUaWqeK2bRVqiR7xd5J7zddwzVaVO6F6EXVTzBwKLGKizFxkYsuRgNSLG9wQailhEgsVbpKySlcXR2101VGfZzhf5zEfai/6dQfkmcyr38dqOTfI/VI/+G+G/ncR9qL/p0fkm8z8Ev8eqP7W+R/8A0r7l7l+HBqwhzEuRmdyC5A2W4AAAudAOtTxQNj2VCrrpaogv4bAbeqt81S2VO6UDSJUsGhKnFNMKcE4KROVApq2qidU0hSpYNNTlW80y5cFiW8MPN/w2FOYLuHenN3Xnyr6so6VIu0ey3/5If0z+A/jVOo95RP3WvvUCYjD218KRC52vBUzK6Zg0irJcH9tlDObG41LXt61zlRK7Obc1vQyuEYbfSyg8T5cztmc3YdSidNrgAA/Gom1bxolLGO1ss/Pyko6kemYfnVhtU5yYYWDZQZuXUXq33/xqzHKXKF7ANlXSQorWzN69B63rSZSvczNZR9sWncqT9GOl2by2qr2bG8FaZLJvmQxGGuti1x5qKGht1JLK9zbOIPgFC7FFOpH2asCndI32VSE2U7DyV9wPgLYn/QBnA3KiwH+s2l/KsSvqW0htIQD8fIaq3C1sgurPE8piM2kZ0J2DWsfRgpB+BqjHiJlF2WIUphb1Wi9nvBfo0+fPfto3QDyBWRTe3UK1bWH1XaOykWWbVRANJB5Lol61lnIXoSIXoQhmoQhmoQizUIRhqEJQNCE4ppqW6dU0hTwnVNMTgs8pq4qgTqmkSpYNInLnvPPMuIjebCvFF2UiFVYiTM0brbMGD2uDfpuKoS1UkUm3ct2hw2GoiEmY34jRZjlbk18YrskiKEYL3w17kXuMoq9S1vaNJcNeigr6cUrmgG9xdDmfk84LszJIr9pnACBhYplvcne+YfKo62tfGG9npfxU2FU8dS5wffSyt+Q+KYiOWKCMloixzR2XRT70hYjMMosd+lutUIquaSQZtVoYhhtLHTueNCONzvwHj+66retJcomMfLlikb6scjfJCR+FIdko3T3AuFxto63y6LYsLWFhax8NK56BrZCSVrPJGyfxnC4cxGXb95vD1qOWFgcQE5r3WVVi+G4ZfeQk/VDN9+ulUqiogp/e35Df9lNG2R+2youZ+HRrhJ3hh/SJG7LeRrDKLlrdSACQOpAFJQYtTyTMjeHDMQOB308kTQvDSbgrjEdiPOvRRayyzupeG4gVUI1soOjftAfVJv7vXx18NsuvpHPGePfiOf7/ADWlhtRDHLaYacDwB69PklY+UqunU2v8L1l4fEJJrHYarcxiQMp7WGptt4pjhOEEs8UR0Duqm2htfvW8DYGt2unNPTPlH6QSuVjbneG813zheHWKJERQqgaACwHoPSw+FeM1Mj5ZXPebk8VvAACwUqXCrKuVwCD0N9/G41G+4ptPM6GQPbw+PRMkFxZVIgEb4Y2tlkW48M8MkdvhnHyrrcEqM9UTw1VSpFoXDmPkQfRaC9dosG6F6EIr0JEC1FkXRZqWyLos1Fkl0YaiyLpammpydU0iE8pppTwnRTU8LPKauKmnAaRKlg0icq3mHgyYuIxvoRrG/VG8fQ7EVDLC2VtirVHVvppM7fEcwq/kXhEmFhdZgA7SsdCCCoVVVgR0NjUVJC6NpDuatYtVsqZWuj2DfihztwV8UkfZAFo2Y5SbXDgAkE6aEA0lXAZGjLwTsJrWU0ji/YjffZTeW+CJhI7DvSNbtH8T9Vf3R9+/pJBAIx1UFfXvqn3OjRsPXvVvmqeyoXUbiOsTj6wyfbIX+9UU5yxOPQ/JPi1eB1V1y4b3PiCfvFc5h7811rzCyg8XxZ7QqhG5uRuNbWrJxevyOLIna8bK1SwXGZwUDsLb1zRkvqryWYQ6sp2ZSv2lsaRri0hw4a+qjeLiy85BSpyndSVPqpsfwr2qOYOAdz181g24JwtU4cDskItuhI5K5TqAbj5EEemtVX04bL2zN+I59e9WTUudCIX7A3HTp3cuXcpGAx7RSpMoBZHWTXqQbkfHb40+eJtTA6M7OBHnxVdpLXAhdu4BxqLEIuRgbi69CRva31hrcV5BXUUtO8h423++XVb7HBzcw2V7hwbgDckADzqjHG+V4YwXJ2SPIAuVQ8TxBsC2jo8BbytMhY+ls1dVhkDqeoAPNVy5rwRzDh5tNvitAa7yy5q6K9FkXSXe1vM2+4/wrKxjEHUNP2jRck2F9vFWaSATyZSdEkyHyrlm/i2p/VGz4/UrTOFR8HH4fRAPXb0c/wCYgZNa2YA271izM7ORzORR5qs2UV0oGkslunFNNKcE8hpqcnlppTgnlpies4pq6VTTimkShKvSJUrNSJUL0WRdDNQi6GahF0L0ITOJFwB+/Gfsurf3aqV5y0sh/wBp+Snpf6ze9PQylRlUkAg3tp1Gnx/KvMpKqdgLWOIB0P8AldKI2kgkKOwqkFYUhqjCakZ7U4apbXXGOPYJYsVOALHtXbz75zj4d6u7pql8tPHc6ZQPLT0WhRU0TIw9o11ueO6rMUO6w8j92o/CrlM/JI13UIrmZoXt6H6quiFyANSSAANyTsBXV5gBcrjCpWPSNcqIhDoCJnLE55C2oVdlVfd8TYk1FG3MS/gdh980EpqCVkN42KnxHy1Gx+NLNTRTC0jQfvmlbI5vuld79k/EIsTF2ihu1QdnKHd5MrCxvHmJyowN9PMHasA4dHSzHI0C4vcAKUyueNSq7nOwDke8EkFx1ygmxHXal7IWJ8UsElpG94WiL1rDULItbREWpbJLpuRtvUfnXM/isf6Nv/V6FaeFf1T3eqO9eeLoEkPXrGDNIoIb/wBoXKVp/wBQ+3NGGrTsqt0T4hVtnZVvtmZVv6XNNTgnI8Sh2dD6Ov8AGmlOAKloaanJ9KaU4J9ajUgWbU1eVIJYNIlSr0iVQOM8biwqZpm1PuoNXc+Cj8zpUUsrYhdysU1LLUvyRj6DvXPp+ZsRisRHZjEvaJkjQmwJYAFj+2dRvp5VkPqZJZBbTVdZDhlPTU7y8ZjlNye7hy+a6kxrcsuLCK9CEL0WRdNytqv9I/2GP5VnYs7LRSHp6hWqJpdO3pr8FNjj/RFv3lH/ALWrzqSK9I5/+9vyK6MO/mAdD6KI1ZoVlPj3flUfFN4ppx+P409qULl/PkGXFs384kbfEDsz/YFdbhT81OByJHr6rVo3XjI5H5rNOK1ApXtBW89nPJeRVxOJUZyLwoRtcaSHw0Og87+FbVRU5xlbtxXDFuU2XNjh2zlWvmub33vvrWzHZzQQoXaJxsKQNjUmVMzBdB9kfFYcCmJnxcqxxsY41BuWZkDM2RFuzaSLsKz6xjpHNa0a6lSNNgr3m6VZMxjIZWzlSOqyBspHkQwqqxlmkHkmtdZ/irvBzZo42+siN81B/OrEerAegVWfSVw6n5p0tT7KC6SDqPX/AA/Oua/FYP5If9XoVp4Sf5x7vUJ015wujTLNrXq+Avz4dEelvIkLk8QFqh/f6Iw1a6prkXtPj/XSW17iWvrYZAbDwFyT8asRmzAr0HurIdmvgPkKW6nstB7PpRHxHCkWGaTIbaXEiMljbzYVHLqwprx7K9CpVAquE8tRqQLMqavqiClg0iVG17GxsbGxIuAehI60hS964vxczdtIMUSZVbK5Jvttl6ZbG4tpY1zs2fOc+676jEPYt7EWafvXrzUzlaaNMTG8zqiIS7MxsO6py+veyD41LRsL5hZRYrJkpHNG7tB5j0uur4THRyjNDIkg8UZW+djpW8RbdcOQRun70iRC9CEhjqPifut+dZGOm1E4cyPnf0V3DgTOO4q8SP8AVT6qfv8A8a5KSK2FvPUH4hbTXf6gKmeubC0Et5csZbU2VjYbnLc2HyprW3eB1CS2qxnG+cZI7GNBbNlsVL62JAZx3VOm29b1NhDXj2yfl5c1O1kebKTc9FjuM8bkxTK0oQFVKjICLgm+tyfGtqmo2UzS1hOuuquwtDL5ePoq9qshTu2TuN5nxRaMJNJGII0iQRuyiyqAWax7zGwve/QdK6OhhY6EOIvff5Liq1uSoeBz+evqobcTkaUyvldmN37uUMdyxCWsTqbi29X2MyCzdlTcA7dS8bxsSplyCO1rkuZL6/sgILHXqelKHOB1TBEBql8A4C+KkCxlQTsTcsf6KjU/lSveGC5Q4kLQycFxWEYR4kbWRWBzJluSqgjbRtj4+VQ9rG9t2pLa2W45elvhMMfHDwf8JarQj+W3uCr1LrzPPU/NTi9TWUF0I21+X9oVzn4pb/of+4fIrSwk/wA/w+ilV5mumUSU94/56CvUfwyb4azvd/8AIrlcUFql3h8kamt5ULrmPtWT9YjbxjH3Ej8qmj91Xqb3Vh6VWVM4HNkxOHf6s8LfKVSaa7YpHbL0utZ5VUJ1aYVIFl1NX1nBLBpE66PNWdiWJw0MeZ+pOzeJ+g6+qtUtLJUOs3bieX79FkefOCdqnbxqTJGBnAGrx38OpXf0vXKU+OfmX5ZwASdCNu4+h8Cupo4xSnKD7J3vwPP6+a5o8DyyqkSs7WFlQFmNydbDpa2u1dRQGOFjppXBoGlybKHFnF0rYxy+d1tuWvZ9LmWXFOYSCCEiIMvj3pNl9Bf4VkYj+L42XZSNzH+52g8BufGyqx0Bd7+g5Lo8i9aj/D2NS1Uroag3J1boB3jTzHiquI0TImB8Y02PoUjNXX2WOmZX7w8crkfAoP7wrDx8XpwP9w+RWphfvuPQLWkAYV/Jb/ZA/hWRJF/5fIOh+CvNd/OB6rG47iSR9bnwHj4Fjp8N/KuRhpnybLaDdLnRRMFjcXLIAuHtCT3ndSumxChyGb1ygeta0WEx6FxN+n3b4lRSSxNBsdVJ5zwv0rBvDhlDMrRlVTKACrXKg6AaXrUfiFNC7K91j3H0BVSnY5kjXnZcmx/DZoCBPG0Za9sw3ta9jsbXHzqxFURTAmNwNuS3o5Gu90qM0gG5A9TUoaeCldMxos4gKvxTDPoRewPnXQYWT2RaeBXLYoWmbM03uB9EgGtNZil4VSVkaysAoW7AGxkNgQT+1ZXI8LE011iQ370RsLq45d5qxWCP6syAeDRo3wLEZreV7UklOyTVwTc5C2Cc5HEov0lB2s3RFKxlVkyK4zE/UO19Vqs6mDb5ToEguX3V7wI2wsA8IYx8kFEQ9gdyoTe+7vKmF6lsorql5s4i8OHLR6MzKma5BUMdStutZmLxtkp8rhcXHwW3+H4hJV68AfFYUcxYof8A35f9rKfxauaNBTn9A8h9F23Yx/2hTYedMSqgfo2t+06uzN/SOf8AhWpS1BpoxFE0ADosqowWmmkMjs1zyOnyTv8A27xPRYPsSf8AUqx/EZeQ+P1VY/h6l4Od5j6Kj5i4u+MZGmCAqCo7MFQQbtrmJ8/nT/4lLawATm4PTxEC7iD1HLuVQcKPOm/xGbp5KQ4ZD180cUAVgdTYg2JsDY3sSNflSjEZuijOGRcz8PovRfBcd28EU1rdrGkhF7gFgCRfrY3q012ZoK5yWPs5HM5EhWS0ICyimtBZyKfELGrPIwVVBLMdgB1NFkoBJsFi+Mc+QA/q7TsbW7ojjQnxvIhb/wBtZdbglPWSdpLva261aWWeFmQWte6pOH8x4/F4hIoJmjznwifIo1Zy3ZjYemtvGs6rwbDKKB08rLgcLkXPAb8VdbPNIcoO6u8XxleESrh48OHjZBIZLhJnuzKczBbOQVPhoQNNzj0mGOxuJ05kyuBtltdo0B53F/HW6nkm7B1rX68Vo+C84YXEnKjsr29x1Kn7Wqn51j1+A1tGMz23bzBuPqPEKxFUsk0G60AsR4isynnfTTNlZu03/bx2UkkYkYWO2KjGvYaedk8TZWbOAI++i46SMxvLHbhMySKHQvYCzi52vmi6/Cs/FhmY1vX5f5WnhYNpLf7f/sn+bedVwaRxJGkxlRzIC1gqE5R0N83e36DzrPzhkYbzutmiw81TnG9gOipuA88RPIEXBpCSGIZGS3dBOto1NtKz5nMiYXhuvz8VcnwqRjcxfceKvcFifpCvnN1LZbKSotbbQ1zdbX1Ido61xsFCYWxkWGqcwcAQMF2DH/Cs2Z5cQSnkk6lYj2ojvYe/1ZvvMX8K3sB92Tvb6q/h7QXOJHAeq5vi3VWsFF92NyAwOmU5bMNjs2v49vh0Ilac3BY+MAMns0WuAT5lWEXMbiPsTDhWiBuqPArhP6DOS49c161BRxXvrfvWMXFVcoBYkAID+yuYqPTOxP31ZbHl4nx1TbrRcq8JOMBwsZClScS0jX7xUCJUIF7C0jG+vXxrPxGuhoAJ5TofZGnj6J8bDIbAKfieQcch/RpHJ4EOq38rkj71qgz8V4ef1+bXfRPdSP5LW8c5Y7OLAGMEtFCiSbXJYl3Ykfv5/tVZirmPaXg3DtQmZC11lJ4O36vF/Vr9w2q9DrG09FkT/wBR3epOapVEqDnUXwx8mU1n4mP5Pit38OOtWW5tPoue1grukVCREaVMKCQs5ARWY30VVLHY30GtOaCdAq8hDQHONgD+3qpK8JnLBRBNcmw/Rv8Ajaw+NNkcIm5pNBzOiZ28R2cD3G/yUyflTFquYwk+SsjN9lWufheqbcTpXG2fzBHxTTI1dc5GVhgMMHVlYR2IYWNg7Zbg7XFj6EV0cBvEFydZb8w/LtdaFakUIWVFaCzVE43hu1w80f14pAPXKSPvAoG6kYbOBXDFN7edSrUXRfZnhOzMzGMk2RTJcGxuS0Sr5d0kg9B5VzX4kw+qq42CHUC5LeJPA+Guinp6mKJ3tndO+1HCh4oZk1MbsjeIWQAi46WZB9qsb8KyPp6t9PICMw2Omo/Yq1WAPYHt1UT2ccKOcysNFBHqWBGXz0ua76SwbZYc79LBdAWID3dPTSsapweiqPfjF+Y0PwSRV08ezvPVLHnrViio2UcIhjJsL79VHPO6Z+d2/RUHN0to/wDVb+0v8Kr4j+kd/otjBR756t+Tlz6acu5LEm1lBJJsALAa9NKyJRsuzobWdb73TmDPfHx/Cq0vuq3J7q6nyb/oT/T/ALq1yGJ/1R3epWFV+/4K4j/a/pH8qpP3CgWB9p7d+AeCSH5sv/LXRYCPYeeo+RWlh36/D1XNcf7/APqr+JrvsJ/pnv8AosPG/wD1H/aPmUiFbsB/natKaVsLC92wWbTwOnkEbdz9Lqf9GPiPlVT+L0/G/l+6vnAarhl8/wBla8s8XkwMrSRxrLmQoVZygALK1wQD9W1Y+N/lsRiZGHEWdfboQpafCauMklo24ELZx+0CXKrHDQnMLgDEPm+I7M1y5wKIfqPkPqtBmHyOF7j78EviXOsM8KxshRlAy2YuHfNdlBsLAXJudwNhtW3BHliZGD7oseF/iqs+GyQuzOtqVL4K98PEfFAfneurph/Kb3BcXUi0zh1Kl3qZQKp5piZ8M4QFjddFBJOttAPWqWINLoCAL6jZa+BSsjrGl5AFjqdFlIuUMWyZxFYEXCsyrJ9gm4PkbGuNdilK1+Qv+BI813Jqor7nyVb/ACVN/NSeHuHQjcVpNY5zQ5ouDsRqCkNVBtnHmkHh0v8ANv8AKlyP5HyKT8xCdnjzCuOTsHKuNhPZuAGbMcpAClGBJPhrU9K1wmboVn4rJE6keMwvpbXqF0jC4jtQX6ZnVR+6jZb/ABIJ+VcjjuIPqajLf2G7D171WpKRtOwDiQLn08EpxWOFbUvhE5DZDsbkeRFdX+Hq52f8u46WuOnTuWXiNOLdqN+KvFrrFkLKCtFZqWtCVcW4Lwh2m7JRdwzRr4KUNndh0AH3+lqn4XWo54AuuwcNwKwRLFHso36serHzJqAm5uVnOcXG5T0+HRwQ6hgdCCL36/kPlUL4I3uD3NBI2PEeKVkr2AhpIBTeAwMcCZIVyqCTa5Op3JJ1NTFxOpTS4k3KkUiRChCyvPT2RfMAfC5/hWbiH6fH0XQYJs4dR8lh4YGJfKrNY62Um3rYaVjy3JC6+hc0NNyN09hR3x8arSe6rkps1dQ5VmCQ5XupzE2KsNCFAvp5VylfDI+W7RfRYVQQXkgqBxzmd8KgdkJzsQoKkC9r+900FXoMIbNobi3FRMLXGwPksTzPxuXEZJsTEIVAyILm7XJa+VtdvKtyhw0U7S2Mk3N9VZhqoqbNnO9vgspPKHYst7WA10rqsNidHGQ7msTEqhk82dm1gPmrHlrAtNiUSP3iHOgB0CG+h0NGLTMhpXPkNhpr4jkosPe1lQ1zhca/IrVz8p4ka5L/APpm+/1UU3rkBiFKdpW/L5gLq211P1HmmMRwDEKrXgY6E92F7+gsg+VS/mqf/wBxn/Jv1T21dOdnHxumMBjcP9HiWQZZFsxtEzFuouwINvRhtVslt/FNibKWg5SQWjw0TXHMYkohWCFlZGYkhCMwIAGlzsfxqSO19FUq8zRd19xvbqtry+f1WD+rWukp/wCk3uC8/qz/AD3/APUfmrAVMq6fwts1z01+8fhqfhWNj80kVA8x6E2F+QOn7eKvYdG19Q0O4a+X3dXEiW3ryeSJ0Vg7flyXWteHbKBP72nlf/Pyr0f8KOkND7ewccvdpf43XN4u1nbi29tUpTXSFZoCfSozqpBoocTZSVPjp8en4GvKa+lfBM5jhqD8OBXYQyiRgcOKNqphTp3hseaVbfs94/gPv/Ot7AIHPqg8bNuT4iwCpV8gbCW8StGtdysJZMVorMSqE5R4MBEkjSIiq7++wGra31oJNrJS42spNImoUJUdCEdCVChCo+Z+Gdsq97LbQXBIZj7qEj3LnYm+ptva+fWQuc4OG1rfutbDKsQ3aRxuqCXlO5LESBizMSLEWLEgC2ulwKzTG662G1+nEK25a4ZFhszSxYiVybBlKiy6d0A+J67019IyTR+3S/oklrXSAAP06q8hjwbSCR8Ligy+6WmkyjzVFbKPgKgmiZE2zWuI6W+OxUN3f3hTeL8XgcASYLETBSGWxAKmxF1JcMDYnUeNLFIx+ha4d4+hQyI7iQDz+iyPM+Bw+LWMJgcVEY3LN3SxdStspbtLgXsbjwrRgkbETodfvqh9Pm3lb8foqnC8rRtmzYSUEe6C0ixjzawzMfK+v31LLiHZgZWk9wuoTSWH9RqsuVozgWdjgpJXJOWVI2UrGQvcUEmw7t7k3N6x8Sp56+38whtvd2F9dT5pGPbFod+e60x5oc7YHFfHIPzNY3/hx3GQeRP0T/zY4BEnMkx2wE3xkiH40H8NEggyDyR+c6LG4XgWIRFURyADf9JEt/MDI1unU10ggPP5K6/GYybmMHvJRPyzMctjkIOrfSGJIup0yw6e7/m1Pip3B2h1UNTjDZGZSwADVaXAYbso0jBLZFC5iLE26kV0EbcrA08AuTlfneXczdSBT1GnENtRUcsTJWFjxcHQhOY9zHBzdwn1ma1gT6X0+HhXMf8AhOkMmZznEctPK61v4xLlsGi/P9kpK6KKJkTBHGLAaALNe9z3FzjclPKKcUoT6CmJ4RzYZXFmHx61QrKCCqAEg1GxG4++R0VqCokhN2Hw4JlOD/8Aivbw0/E1jj8N04ddzifIfJXjichGgCtsHh1jFkFup1JJPiSdTWxDBHAzJGLBVHyOkOZxuVMUVIkWRFaKzUqhCMUiVHQkQoTkdCEdCELUISWQEEMLgggg7EHcGkKUXGoUY8LiPRtfCWYfg9R9izkpvzEv9xTT8EiO5mHpisUPwlpv5ePl8Sl/Myc/gE3/ANn4uj4kemMxX5yGg07D/lAqJB/gJDctxHeTF/75iP8AnpBTsHPzSmpkPLyCIctQ/WxJ/wD3MV+UlL2DOSb+Yk5ozy5B44j/AHzF/wDVpewj5fNJ+Yk5oDgMA0Al/wB6xR//AK07sGck38xJzSl4VENg/wAZ5z+L0vYs5JO3k5o/oMY2DfGSQ/i1OEMfJNM8nNJbCJ9X72/jSiFnIJpmfzKNMOqm4UA+PWnhjRqAmF7naEp0U5NShSIS1oKUJ1BTSnJ5BTCnBPIKYU8J5KanhPpTSnhPpTCnBSEqMqQJ9aanLIVpLMRihKlA0IR0iEKE4I6EI6EqApEI6EI6EqFqRFkdqEIqEIjSpEgmlSJtjSpqbY04JE2xpU1JNKkQoQjpEJQFCVOKKQpU6opqVOoKaU8J5RTCpAnlpqcE+lNKcn0qMp4UiOmFSBPrTU5Y6tNZaOkQlChKlChCFInBHQlRihCOkShHSIR0JUdCEVCERoSJLUqE21OTSm2pQmps05NSDQkRUqRCkSpQoQEsUFKlrTSlTyU0pQnUppUidWmJyeWmlOCejppTwpCUwp4T6Uwp4UhaaU5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100" name="Picture 4" descr="http://shkola7gnomov.ru/tmp/input/import_files/8d/8d61f1e6-0343-11de-b2ed-000e0c3c90a2.jpe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43808" y="1340768"/>
            <a:ext cx="3382251" cy="28326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260648"/>
            <a:ext cx="929761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Все представленные игры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– это малая часть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развивающих игр которые Вы можете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риобрести.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Главное, помните!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</a:pPr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 стремлении к развитию ребенка важно не переусердствовать как с критикой,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так и с похвалой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1155700" algn="l"/>
              </a:tabLst>
            </a:pPr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никогда не ругайте за ошибки, ребенок не вундеркинд, чтобы схватывать на лету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55700" algn="l"/>
              </a:tabLst>
            </a:pPr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все знания, которые вы ему хотите дать</a:t>
            </a:r>
            <a:r>
              <a:rPr lang="ru-RU" sz="2000" dirty="0" smtClean="0">
                <a:ea typeface="Times New Roman" pitchFamily="18" charset="0"/>
                <a:cs typeface="Arial" pitchFamily="34" charset="0"/>
              </a:rPr>
              <a:t>; </a:t>
            </a:r>
            <a:r>
              <a:rPr lang="ru-RU" sz="20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самое важное привить интерес к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55700" algn="l"/>
              </a:tabLst>
            </a:pPr>
            <a:r>
              <a:rPr lang="ru-RU" sz="20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познанию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1155700" algn="l"/>
              </a:tabLst>
            </a:pPr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обязательно найдите, за что похвалить ребенка, даже если он ничего пока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55700" algn="l"/>
              </a:tabLst>
            </a:pPr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не усвоил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1155700" algn="l"/>
              </a:tabLst>
            </a:pPr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входе решения логических задач, не торопитесь подсказывать, пусть он сам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55700" algn="l"/>
              </a:tabLst>
            </a:pPr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придет к решению, вы можете лишь натолкнуть на мысль.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1155700" algn="l"/>
              </a:tabLst>
            </a:pPr>
            <a:r>
              <a:rPr lang="ru-RU" sz="2000" dirty="0" smtClean="0">
                <a:solidFill>
                  <a:srgbClr val="000000"/>
                </a:solidFill>
                <a:cs typeface="Arial" pitchFamily="34" charset="0"/>
              </a:rPr>
              <a:t>если Вы помогли ребенку в чем-то, обязательно дайте возможность  решить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55700" algn="l"/>
              </a:tabLst>
            </a:pPr>
            <a:r>
              <a:rPr lang="ru-RU" sz="2000" dirty="0" smtClean="0">
                <a:solidFill>
                  <a:srgbClr val="000000"/>
                </a:solidFill>
                <a:cs typeface="Arial" pitchFamily="34" charset="0"/>
              </a:rPr>
              <a:t>похожую задачу по аналогии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ü"/>
              <a:tabLst>
                <a:tab pos="1155700" algn="l"/>
              </a:tabLst>
            </a:pPr>
            <a:r>
              <a:rPr lang="ru-RU" sz="2000" dirty="0" smtClean="0">
                <a:solidFill>
                  <a:srgbClr val="000000"/>
                </a:solidFill>
                <a:cs typeface="Arial" pitchFamily="34" charset="0"/>
              </a:rPr>
              <a:t>заканчивайте игру-занятие до того, как ребенок устанет и потеряет интерес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55700" algn="l"/>
              </a:tabLst>
            </a:pPr>
            <a:endParaRPr lang="ru-RU" sz="2000" dirty="0" smtClean="0">
              <a:cs typeface="Arial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55700" algn="l"/>
              </a:tabLst>
            </a:pPr>
            <a:endParaRPr lang="ru-RU" sz="2000" dirty="0" smtClean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3074" name="Picture 2" descr="http://domasmamoi.ru/wp-content/uploads/2012/07/10.pn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707904" y="5013176"/>
            <a:ext cx="1593049" cy="18448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56895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Не заставляйте ребенка играть в ту или иную игру, лишь по тому что Вы решили.  Игра должна быть интересна ему, и только тогда она действительно принесет положительный результат.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5517232"/>
            <a:ext cx="882047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55700" algn="l"/>
              </a:tabLst>
            </a:pPr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Старайтесь чаще говорить ребенку, что он умный, способный и у него все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tabLst>
                <a:tab pos="1155700" algn="l"/>
              </a:tabLst>
            </a:pPr>
            <a:r>
              <a:rPr lang="ru-RU" sz="2000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обязательно получиться, нужно просто учиться и стараться.</a:t>
            </a:r>
            <a:endParaRPr lang="ru-RU" sz="2000" dirty="0"/>
          </a:p>
        </p:txBody>
      </p:sp>
      <p:sp>
        <p:nvSpPr>
          <p:cNvPr id="9218" name="AutoShape 2" descr="http://ped-kopilka.ru/images/photos/medium/article116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220" name="Picture 4" descr="http://ped-kopilka.ru/images/photos/medium/article1161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75856" y="1556792"/>
            <a:ext cx="2600325" cy="360045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332656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возрасте от 2 до 6 лет у ребенка происходит активное формирование основных навыков и умений, основные процессы развития мозга, а именно коры головного мозга, как высшего органа управления, происходят именно в этом возрасте. </a:t>
            </a:r>
          </a:p>
          <a:p>
            <a:r>
              <a:rPr lang="ru-RU" sz="2000" b="1" dirty="0" smtClean="0"/>
              <a:t>Больше никогда, за весь период жизни, мозг не будет так активно расти и развиваться, как в этот период. </a:t>
            </a:r>
          </a:p>
        </p:txBody>
      </p:sp>
      <p:pic>
        <p:nvPicPr>
          <p:cNvPr id="15362" name="Picture 2" descr="http://go1.imgsmail.ru/imgpreview?key=http%3A//dsuv414.mskobr.ru/files/images/1389%281%29.jpg&amp;mb=imgdb_preview_17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580112" y="1988839"/>
            <a:ext cx="2304256" cy="2912683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9512" y="5013176"/>
            <a:ext cx="896448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Как «пройти» этот сложный и интересный этап в жизни ребенка с пользой?</a:t>
            </a:r>
          </a:p>
          <a:p>
            <a:r>
              <a:rPr lang="ru-RU" sz="2000" dirty="0" smtClean="0"/>
              <a:t>Что же может помочь любящему и заинтересованному родителю?  </a:t>
            </a:r>
          </a:p>
          <a:p>
            <a:r>
              <a:rPr lang="ru-RU" sz="2000" dirty="0" smtClean="0"/>
              <a:t>Ответ напрашивается сразу - это развивающие игрушки.</a:t>
            </a:r>
          </a:p>
          <a:p>
            <a:r>
              <a:rPr lang="ru-RU" sz="2000" dirty="0" smtClean="0"/>
              <a:t>Но как сориентироваться в многообразии предлагаемого ассортимента </a:t>
            </a:r>
          </a:p>
          <a:p>
            <a:r>
              <a:rPr lang="ru-RU" sz="2000" dirty="0" smtClean="0"/>
              <a:t>в магазине игрушек и как не ошибиться в выборе развивающих игрушек?   </a:t>
            </a:r>
            <a:endParaRPr lang="ru-RU" sz="2000" dirty="0"/>
          </a:p>
        </p:txBody>
      </p:sp>
      <p:pic>
        <p:nvPicPr>
          <p:cNvPr id="6" name="Picture 2" descr="http://www.domadeneg.ru/assets/images/vopros_kredit.PN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43608" y="2348879"/>
            <a:ext cx="2592288" cy="263967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Очень часто, взрослые делят игрушки на две категории, на игрушки «просто так» и на развивающие игры. К примеру, кукла или плюшевый медвежонок, с которыми ребенок не расстается даже ночью -это игрушка «просто так», любимая детская игрушка. А вот </a:t>
            </a:r>
            <a:r>
              <a:rPr lang="ru-RU" sz="2000" dirty="0" err="1" smtClean="0"/>
              <a:t>складовые</a:t>
            </a:r>
            <a:r>
              <a:rPr lang="ru-RU" sz="2000" dirty="0" smtClean="0"/>
              <a:t> кубики, конструктор, </a:t>
            </a:r>
            <a:r>
              <a:rPr lang="ru-RU" sz="2000" dirty="0" err="1" smtClean="0"/>
              <a:t>пазлы</a:t>
            </a:r>
            <a:r>
              <a:rPr lang="ru-RU" sz="2000" dirty="0" smtClean="0"/>
              <a:t>  и т.д. – это развивающие игры, их нельзя отнести к играм «просто так», у них строгое назначение.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4" name="Picture 6" descr="http://vzabote12.ru/wp-content/uploads/2011/12/ISTOCK_000005134378SMALL_crop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652120" y="2276872"/>
            <a:ext cx="2880320" cy="2880320"/>
          </a:xfrm>
          <a:prstGeom prst="rect">
            <a:avLst/>
          </a:prstGeom>
          <a:noFill/>
        </p:spPr>
      </p:pic>
      <p:pic>
        <p:nvPicPr>
          <p:cNvPr id="2056" name="Picture 8" descr="http://irecommend.ru/sites/default/files/product-images/30837/333172_20110531025406.jpg"/>
          <p:cNvPicPr>
            <a:picLocks noChangeAspect="1" noChangeArrowheads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536" y="2420888"/>
            <a:ext cx="2304256" cy="2254331"/>
          </a:xfrm>
          <a:prstGeom prst="rect">
            <a:avLst/>
          </a:prstGeom>
          <a:noFill/>
        </p:spPr>
      </p:pic>
      <p:pic>
        <p:nvPicPr>
          <p:cNvPr id="2050" name="Picture 2" descr="http://go3.imgsmail.ru/imgpreview?key=http%3A//flora2000.ru/goods_flora/Plyusheviy_mishka_b.jpg&amp;mb=imgdb_preview_1743"/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691680" y="3645024"/>
            <a:ext cx="1512168" cy="1512168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251520" y="5085184"/>
            <a:ext cx="8496944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На самом деле деление игрушек на развивающие и «просто так» условно.</a:t>
            </a:r>
          </a:p>
          <a:p>
            <a:r>
              <a:rPr lang="ru-RU" sz="2000" dirty="0" smtClean="0"/>
              <a:t>Любая игрушка может стать развивающей и помочь решить ту или иную задачу в развитии ребенка. </a:t>
            </a:r>
            <a:r>
              <a:rPr lang="ru-RU" sz="2000" b="1" dirty="0" smtClean="0"/>
              <a:t>Ведь развивающими являются не столько игрушки, сколько игры и живое общение с ребенком.</a:t>
            </a:r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179512" y="4221088"/>
            <a:ext cx="9144000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ahoma" pitchFamily="34" charset="0"/>
              </a:rPr>
              <a:t>Плюшевый медвежонок, может служить «живой» иллюстрацией к волшебной истории, которую Вы рассказываете</a:t>
            </a:r>
            <a:r>
              <a:rPr kumimoji="0" lang="ru-RU" sz="20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ahoma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ahoma" pitchFamily="34" charset="0"/>
              </a:rPr>
              <a:t> – и это часть развивающей игры.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j-lt"/>
              <a:ea typeface="Calibri" pitchFamily="34" charset="0"/>
              <a:cs typeface="Tahoma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ahoma" pitchFamily="34" charset="0"/>
              </a:rPr>
              <a:t>Складовые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ahoma" pitchFamily="34" charset="0"/>
              </a:rPr>
              <a:t> кубики </a:t>
            </a:r>
            <a:r>
              <a:rPr lang="ru-RU" sz="2000" dirty="0" smtClean="0">
                <a:solidFill>
                  <a:srgbClr val="000000"/>
                </a:solidFill>
                <a:ea typeface="Calibri" pitchFamily="34" charset="0"/>
                <a:cs typeface="Tahoma" pitchFamily="34" charset="0"/>
              </a:rPr>
              <a:t>(для обучения чтению по складам) 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Tahoma" pitchFamily="34" charset="0"/>
              </a:rPr>
              <a:t>– развивающая игра, причем они могут быть использованы как по прямому назначению, так и для развития фантазии, координации движений, конструктивных навыков.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</a:b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/>
            </a:r>
            <a:b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404664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solidFill>
                  <a:srgbClr val="000000"/>
                </a:solidFill>
                <a:ea typeface="Calibri" pitchFamily="34" charset="0"/>
                <a:cs typeface="Tahoma" pitchFamily="34" charset="0"/>
              </a:rPr>
              <a:t>Итак, любая игрушка может стать частью развивающей игры </a:t>
            </a:r>
            <a:r>
              <a:rPr lang="ru-RU" sz="2000" dirty="0" smtClean="0">
                <a:solidFill>
                  <a:srgbClr val="000000"/>
                </a:solidFill>
                <a:ea typeface="Calibri" pitchFamily="34" charset="0"/>
                <a:cs typeface="Tahoma" pitchFamily="34" charset="0"/>
              </a:rPr>
              <a:t>в процессе вашего общения с ребенком  – все зависит от того, как ее использовать. </a:t>
            </a:r>
          </a:p>
        </p:txBody>
      </p:sp>
      <p:pic>
        <p:nvPicPr>
          <p:cNvPr id="20483" name="Picture 3" descr="http://go2.imgsmail.ru/imgpreview?key=http%3A//zocarisa.freesite2you.com/min/50.jpg&amp;mb=imgdb_preview_778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275856" y="1484784"/>
            <a:ext cx="2520280" cy="24952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129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Развивающие игры </a:t>
            </a:r>
            <a:r>
              <a:rPr lang="ru-RU" sz="2000" dirty="0" smtClean="0"/>
              <a:t>– это те игры, которые способствуют развитию ребенка, неважно, идет ли речь о развитии мелкой моторики, речи, мышлении, памяти, воображения, творческих способностей и т. д. </a:t>
            </a:r>
          </a:p>
          <a:p>
            <a:r>
              <a:rPr lang="ru-RU" sz="2000" b="1" dirty="0" smtClean="0"/>
              <a:t>Игра, которая способствует развитию какого-либо интеллектуального или физического навыка, является развивающей. </a:t>
            </a:r>
          </a:p>
          <a:p>
            <a:endParaRPr lang="ru-RU" sz="2000" dirty="0" smtClean="0"/>
          </a:p>
          <a:p>
            <a:endParaRPr lang="ru-RU" sz="2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916832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Игра, предлагаемая ребенку, должна концентрировать внимание и занимать его более-менее длительное время. Кроме того, она должна содержать информацию, познаваемую им день за днем, содержать не менее 4-5 вариантов заданий, т.е. </a:t>
            </a:r>
            <a:r>
              <a:rPr lang="ru-RU" sz="2000" b="1" u="sng" dirty="0" smtClean="0"/>
              <a:t>она должна быть развивающей</a:t>
            </a:r>
            <a:r>
              <a:rPr lang="ru-RU" sz="2000" dirty="0" smtClean="0"/>
              <a:t>. </a:t>
            </a:r>
            <a:endParaRPr lang="ru-RU" sz="2000" dirty="0"/>
          </a:p>
        </p:txBody>
      </p:sp>
      <p:pic>
        <p:nvPicPr>
          <p:cNvPr id="7" name="Picture 2" descr="https://encrypted-tbn1.gstatic.com/images?q=tbn:ANd9GcSWM0f8cLCRaE7RM2crsp5w3OFONRPXLfBPccIlBr0GXtTdSRIWJQ"/>
          <p:cNvPicPr>
            <a:picLocks noChangeAspect="1" noChangeArrowheads="1"/>
          </p:cNvPicPr>
          <p:nvPr/>
        </p:nvPicPr>
        <p:blipFill>
          <a:blip r:embed="rId2" cstate="screen">
            <a:lum contrast="30000"/>
          </a:blip>
          <a:srcRect/>
          <a:stretch>
            <a:fillRect/>
          </a:stretch>
        </p:blipFill>
        <p:spPr bwMode="auto">
          <a:xfrm>
            <a:off x="2843808" y="3429000"/>
            <a:ext cx="2952328" cy="3125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284984"/>
            <a:ext cx="8496944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/>
              <a:t>Развивающие игры бывают: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•  готовые комплекты с инструкцией по применению, которые можно приобрести в магазине;</a:t>
            </a:r>
            <a:br>
              <a:rPr lang="ru-RU" sz="2000" dirty="0" smtClean="0"/>
            </a:br>
            <a:r>
              <a:rPr lang="ru-RU" sz="2000" dirty="0" smtClean="0"/>
              <a:t>• изготовленные своими руками, по образцу готовых игр;</a:t>
            </a:r>
            <a:br>
              <a:rPr lang="ru-RU" sz="2000" dirty="0" smtClean="0"/>
            </a:br>
            <a:r>
              <a:rPr lang="ru-RU" sz="2000" dirty="0" smtClean="0"/>
              <a:t>• игры-фантазии, обязанные своим существованием исключительно процессу общения родителей и ребенка (например, сооружение из кубиков башен и дворцов, создание фантастической сказки с «театральным сопровождением» из любимых игрушек малыша);</a:t>
            </a:r>
            <a:br>
              <a:rPr lang="ru-RU" sz="2000" dirty="0" smtClean="0"/>
            </a:br>
            <a:r>
              <a:rPr lang="ru-RU" sz="2000" dirty="0" smtClean="0"/>
              <a:t>• комплекты, избранные для игр самим ребенком (причем это вовсе не обязательно будут игрушки; мой племянник, например, обожал играть с каштанами и сухими мандариновыми корками).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10248" name="Picture 8" descr="http://umnica.eu/wp-content/uploads/2011/01/shutterstock_951955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635896" y="404664"/>
            <a:ext cx="1800200" cy="25730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476672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Представляем Вашему вниманию развивающие игры, которые можно приобрести для дома.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Развивающие игры были придуманы ведущими врачами и педагогами мира, такими как 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М.Монтессори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Б.П.Никитин, Н.А.Зайцева, Е.Данилова, О.Н.Теплякова,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В.В.Воскобович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pic>
        <p:nvPicPr>
          <p:cNvPr id="3" name="Picture 4" descr="https://encrypted-tbn3.gstatic.com/images?q=tbn:ANd9GcQvK9Ossi3lkQNRSpt2YaGVFe4NkoNub3pnaQOHMvKzAxATcdhcSw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059832" y="2564904"/>
            <a:ext cx="2448272" cy="36918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0" y="0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Развивающие игры Никитина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не утратили своей актуальности до сих пор. Развивающие игры Никитина нацелены на то, чтобы дать возможность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активно мыслить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идти от простого к сложному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развивать логическое и образное мышление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развивать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пространственную мышление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осуществлять творческий подход к решению задач.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Важным условием успеха в применении игр Никитиных является непосредственное участие родителей в занятиях с детьми.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Это не игра-развлечение, которая покупается, чтобы «</a:t>
            </a:r>
            <a:r>
              <a:rPr lang="ru-RU" sz="2000" dirty="0" smtClean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отдохнуть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» от ребенка на некоторое время.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 качестве примера представляем изображения наиболее известных игр Никитина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70" name="Picture 2" descr="https://encrypted-tbn1.gstatic.com/images?q=tbn:ANd9GcQd57HaXYoxhMMHOEN34zGLYugCX46dWmnMjIJ24YmISSobISLD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3779912" y="4509120"/>
            <a:ext cx="2243708" cy="2174823"/>
          </a:xfrm>
          <a:prstGeom prst="rect">
            <a:avLst/>
          </a:prstGeom>
          <a:noFill/>
        </p:spPr>
      </p:pic>
      <p:pic>
        <p:nvPicPr>
          <p:cNvPr id="7172" name="Picture 4" descr="https://encrypted-tbn2.gstatic.com/images?q=tbn:ANd9GcS5tmNZTTYCxJMfy9o3aMwkOtKDBAtpLztJVuTSz0Lrd74w6yF8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6660232" y="4509120"/>
            <a:ext cx="2085975" cy="2190750"/>
          </a:xfrm>
          <a:prstGeom prst="rect">
            <a:avLst/>
          </a:prstGeom>
          <a:noFill/>
        </p:spPr>
      </p:pic>
      <p:pic>
        <p:nvPicPr>
          <p:cNvPr id="7174" name="Picture 6" descr="http://www.razvivalki.ru/s/igra-nikitina-slozhi-kvadrat-ehkonom-2_1.jpg"/>
          <p:cNvPicPr>
            <a:picLocks noChangeAspect="1" noChangeArrowheads="1"/>
          </p:cNvPicPr>
          <p:nvPr/>
        </p:nvPicPr>
        <p:blipFill>
          <a:blip r:embed="rId4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4221088"/>
            <a:ext cx="2808312" cy="24415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268760"/>
            <a:ext cx="88924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Развивающие игры </a:t>
            </a:r>
            <a:r>
              <a:rPr lang="ru-RU" sz="2000" dirty="0" err="1" smtClean="0"/>
              <a:t>Воскобовича</a:t>
            </a:r>
            <a:r>
              <a:rPr lang="ru-RU" sz="2000" dirty="0" smtClean="0"/>
              <a:t> - это путь от практики к теории. С помощью одной игры можно решать большое количество образовательных задач. Незаметно для себя малыш осваивает цифры и буквы, узнает и запоминает цвет, форму, тренирует мелкую моторику рук, совершенствует речь, мышление, внимание, память, воображение.</a:t>
            </a:r>
          </a:p>
          <a:p>
            <a:r>
              <a:rPr lang="ru-RU" sz="2000" dirty="0" smtClean="0"/>
              <a:t>Вот название самых популярных игр: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"</a:t>
            </a:r>
            <a:r>
              <a:rPr lang="ru-RU" sz="2000" dirty="0" err="1" smtClean="0"/>
              <a:t>Геоконт</a:t>
            </a:r>
            <a:r>
              <a:rPr lang="ru-RU" sz="2000" dirty="0" smtClean="0"/>
              <a:t>",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 "Квадрат </a:t>
            </a:r>
            <a:r>
              <a:rPr lang="ru-RU" sz="2000" dirty="0" err="1" smtClean="0"/>
              <a:t>Воскобовича</a:t>
            </a:r>
            <a:r>
              <a:rPr lang="ru-RU" sz="2000" dirty="0" smtClean="0"/>
              <a:t>»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"</a:t>
            </a:r>
            <a:r>
              <a:rPr lang="ru-RU" sz="2000" dirty="0" err="1" smtClean="0"/>
              <a:t>Складушки</a:t>
            </a:r>
            <a:r>
              <a:rPr lang="ru-RU" sz="2000" dirty="0" smtClean="0"/>
              <a:t>»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"Цветовые часы" 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"Прозрачный квадрат"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"Прозрачная цифра"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Домино"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"Планета умножения»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 "</a:t>
            </a:r>
            <a:r>
              <a:rPr lang="ru-RU" sz="2000" dirty="0" err="1" smtClean="0"/>
              <a:t>Чудо-головоломки</a:t>
            </a:r>
            <a:r>
              <a:rPr lang="ru-RU" sz="2000" dirty="0" smtClean="0"/>
              <a:t>»</a:t>
            </a:r>
          </a:p>
          <a:p>
            <a:pPr>
              <a:buFont typeface="Wingdings" pitchFamily="2" charset="2"/>
              <a:buChar char="ü"/>
            </a:pPr>
            <a:r>
              <a:rPr lang="ru-RU" sz="2000" dirty="0" smtClean="0"/>
              <a:t>"Математические корзинки»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21759" y="188640"/>
            <a:ext cx="9122241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Развивающие игры </a:t>
            </a:r>
            <a:r>
              <a:rPr kumimoji="0" lang="ru-RU" sz="2000" b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Воскобовича</a:t>
            </a:r>
            <a:r>
              <a:rPr kumimoji="0" lang="ru-RU" sz="2000" b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– это особенная, самобытная,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творческая и очень добрая методика.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В основу игр заложены три основных принципы – интерес, познание, творчество.</a:t>
            </a:r>
            <a:endParaRPr kumimoji="0" lang="ru-RU" sz="2000" b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://umrebenok.ru/netcat_files/Image/voskobovich_big.jpg"/>
          <p:cNvPicPr>
            <a:picLocks noChangeAspect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4211960" y="3140968"/>
            <a:ext cx="4690209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17145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1401</TotalTime>
  <Words>818</Words>
  <Application>Microsoft Office PowerPoint</Application>
  <PresentationFormat>Экран (4:3)</PresentationFormat>
  <Paragraphs>103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Samsung</dc:creator>
  <cp:lastModifiedBy>Samsung</cp:lastModifiedBy>
  <cp:revision>80</cp:revision>
  <dcterms:created xsi:type="dcterms:W3CDTF">2014-02-20T15:37:55Z</dcterms:created>
  <dcterms:modified xsi:type="dcterms:W3CDTF">2014-04-27T16:19:45Z</dcterms:modified>
</cp:coreProperties>
</file>