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05" r:id="rId2"/>
    <p:sldId id="284" r:id="rId3"/>
    <p:sldId id="269" r:id="rId4"/>
    <p:sldId id="314" r:id="rId5"/>
    <p:sldId id="296" r:id="rId6"/>
    <p:sldId id="328" r:id="rId7"/>
    <p:sldId id="294" r:id="rId8"/>
    <p:sldId id="318" r:id="rId9"/>
    <p:sldId id="319" r:id="rId10"/>
    <p:sldId id="320" r:id="rId11"/>
    <p:sldId id="321" r:id="rId12"/>
    <p:sldId id="322" r:id="rId13"/>
    <p:sldId id="324" r:id="rId14"/>
    <p:sldId id="323" r:id="rId15"/>
    <p:sldId id="295" r:id="rId16"/>
    <p:sldId id="325" r:id="rId17"/>
    <p:sldId id="299" r:id="rId18"/>
    <p:sldId id="300" r:id="rId19"/>
    <p:sldId id="301" r:id="rId20"/>
    <p:sldId id="302" r:id="rId21"/>
    <p:sldId id="30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9B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50" d="100"/>
          <a:sy n="50" d="100"/>
        </p:scale>
        <p:origin x="-461" y="-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779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Открытие нового знания и формулирование темы урока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27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«Угол. Прямой угол»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1301100"/>
            <a:ext cx="4190998" cy="2932212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4929190" y="1683427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42910" y="2910734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946056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36877" y="294565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7715272" y="2910734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14414" y="339752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339752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28926" y="339752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43636" y="339752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18929231">
            <a:off x="4207218" y="2299954"/>
            <a:ext cx="2537141" cy="2381528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5143504" y="155341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66373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87224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208075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818806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635896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704174" y="5661248"/>
            <a:ext cx="307364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76807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140820" y="2858831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452293" y="2886612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Блок-схема: узел 35"/>
          <p:cNvSpPr/>
          <p:nvPr/>
        </p:nvSpPr>
        <p:spPr>
          <a:xfrm>
            <a:off x="4572000" y="2806047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Блок-схема: узел 36"/>
          <p:cNvSpPr/>
          <p:nvPr/>
        </p:nvSpPr>
        <p:spPr>
          <a:xfrm>
            <a:off x="6265043" y="2806047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73342" y="639852"/>
            <a:ext cx="8719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Выполни вместе с Катей, Петей, Леной и Вовой сложение и вычитание. Какие равенства у них получились?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265347" y="2039427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39016" y="5805264"/>
            <a:ext cx="267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01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13264 -0.1747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32" y="-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L -0.21042 -0.1747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21" y="-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0.19045 -0.1747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-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-0.24028 -0.1747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14" y="-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0.10764 -0.1747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2" y="-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29" grpId="0" animBg="1"/>
      <p:bldP spid="30" grpId="0" animBg="1"/>
      <p:bldP spid="33" grpId="0" animBg="1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Прямая соединительная линия 28"/>
          <p:cNvCxnSpPr/>
          <p:nvPr/>
        </p:nvCxnSpPr>
        <p:spPr>
          <a:xfrm rot="5400000">
            <a:off x="4556644" y="290118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966091" y="2928964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919837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274437" y="2955159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107917" y="2954762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7715272" y="2919837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14414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2892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4363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2554118" flipH="1">
            <a:off x="1059592" y="2389173"/>
            <a:ext cx="2537141" cy="2381528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1384301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39783" y="177281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3077344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58763" y="2039427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0731" y="639852"/>
            <a:ext cx="8719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Выполни вместе с Катей, Петей, Леной и Вовой сложение и вычитание. Какие равенства у них получились?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5893537" y="4430142"/>
            <a:ext cx="3250463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66373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487224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208075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818806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635896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704174" y="5661248"/>
            <a:ext cx="307364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276807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771905" y="56510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68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Прямая соединительная линия 28"/>
          <p:cNvCxnSpPr/>
          <p:nvPr/>
        </p:nvCxnSpPr>
        <p:spPr>
          <a:xfrm rot="5400000">
            <a:off x="4556644" y="290118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966091" y="2928964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919837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274437" y="2955159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107917" y="2954762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7715272" y="2919837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14414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2892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4363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2554118" flipH="1">
            <a:off x="1059592" y="2389173"/>
            <a:ext cx="2537141" cy="2381528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1384301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39783" y="177281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3077344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58763" y="2039427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0731" y="639852"/>
            <a:ext cx="8719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Выполни вместе с Катей, Петей, Леной и Вовой сложение и вычитание. Какие равенства у них получились?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66373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487224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208075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818806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635896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704174" y="5661248"/>
            <a:ext cx="307364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276807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771905" y="56510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239016" y="5805264"/>
            <a:ext cx="267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711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-0.03021 -0.1932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" y="-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31476 -0.195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47" y="-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59259E-6 L 0.19045 -0.1932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-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-0.23246 -0.195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32" y="-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231 L 0.35608 -0.1939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60" y="-9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44" grpId="0" animBg="1"/>
      <p:bldP spid="52" grpId="0" animBg="1"/>
      <p:bldP spid="62" grpId="0" animBg="1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Прямая соединительная линия 28"/>
          <p:cNvCxnSpPr/>
          <p:nvPr/>
        </p:nvCxnSpPr>
        <p:spPr>
          <a:xfrm rot="5400000">
            <a:off x="4556644" y="290118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949762" y="2928964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919837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254066" y="2955159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107917" y="2954762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7715272" y="2919837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14414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2892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4363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2692985" flipH="1">
            <a:off x="4351589" y="2389173"/>
            <a:ext cx="2537141" cy="2381528"/>
          </a:xfrm>
          <a:prstGeom prst="arc">
            <a:avLst>
              <a:gd name="adj1" fmla="val 16628816"/>
              <a:gd name="adj2" fmla="val 0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4680340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31780" y="177281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6228184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45375" y="1635657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0731" y="639852"/>
            <a:ext cx="8719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Выполни вместе с Катей, Петей, Леной и Вовой сложение и вычитание. Какие равенства у них получились?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66373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487224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208075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818806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635896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704174" y="5661248"/>
            <a:ext cx="307364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276807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771905" y="56510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893537" y="4430142"/>
            <a:ext cx="3250463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259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Прямая соединительная линия 28"/>
          <p:cNvCxnSpPr/>
          <p:nvPr/>
        </p:nvCxnSpPr>
        <p:spPr>
          <a:xfrm rot="5400000">
            <a:off x="4556644" y="290118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949762" y="2928964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919837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254066" y="2955159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107917" y="2954762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7715272" y="2919837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14414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2892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4363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2692985" flipH="1">
            <a:off x="4351589" y="2389173"/>
            <a:ext cx="2537141" cy="2381528"/>
          </a:xfrm>
          <a:prstGeom prst="arc">
            <a:avLst>
              <a:gd name="adj1" fmla="val 16628816"/>
              <a:gd name="adj2" fmla="val 0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4680340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31780" y="177281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6228184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45375" y="1635657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0731" y="639852"/>
            <a:ext cx="8719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Выполни вместе с Катей, Петей, Леной и Вовой сложение и вычитание. Какие равенства у них получились?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66373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487224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208075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818806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635896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704174" y="5661248"/>
            <a:ext cx="307364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276807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771905" y="56510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6239016" y="5805264"/>
            <a:ext cx="267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414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-0.19167 -0.195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83" y="-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31476 -0.195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47" y="-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59259E-6 L 0.19045 -0.1932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-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-0.23246 -0.195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32" y="-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0.19028 -0.1932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-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3" grpId="0" animBg="1"/>
      <p:bldP spid="44" grpId="0" animBg="1"/>
      <p:bldP spid="52" grpId="0" animBg="1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7464290" y="4643446"/>
            <a:ext cx="145794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392282" y="1671618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464290" y="242886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464290" y="314324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464290" y="3929391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406" y="785794"/>
            <a:ext cx="8215370" cy="46166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выбрать к рисунку нужные выражения: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Блок-схема: узел 48"/>
          <p:cNvSpPr/>
          <p:nvPr/>
        </p:nvSpPr>
        <p:spPr>
          <a:xfrm>
            <a:off x="683568" y="2500306"/>
            <a:ext cx="457200" cy="457200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узел 49"/>
          <p:cNvSpPr/>
          <p:nvPr/>
        </p:nvSpPr>
        <p:spPr>
          <a:xfrm>
            <a:off x="2183766" y="1714488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лок-схема: узел 50"/>
          <p:cNvSpPr/>
          <p:nvPr/>
        </p:nvSpPr>
        <p:spPr>
          <a:xfrm>
            <a:off x="3183898" y="3429000"/>
            <a:ext cx="1143008" cy="100013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897882" y="3571876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948264" y="1714488"/>
            <a:ext cx="0" cy="350582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69475" y="5351332"/>
            <a:ext cx="7819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7464290" y="4643446"/>
            <a:ext cx="145794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464290" y="1643050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464290" y="242886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464290" y="314324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464290" y="3929391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406" y="785794"/>
            <a:ext cx="8215370" cy="46166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выбрать к рисунку нужные выражения: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Блок-схема: узел 48"/>
          <p:cNvSpPr/>
          <p:nvPr/>
        </p:nvSpPr>
        <p:spPr>
          <a:xfrm>
            <a:off x="683568" y="2500306"/>
            <a:ext cx="457200" cy="457200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узел 49"/>
          <p:cNvSpPr/>
          <p:nvPr/>
        </p:nvSpPr>
        <p:spPr>
          <a:xfrm>
            <a:off x="2183766" y="1714488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лок-схема: узел 50"/>
          <p:cNvSpPr/>
          <p:nvPr/>
        </p:nvSpPr>
        <p:spPr>
          <a:xfrm>
            <a:off x="3183898" y="3429000"/>
            <a:ext cx="1143008" cy="100013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897882" y="3571876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948264" y="1714488"/>
            <a:ext cx="0" cy="350582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39016" y="5805264"/>
            <a:ext cx="267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275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9" grpId="0" animBg="1"/>
      <p:bldP spid="50" grpId="0" animBg="1"/>
      <p:bldP spid="51" grpId="0" animBg="1"/>
      <p:bldP spid="52" grpId="0" animBg="1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Блок-схема: узел 48"/>
          <p:cNvSpPr/>
          <p:nvPr/>
        </p:nvSpPr>
        <p:spPr>
          <a:xfrm>
            <a:off x="683568" y="2500306"/>
            <a:ext cx="457200" cy="457200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узел 49"/>
          <p:cNvSpPr/>
          <p:nvPr/>
        </p:nvSpPr>
        <p:spPr>
          <a:xfrm>
            <a:off x="2183766" y="1714488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лок-схема: узел 50"/>
          <p:cNvSpPr/>
          <p:nvPr/>
        </p:nvSpPr>
        <p:spPr>
          <a:xfrm>
            <a:off x="3183898" y="3429000"/>
            <a:ext cx="1143008" cy="100013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897882" y="3571876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7464290" y="4643446"/>
            <a:ext cx="145794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464290" y="242886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464290" y="314324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464290" y="3929391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6948264" y="1714488"/>
            <a:ext cx="0" cy="350582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5275751" y="1671618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406" y="785794"/>
            <a:ext cx="8215370" cy="46166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выбрать к рисунку нужные выражения: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39016" y="5805264"/>
            <a:ext cx="267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50" grpId="0" animBg="1"/>
      <p:bldP spid="51" grpId="0" animBg="1"/>
      <p:bldP spid="51" grpId="1" animBg="1"/>
      <p:bldP spid="52" grpId="0" animBg="1"/>
      <p:bldP spid="17" grpId="0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Блок-схема: узел 48"/>
          <p:cNvSpPr/>
          <p:nvPr/>
        </p:nvSpPr>
        <p:spPr>
          <a:xfrm>
            <a:off x="683568" y="2500306"/>
            <a:ext cx="457200" cy="457200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узел 49"/>
          <p:cNvSpPr/>
          <p:nvPr/>
        </p:nvSpPr>
        <p:spPr>
          <a:xfrm>
            <a:off x="2183766" y="1714488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лок-схема: узел 50"/>
          <p:cNvSpPr/>
          <p:nvPr/>
        </p:nvSpPr>
        <p:spPr>
          <a:xfrm>
            <a:off x="3183898" y="3429000"/>
            <a:ext cx="1143008" cy="100013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897882" y="3571876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7464290" y="4643446"/>
            <a:ext cx="145794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160034" y="1643050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20072" y="242886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464290" y="314324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464290" y="3929391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6948264" y="1714488"/>
            <a:ext cx="0" cy="350582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1406" y="785794"/>
            <a:ext cx="8215370" cy="46166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выбрать к рисунку нужные выражения: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39016" y="5805264"/>
            <a:ext cx="267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Блок-схема: узел 48"/>
          <p:cNvSpPr/>
          <p:nvPr/>
        </p:nvSpPr>
        <p:spPr>
          <a:xfrm>
            <a:off x="683568" y="2500306"/>
            <a:ext cx="457200" cy="457200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узел 49"/>
          <p:cNvSpPr/>
          <p:nvPr/>
        </p:nvSpPr>
        <p:spPr>
          <a:xfrm>
            <a:off x="2183766" y="1714488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лок-схема: узел 50"/>
          <p:cNvSpPr/>
          <p:nvPr/>
        </p:nvSpPr>
        <p:spPr>
          <a:xfrm>
            <a:off x="3183898" y="3429000"/>
            <a:ext cx="1143008" cy="100013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897882" y="3571876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7464290" y="4643446"/>
            <a:ext cx="145794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92080" y="1643050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92080" y="242886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92080" y="314324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464290" y="3929391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948264" y="1714488"/>
            <a:ext cx="0" cy="350582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1406" y="785794"/>
            <a:ext cx="8215370" cy="46166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выбрать к рисунку нужные выражения: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39016" y="5805264"/>
            <a:ext cx="267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18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57158" y="714356"/>
            <a:ext cx="86443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Задание из «Методических рекомендаций»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Угадайте фигуру.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428596" y="1714488"/>
            <a:ext cx="3429024" cy="3000396"/>
          </a:xfrm>
          <a:prstGeom prst="triangle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2627784" y="2564904"/>
            <a:ext cx="814525" cy="14356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785918" y="4714884"/>
            <a:ext cx="1643074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1000100" y="2996952"/>
            <a:ext cx="403548" cy="7178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308304" y="11663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Блок-схема: узел 48"/>
          <p:cNvSpPr/>
          <p:nvPr/>
        </p:nvSpPr>
        <p:spPr>
          <a:xfrm>
            <a:off x="611560" y="2500306"/>
            <a:ext cx="457200" cy="457200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узел 49"/>
          <p:cNvSpPr/>
          <p:nvPr/>
        </p:nvSpPr>
        <p:spPr>
          <a:xfrm>
            <a:off x="2111758" y="1714488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лок-схема: узел 50"/>
          <p:cNvSpPr/>
          <p:nvPr/>
        </p:nvSpPr>
        <p:spPr>
          <a:xfrm>
            <a:off x="3111890" y="3429000"/>
            <a:ext cx="1143008" cy="100013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825874" y="3571876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7464290" y="4643446"/>
            <a:ext cx="145794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48064" y="1643050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148064" y="242886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8064" y="314324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48064" y="3929391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948264" y="1714488"/>
            <a:ext cx="0" cy="350582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406" y="785794"/>
            <a:ext cx="8215370" cy="46166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выбрать к рисунку нужные выражения: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39016" y="5805264"/>
            <a:ext cx="267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50" grpId="0" animBg="1"/>
      <p:bldP spid="51" grpId="0" animBg="1"/>
      <p:bldP spid="52" grpId="0" animBg="1"/>
      <p:bldP spid="14" grpId="0"/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79512" y="583703"/>
            <a:ext cx="7215238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лучей провел Петя из каждой точки? 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000100" y="1928802"/>
            <a:ext cx="1714512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2607455" y="2035959"/>
            <a:ext cx="1143008" cy="928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Блок-схема: узел 17"/>
          <p:cNvSpPr/>
          <p:nvPr/>
        </p:nvSpPr>
        <p:spPr>
          <a:xfrm>
            <a:off x="2643174" y="1857364"/>
            <a:ext cx="142876" cy="142876"/>
          </a:xfrm>
          <a:prstGeom prst="flowChartConnector">
            <a:avLst/>
          </a:prstGeom>
          <a:solidFill>
            <a:srgbClr val="00B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4500562" y="2714620"/>
            <a:ext cx="1000132" cy="10001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3357554" y="3714752"/>
            <a:ext cx="2143140" cy="714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Блок-схема: узел 25"/>
          <p:cNvSpPr/>
          <p:nvPr/>
        </p:nvSpPr>
        <p:spPr>
          <a:xfrm>
            <a:off x="5429256" y="3643314"/>
            <a:ext cx="142876" cy="142876"/>
          </a:xfrm>
          <a:prstGeom prst="flowChartConnector">
            <a:avLst/>
          </a:prstGeom>
          <a:solidFill>
            <a:srgbClr val="00B0F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5679289" y="2750339"/>
            <a:ext cx="1500198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429388" y="3500438"/>
            <a:ext cx="214314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Блок-схема: узел 34"/>
          <p:cNvSpPr/>
          <p:nvPr/>
        </p:nvSpPr>
        <p:spPr>
          <a:xfrm>
            <a:off x="6357950" y="3429000"/>
            <a:ext cx="142876" cy="142876"/>
          </a:xfrm>
          <a:prstGeom prst="flowChartConnector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000100" y="1928802"/>
            <a:ext cx="1714512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2607455" y="2035959"/>
            <a:ext cx="1143008" cy="92869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Блок-схема: узел 38"/>
          <p:cNvSpPr/>
          <p:nvPr/>
        </p:nvSpPr>
        <p:spPr>
          <a:xfrm>
            <a:off x="2641640" y="1857364"/>
            <a:ext cx="142876" cy="142876"/>
          </a:xfrm>
          <a:prstGeom prst="flowChartConnector">
            <a:avLst/>
          </a:prstGeom>
          <a:solidFill>
            <a:srgbClr val="00B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16200000" flipH="1">
            <a:off x="4500562" y="2714620"/>
            <a:ext cx="1000132" cy="100013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 flipV="1">
            <a:off x="3357554" y="3714752"/>
            <a:ext cx="2143140" cy="7143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Блок-схема: узел 44"/>
          <p:cNvSpPr/>
          <p:nvPr/>
        </p:nvSpPr>
        <p:spPr>
          <a:xfrm>
            <a:off x="5428314" y="3644014"/>
            <a:ext cx="142876" cy="142876"/>
          </a:xfrm>
          <a:prstGeom prst="flowChartConnector">
            <a:avLst/>
          </a:prstGeom>
          <a:solidFill>
            <a:srgbClr val="00B0F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5400000">
            <a:off x="5679289" y="2749545"/>
            <a:ext cx="1500198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429388" y="3499644"/>
            <a:ext cx="2143140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Блок-схема: узел 47"/>
          <p:cNvSpPr/>
          <p:nvPr/>
        </p:nvSpPr>
        <p:spPr>
          <a:xfrm>
            <a:off x="6360324" y="3428206"/>
            <a:ext cx="142876" cy="142876"/>
          </a:xfrm>
          <a:prstGeom prst="flowChartConnector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79512" y="4364188"/>
            <a:ext cx="75266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4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бы ты назвал фигуры на рисунке?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23528" y="5072074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–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углы.</a:t>
            </a:r>
          </a:p>
          <a:p>
            <a:pPr marL="457200" lvl="0" indent="-45720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Точки –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вершины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углов.     Лучи –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стороны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углов.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304" y="11663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3043" y="5334799"/>
            <a:ext cx="8780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Можно ли сказать, что ваши углы равны?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908"/>
          <a:stretch/>
        </p:blipFill>
        <p:spPr bwMode="auto">
          <a:xfrm rot="773622">
            <a:off x="3929189" y="2016535"/>
            <a:ext cx="2568247" cy="1582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Группа 3"/>
          <p:cNvGrpSpPr/>
          <p:nvPr/>
        </p:nvGrpSpPr>
        <p:grpSpPr>
          <a:xfrm rot="5400000">
            <a:off x="6969372" y="2400871"/>
            <a:ext cx="1387645" cy="1349276"/>
            <a:chOff x="6376587" y="2704547"/>
            <a:chExt cx="2075808" cy="2018411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1325" t="22124" r="1"/>
            <a:stretch/>
          </p:blipFill>
          <p:spPr bwMode="auto">
            <a:xfrm rot="20635430">
              <a:off x="6589569" y="2889961"/>
              <a:ext cx="1862826" cy="1832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1325" t="22124" r="1"/>
            <a:stretch/>
          </p:blipFill>
          <p:spPr bwMode="auto">
            <a:xfrm rot="21447427">
              <a:off x="6376587" y="2704547"/>
              <a:ext cx="1862826" cy="1832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Группа 1"/>
          <p:cNvGrpSpPr/>
          <p:nvPr/>
        </p:nvGrpSpPr>
        <p:grpSpPr>
          <a:xfrm>
            <a:off x="247635" y="1556792"/>
            <a:ext cx="2380149" cy="1921343"/>
            <a:chOff x="251520" y="2276872"/>
            <a:chExt cx="3389718" cy="2736304"/>
          </a:xfrm>
        </p:grpSpPr>
        <p:sp>
          <p:nvSpPr>
            <p:cNvPr id="3" name="24-конечная звезда 2"/>
            <p:cNvSpPr/>
            <p:nvPr/>
          </p:nvSpPr>
          <p:spPr>
            <a:xfrm>
              <a:off x="251520" y="2276872"/>
              <a:ext cx="3384376" cy="2736304"/>
            </a:xfrm>
            <a:prstGeom prst="star24">
              <a:avLst>
                <a:gd name="adj" fmla="val 48838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256862" y="3645024"/>
              <a:ext cx="3384376" cy="0"/>
            </a:xfrm>
            <a:prstGeom prst="line">
              <a:avLst/>
            </a:prstGeom>
            <a:ln w="3175">
              <a:solidFill>
                <a:schemeClr val="tx1">
                  <a:lumMod val="65000"/>
                  <a:lumOff val="3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908"/>
          <a:stretch/>
        </p:blipFill>
        <p:spPr bwMode="auto">
          <a:xfrm rot="773622">
            <a:off x="3132012" y="3839608"/>
            <a:ext cx="2568247" cy="1582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 rot="5400000">
            <a:off x="376351" y="4174973"/>
            <a:ext cx="1387645" cy="1349276"/>
            <a:chOff x="6376587" y="2704547"/>
            <a:chExt cx="2075808" cy="2018411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1325" t="22124" r="1"/>
            <a:stretch/>
          </p:blipFill>
          <p:spPr bwMode="auto">
            <a:xfrm rot="20635430">
              <a:off x="6589569" y="2889961"/>
              <a:ext cx="1862826" cy="1832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1325" t="22124" r="1"/>
            <a:stretch/>
          </p:blipFill>
          <p:spPr bwMode="auto">
            <a:xfrm rot="21447427">
              <a:off x="6376587" y="2704547"/>
              <a:ext cx="1862826" cy="1832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" name="Группа 5"/>
          <p:cNvGrpSpPr/>
          <p:nvPr/>
        </p:nvGrpSpPr>
        <p:grpSpPr>
          <a:xfrm>
            <a:off x="6415031" y="3789040"/>
            <a:ext cx="2380149" cy="1921343"/>
            <a:chOff x="6415031" y="3681925"/>
            <a:chExt cx="2380149" cy="1921343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6415031" y="3681925"/>
              <a:ext cx="2380149" cy="1921343"/>
              <a:chOff x="251520" y="2276872"/>
              <a:chExt cx="3389718" cy="2736304"/>
            </a:xfrm>
          </p:grpSpPr>
          <p:sp>
            <p:nvSpPr>
              <p:cNvPr id="17" name="24-конечная звезда 16"/>
              <p:cNvSpPr/>
              <p:nvPr/>
            </p:nvSpPr>
            <p:spPr>
              <a:xfrm>
                <a:off x="251520" y="2276872"/>
                <a:ext cx="3384376" cy="2736304"/>
              </a:xfrm>
              <a:prstGeom prst="star24">
                <a:avLst>
                  <a:gd name="adj" fmla="val 48838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256862" y="3645024"/>
                <a:ext cx="3384376" cy="0"/>
              </a:xfrm>
              <a:prstGeom prst="line">
                <a:avLst/>
              </a:prstGeom>
              <a:ln w="3175">
                <a:solidFill>
                  <a:schemeClr val="tx1">
                    <a:lumMod val="65000"/>
                    <a:lumOff val="3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Прямая соединительная линия 18"/>
            <p:cNvCxnSpPr/>
            <p:nvPr/>
          </p:nvCxnSpPr>
          <p:spPr>
            <a:xfrm>
              <a:off x="7606981" y="3681925"/>
              <a:ext cx="0" cy="1921343"/>
            </a:xfrm>
            <a:prstGeom prst="line">
              <a:avLst/>
            </a:prstGeom>
            <a:ln w="3175">
              <a:solidFill>
                <a:schemeClr val="tx1">
                  <a:lumMod val="65000"/>
                  <a:lumOff val="3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Прямая соединительная линия 7"/>
          <p:cNvCxnSpPr>
            <a:stCxn id="17" idx="0"/>
          </p:cNvCxnSpPr>
          <p:nvPr/>
        </p:nvCxnSpPr>
        <p:spPr>
          <a:xfrm>
            <a:off x="7603230" y="3789040"/>
            <a:ext cx="3751" cy="9490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17" idx="3"/>
          </p:cNvCxnSpPr>
          <p:nvPr/>
        </p:nvCxnSpPr>
        <p:spPr>
          <a:xfrm>
            <a:off x="7601221" y="4749711"/>
            <a:ext cx="1190208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3346" y="639852"/>
            <a:ext cx="88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сделала из листа бумаги модель угла. Сделайте похожую фигуру из листа бумаги.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79512" y="3501008"/>
            <a:ext cx="8821644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203346" y="3501008"/>
            <a:ext cx="5736806" cy="461665"/>
            <a:chOff x="203346" y="3501008"/>
            <a:chExt cx="5736806" cy="461665"/>
          </a:xfrm>
        </p:grpSpPr>
        <p:sp>
          <p:nvSpPr>
            <p:cNvPr id="29" name="TextBox 28"/>
            <p:cNvSpPr txBox="1"/>
            <p:nvPr/>
          </p:nvSpPr>
          <p:spPr>
            <a:xfrm>
              <a:off x="203346" y="3501008"/>
              <a:ext cx="57368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Разверни лист и обведи линии сгиба.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251520" y="3717032"/>
              <a:ext cx="67628" cy="6762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80890" y="5073686"/>
            <a:ext cx="3504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 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 – прямой угол.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8505" y="5976774"/>
            <a:ext cx="8780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Сравните свою модель с моделями других ребят.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647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73342" y="327518"/>
            <a:ext cx="89706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Углы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равны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если при наложении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их стороны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вершины совпадают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14" name="Группа 24"/>
          <p:cNvGrpSpPr/>
          <p:nvPr/>
        </p:nvGrpSpPr>
        <p:grpSpPr>
          <a:xfrm>
            <a:off x="539552" y="3384532"/>
            <a:ext cx="1684525" cy="1195469"/>
            <a:chOff x="6357950" y="2000240"/>
            <a:chExt cx="2214578" cy="1571636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5679289" y="2750339"/>
              <a:ext cx="150019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6429388" y="3500438"/>
              <a:ext cx="214314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Блок-схема: узел 16"/>
            <p:cNvSpPr/>
            <p:nvPr/>
          </p:nvSpPr>
          <p:spPr>
            <a:xfrm>
              <a:off x="6357950" y="3429000"/>
              <a:ext cx="142876" cy="142876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5679289" y="2749545"/>
              <a:ext cx="1500198" cy="1588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6429388" y="3499644"/>
              <a:ext cx="2143140" cy="1588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Блок-схема: узел 19"/>
            <p:cNvSpPr/>
            <p:nvPr/>
          </p:nvSpPr>
          <p:spPr>
            <a:xfrm>
              <a:off x="6357950" y="3428206"/>
              <a:ext cx="142876" cy="14287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37"/>
          <p:cNvGrpSpPr/>
          <p:nvPr/>
        </p:nvGrpSpPr>
        <p:grpSpPr>
          <a:xfrm>
            <a:off x="2895297" y="3171484"/>
            <a:ext cx="904401" cy="1696550"/>
            <a:chOff x="3786182" y="2017291"/>
            <a:chExt cx="1188980" cy="2230387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 rot="4027016" flipV="1">
              <a:off x="3867873" y="3053142"/>
              <a:ext cx="2143140" cy="7143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Блок-схема: узел 22"/>
            <p:cNvSpPr/>
            <p:nvPr/>
          </p:nvSpPr>
          <p:spPr>
            <a:xfrm rot="14827016">
              <a:off x="4418416" y="2044075"/>
              <a:ext cx="142876" cy="142876"/>
            </a:xfrm>
            <a:prstGeom prst="flowChartConnec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 rot="4027016" flipV="1">
              <a:off x="3867873" y="3053142"/>
              <a:ext cx="2143140" cy="71438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Блок-схема: узел 25"/>
            <p:cNvSpPr/>
            <p:nvPr/>
          </p:nvSpPr>
          <p:spPr>
            <a:xfrm rot="14827016">
              <a:off x="4418416" y="2044075"/>
              <a:ext cx="142876" cy="142876"/>
            </a:xfrm>
            <a:prstGeom prst="flowChartConnec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 rot="10800000" flipV="1">
              <a:off x="3786182" y="2143116"/>
              <a:ext cx="676776" cy="2104562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/>
          <p:nvPr/>
        </p:nvGrpSpPr>
        <p:grpSpPr>
          <a:xfrm rot="6504522">
            <a:off x="6992283" y="3499526"/>
            <a:ext cx="1684525" cy="1195469"/>
            <a:chOff x="6357950" y="2000240"/>
            <a:chExt cx="2214578" cy="1571636"/>
          </a:xfrm>
          <a:solidFill>
            <a:srgbClr val="FF0000"/>
          </a:solidFill>
        </p:grpSpPr>
        <p:cxnSp>
          <p:nvCxnSpPr>
            <p:cNvPr id="39" name="Прямая соединительная линия 38"/>
            <p:cNvCxnSpPr/>
            <p:nvPr/>
          </p:nvCxnSpPr>
          <p:spPr>
            <a:xfrm rot="5400000">
              <a:off x="5679289" y="2750339"/>
              <a:ext cx="1500198" cy="1588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6429388" y="3500438"/>
              <a:ext cx="2143140" cy="1588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Блок-схема: узел 40"/>
            <p:cNvSpPr/>
            <p:nvPr/>
          </p:nvSpPr>
          <p:spPr>
            <a:xfrm>
              <a:off x="6357950" y="3429000"/>
              <a:ext cx="142876" cy="142876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5679289" y="2749545"/>
              <a:ext cx="1500198" cy="1588"/>
            </a:xfrm>
            <a:prstGeom prst="line">
              <a:avLst/>
            </a:prstGeom>
            <a:grpFill/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6429388" y="3499644"/>
              <a:ext cx="2143140" cy="1588"/>
            </a:xfrm>
            <a:prstGeom prst="line">
              <a:avLst/>
            </a:prstGeom>
            <a:grpFill/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Блок-схема: узел 43"/>
            <p:cNvSpPr/>
            <p:nvPr/>
          </p:nvSpPr>
          <p:spPr>
            <a:xfrm>
              <a:off x="6357950" y="3428206"/>
              <a:ext cx="142876" cy="142876"/>
            </a:xfrm>
            <a:prstGeom prst="flowChartConnector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0" name="Группа 27"/>
          <p:cNvGrpSpPr/>
          <p:nvPr/>
        </p:nvGrpSpPr>
        <p:grpSpPr>
          <a:xfrm rot="10800000" flipH="1">
            <a:off x="4521411" y="3822305"/>
            <a:ext cx="2010563" cy="923772"/>
            <a:chOff x="1000100" y="1857364"/>
            <a:chExt cx="2643206" cy="1214446"/>
          </a:xfrm>
        </p:grpSpPr>
        <p:cxnSp>
          <p:nvCxnSpPr>
            <p:cNvPr id="61" name="Прямая соединительная линия 60"/>
            <p:cNvCxnSpPr/>
            <p:nvPr/>
          </p:nvCxnSpPr>
          <p:spPr>
            <a:xfrm>
              <a:off x="1000100" y="1928802"/>
              <a:ext cx="1714512" cy="1588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16200000" flipH="1">
              <a:off x="2607455" y="2035959"/>
              <a:ext cx="1143008" cy="928694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Блок-схема: узел 62"/>
            <p:cNvSpPr/>
            <p:nvPr/>
          </p:nvSpPr>
          <p:spPr>
            <a:xfrm>
              <a:off x="2643174" y="1857364"/>
              <a:ext cx="142876" cy="142876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000100" y="1928802"/>
              <a:ext cx="1714512" cy="1588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rot="16200000" flipH="1">
              <a:off x="2607455" y="2035959"/>
              <a:ext cx="1143008" cy="928694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Блок-схема: узел 65"/>
            <p:cNvSpPr/>
            <p:nvPr/>
          </p:nvSpPr>
          <p:spPr>
            <a:xfrm>
              <a:off x="2643174" y="1857364"/>
              <a:ext cx="142876" cy="14287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7" name="Прямоугольник 6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0199" y="1412776"/>
            <a:ext cx="47158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Все прямые углы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равны.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73342" y="2060848"/>
            <a:ext cx="8719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Катя, Петя, Лена и Вова начертили углы. Кто из них начертил прямой угол?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755576" y="5301208"/>
            <a:ext cx="82455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3833" y="3206383"/>
            <a:ext cx="15668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445084">
            <a:off x="3017440" y="3271053"/>
            <a:ext cx="1597025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73342" y="407566"/>
            <a:ext cx="89706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Углы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равны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если при наложении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их стороны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вершины совпадают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14" name="Группа 24"/>
          <p:cNvGrpSpPr/>
          <p:nvPr/>
        </p:nvGrpSpPr>
        <p:grpSpPr>
          <a:xfrm>
            <a:off x="539552" y="3384532"/>
            <a:ext cx="1684525" cy="1195469"/>
            <a:chOff x="6357950" y="2000240"/>
            <a:chExt cx="2214578" cy="1571636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5679289" y="2750339"/>
              <a:ext cx="150019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6429388" y="3500438"/>
              <a:ext cx="214314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Блок-схема: узел 16"/>
            <p:cNvSpPr/>
            <p:nvPr/>
          </p:nvSpPr>
          <p:spPr>
            <a:xfrm>
              <a:off x="6357950" y="3429000"/>
              <a:ext cx="142876" cy="142876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5679289" y="2749545"/>
              <a:ext cx="1500198" cy="1588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6429388" y="3499644"/>
              <a:ext cx="2143140" cy="1588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Блок-схема: узел 19"/>
            <p:cNvSpPr/>
            <p:nvPr/>
          </p:nvSpPr>
          <p:spPr>
            <a:xfrm>
              <a:off x="6357950" y="3428206"/>
              <a:ext cx="142876" cy="14287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37"/>
          <p:cNvGrpSpPr/>
          <p:nvPr/>
        </p:nvGrpSpPr>
        <p:grpSpPr>
          <a:xfrm>
            <a:off x="2895297" y="3171484"/>
            <a:ext cx="904401" cy="1696550"/>
            <a:chOff x="3786182" y="2017291"/>
            <a:chExt cx="1188980" cy="2230387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 rot="4027016" flipV="1">
              <a:off x="3867873" y="3053142"/>
              <a:ext cx="2143140" cy="7143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Блок-схема: узел 22"/>
            <p:cNvSpPr/>
            <p:nvPr/>
          </p:nvSpPr>
          <p:spPr>
            <a:xfrm rot="14827016">
              <a:off x="4418416" y="2044075"/>
              <a:ext cx="142876" cy="142876"/>
            </a:xfrm>
            <a:prstGeom prst="flowChartConnec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 rot="4027016" flipV="1">
              <a:off x="3867873" y="3053142"/>
              <a:ext cx="2143140" cy="71438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Блок-схема: узел 25"/>
            <p:cNvSpPr/>
            <p:nvPr/>
          </p:nvSpPr>
          <p:spPr>
            <a:xfrm rot="14827016">
              <a:off x="4418416" y="2044075"/>
              <a:ext cx="142876" cy="142876"/>
            </a:xfrm>
            <a:prstGeom prst="flowChartConnector">
              <a:avLst/>
            </a:prstGeom>
            <a:solidFill>
              <a:srgbClr val="00B0F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 rot="10800000" flipV="1">
              <a:off x="3786182" y="2143116"/>
              <a:ext cx="676776" cy="2104562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/>
          <p:nvPr/>
        </p:nvGrpSpPr>
        <p:grpSpPr>
          <a:xfrm rot="6504522">
            <a:off x="6992283" y="3499526"/>
            <a:ext cx="1684525" cy="1195469"/>
            <a:chOff x="6357950" y="2000240"/>
            <a:chExt cx="2214578" cy="1571636"/>
          </a:xfrm>
          <a:solidFill>
            <a:srgbClr val="FF0000"/>
          </a:solidFill>
        </p:grpSpPr>
        <p:cxnSp>
          <p:nvCxnSpPr>
            <p:cNvPr id="39" name="Прямая соединительная линия 38"/>
            <p:cNvCxnSpPr/>
            <p:nvPr/>
          </p:nvCxnSpPr>
          <p:spPr>
            <a:xfrm rot="5400000">
              <a:off x="5679289" y="2750339"/>
              <a:ext cx="1500198" cy="1588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6429388" y="3500438"/>
              <a:ext cx="2143140" cy="1588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Блок-схема: узел 40"/>
            <p:cNvSpPr/>
            <p:nvPr/>
          </p:nvSpPr>
          <p:spPr>
            <a:xfrm>
              <a:off x="6357950" y="3429000"/>
              <a:ext cx="142876" cy="142876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5679289" y="2749545"/>
              <a:ext cx="1500198" cy="1588"/>
            </a:xfrm>
            <a:prstGeom prst="line">
              <a:avLst/>
            </a:prstGeom>
            <a:grpFill/>
            <a:ln w="57150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6429388" y="3499644"/>
              <a:ext cx="2143140" cy="1588"/>
            </a:xfrm>
            <a:prstGeom prst="line">
              <a:avLst/>
            </a:prstGeom>
            <a:grpFill/>
            <a:ln w="57150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Блок-схема: узел 43"/>
            <p:cNvSpPr/>
            <p:nvPr/>
          </p:nvSpPr>
          <p:spPr>
            <a:xfrm>
              <a:off x="6357950" y="3428206"/>
              <a:ext cx="142876" cy="142876"/>
            </a:xfrm>
            <a:prstGeom prst="flowChartConnector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0" name="Группа 27"/>
          <p:cNvGrpSpPr/>
          <p:nvPr/>
        </p:nvGrpSpPr>
        <p:grpSpPr>
          <a:xfrm rot="10800000" flipH="1">
            <a:off x="4521411" y="3822305"/>
            <a:ext cx="2010563" cy="923772"/>
            <a:chOff x="1000100" y="1857364"/>
            <a:chExt cx="2643206" cy="1214446"/>
          </a:xfrm>
        </p:grpSpPr>
        <p:cxnSp>
          <p:nvCxnSpPr>
            <p:cNvPr id="61" name="Прямая соединительная линия 60"/>
            <p:cNvCxnSpPr/>
            <p:nvPr/>
          </p:nvCxnSpPr>
          <p:spPr>
            <a:xfrm>
              <a:off x="1000100" y="1928802"/>
              <a:ext cx="1714512" cy="1588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16200000" flipH="1">
              <a:off x="2607455" y="2035959"/>
              <a:ext cx="1143008" cy="928694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Блок-схема: узел 62"/>
            <p:cNvSpPr/>
            <p:nvPr/>
          </p:nvSpPr>
          <p:spPr>
            <a:xfrm>
              <a:off x="2643174" y="1857364"/>
              <a:ext cx="142876" cy="142876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000100" y="1928802"/>
              <a:ext cx="1714512" cy="1588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rot="16200000" flipH="1">
              <a:off x="2607455" y="2035959"/>
              <a:ext cx="1143008" cy="928694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Блок-схема: узел 65"/>
            <p:cNvSpPr/>
            <p:nvPr/>
          </p:nvSpPr>
          <p:spPr>
            <a:xfrm>
              <a:off x="2643174" y="1857364"/>
              <a:ext cx="142876" cy="14287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7" name="Прямоугольник 6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527175"/>
            <a:ext cx="47158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Все прямые углы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равны.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73342" y="2060848"/>
            <a:ext cx="8719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Катя, Петя, Лена и Вова начертили углы. Кто из них начертил прямой угол?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39016" y="5805264"/>
            <a:ext cx="267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424" y="3007408"/>
            <a:ext cx="1487487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25129" y="3178247"/>
            <a:ext cx="1517650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1118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Прямая соединительная линия 28"/>
          <p:cNvCxnSpPr/>
          <p:nvPr/>
        </p:nvCxnSpPr>
        <p:spPr>
          <a:xfrm rot="5400000">
            <a:off x="4556644" y="290118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868117" y="2928964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919837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955159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107917" y="2954762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7715272" y="2919837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14414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2892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4363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2554118" flipH="1">
            <a:off x="2663115" y="2389173"/>
            <a:ext cx="2537141" cy="2381528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2987824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43306" y="177281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4680867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58763" y="2039427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3342" y="639852"/>
            <a:ext cx="8719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Выполни вместе с Катей, Петей, Леной и Вовой сложение и вычитание. Какие равенства у них получились?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66373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487224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208075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818806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635896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704174" y="5661248"/>
            <a:ext cx="307364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4149080"/>
            <a:ext cx="3571900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5276807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5893537" y="4430142"/>
            <a:ext cx="3250463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Прямая соединительная линия 28"/>
          <p:cNvCxnSpPr/>
          <p:nvPr/>
        </p:nvCxnSpPr>
        <p:spPr>
          <a:xfrm rot="5400000">
            <a:off x="4556644" y="290118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868117" y="2928964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919837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955159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107917" y="2954762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7715272" y="2919837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14414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2892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4363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2554118" flipH="1">
            <a:off x="2663115" y="2389173"/>
            <a:ext cx="2537141" cy="2381528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2987824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43306" y="177281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4680867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58763" y="2039427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3342" y="639852"/>
            <a:ext cx="8719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Выполни вместе с Катей, Петей, Леной и Вовой сложение и вычитание. Какие равенства у них получились?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66373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487224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208075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818806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635896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704174" y="5661248"/>
            <a:ext cx="307364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276807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6239016" y="5805264"/>
            <a:ext cx="267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968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-0.10903 -0.1932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1" y="-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31476 -0.195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47" y="-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L 0.19045 -0.1932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-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-0.23246 -0.195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32" y="-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0.2533 -0.1932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56" y="-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4" grpId="0" animBg="1"/>
      <p:bldP spid="36" grpId="0" animBg="1"/>
      <p:bldP spid="43" grpId="0" animBg="1"/>
      <p:bldP spid="30" grpId="0" animBg="1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42910" y="2910734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946056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36877" y="294565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7715272" y="2910734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14414" y="339752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339752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28926" y="339752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43636" y="339752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18929231">
            <a:off x="4207218" y="2299954"/>
            <a:ext cx="2537141" cy="2381528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5143504" y="155341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66373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87224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208075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818806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635896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704174" y="5661248"/>
            <a:ext cx="307364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76807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140820" y="2858831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452293" y="2886612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Блок-схема: узел 35"/>
          <p:cNvSpPr/>
          <p:nvPr/>
        </p:nvSpPr>
        <p:spPr>
          <a:xfrm>
            <a:off x="4572000" y="2806047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Блок-схема: узел 36"/>
          <p:cNvSpPr/>
          <p:nvPr/>
        </p:nvSpPr>
        <p:spPr>
          <a:xfrm>
            <a:off x="6265043" y="2806047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73342" y="639852"/>
            <a:ext cx="8719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Выполни вместе с Катей, Петей, Леной и Вовой сложение и вычитание. Какие равенства у них получились?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265347" y="2039427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893537" y="4430142"/>
            <a:ext cx="3250463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31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1085</TotalTime>
  <Words>1018</Words>
  <Application>Microsoft Office PowerPoint</Application>
  <PresentationFormat>Экран (4:3)</PresentationFormat>
  <Paragraphs>251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119</cp:revision>
  <dcterms:created xsi:type="dcterms:W3CDTF">2010-10-26T14:31:01Z</dcterms:created>
  <dcterms:modified xsi:type="dcterms:W3CDTF">2012-10-16T20:04:09Z</dcterms:modified>
</cp:coreProperties>
</file>