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sldIdLst>
    <p:sldId id="256" r:id="rId2"/>
    <p:sldId id="260" r:id="rId3"/>
    <p:sldId id="259" r:id="rId4"/>
    <p:sldId id="262" r:id="rId5"/>
    <p:sldId id="261" r:id="rId6"/>
    <p:sldId id="263" r:id="rId7"/>
    <p:sldId id="264" r:id="rId8"/>
    <p:sldId id="266" r:id="rId9"/>
    <p:sldId id="270" r:id="rId10"/>
    <p:sldId id="267" r:id="rId11"/>
    <p:sldId id="265" r:id="rId12"/>
    <p:sldId id="268" r:id="rId13"/>
    <p:sldId id="269" r:id="rId14"/>
    <p:sldId id="271" r:id="rId15"/>
    <p:sldId id="272" r:id="rId16"/>
    <p:sldId id="274" r:id="rId17"/>
    <p:sldId id="273" r:id="rId18"/>
    <p:sldId id="275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16E5993-3DB7-4C0D-B950-7B0842D4FA38}" type="datetimeFigureOut">
              <a:rPr lang="ru-RU"/>
              <a:pPr>
                <a:defRPr/>
              </a:pPr>
              <a:t>26.12.2011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E056BAD-EC89-4E5C-B21A-B3D7233E12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CF871-F6A6-4E51-83D1-A12315A58FB2}" type="datetime1">
              <a:rPr lang="ru-RU"/>
              <a:pPr>
                <a:defRPr/>
              </a:pPr>
              <a:t>26.12.2011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60695-4AAF-4952-B20A-B737CFC637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80860-A80A-4BC1-8DF8-04A3A9D0DCF1}" type="datetime1">
              <a:rPr lang="ru-RU"/>
              <a:pPr>
                <a:defRPr/>
              </a:pPr>
              <a:t>26.12.2011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910D0-5D21-41BA-844F-C608FD5501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CA6705-E3FE-4EBF-9A0E-79BED04B6DAE}" type="datetime1">
              <a:rPr lang="ru-RU"/>
              <a:pPr>
                <a:defRPr/>
              </a:pPr>
              <a:t>26.12.2011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63A5CD-9C6C-4273-99E1-3F8682EB2E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AB0B7-A516-4E72-A2AF-4C5213504245}" type="datetime1">
              <a:rPr lang="ru-RU"/>
              <a:pPr>
                <a:defRPr/>
              </a:pPr>
              <a:t>26.12.2011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C83E36-D2B0-4F81-8118-0CF08AAFE1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30673B-4A46-4A56-BF67-2BE200EE0DF5}" type="datetime1">
              <a:rPr lang="ru-RU"/>
              <a:pPr>
                <a:defRPr/>
              </a:pPr>
              <a:t>26.12.2011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781E71-648F-42C8-AFC6-637A6AA7B6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15C3BE-CD92-4A84-B46F-7354093E5424}" type="datetime1">
              <a:rPr lang="ru-RU"/>
              <a:pPr>
                <a:defRPr/>
              </a:pPr>
              <a:t>26.12.2011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391AD-00DF-42D9-A77F-6DE358F93D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9F4840-EE03-4F9E-B35E-696D7C748869}" type="datetime1">
              <a:rPr lang="ru-RU"/>
              <a:pPr>
                <a:defRPr/>
              </a:pPr>
              <a:t>26.12.2011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CACF4-48F7-400C-84BB-BD4C1E24F7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508FFC-385F-48B7-97F9-4E22A4EFBF22}" type="datetime1">
              <a:rPr lang="ru-RU"/>
              <a:pPr>
                <a:defRPr/>
              </a:pPr>
              <a:t>26.12.2011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94D215-1ADC-42FF-B265-F319C5D231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1E397-743C-4E76-82EA-B9FCA6B31C3B}" type="datetime1">
              <a:rPr lang="ru-RU"/>
              <a:pPr>
                <a:defRPr/>
              </a:pPr>
              <a:t>26.12.2011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9B6E9-88A3-426D-8662-0C6C34FE03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4A992-EEB5-4481-B856-61AF2A55FDD9}" type="datetime1">
              <a:rPr lang="ru-RU"/>
              <a:pPr>
                <a:defRPr/>
              </a:pPr>
              <a:t>26.12.2011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C42DA4-A513-4E52-B3CE-F48091EBE4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B4424-2BCD-4C1B-A4D4-99DB4695E409}" type="datetime1">
              <a:rPr lang="ru-RU"/>
              <a:pPr>
                <a:defRPr/>
              </a:pPr>
              <a:t>26.12.2011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34D87-2385-412A-8B87-03DB99F8E9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86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64959B0-A723-47B0-BC95-944D31323E46}" type="datetime1">
              <a:rPr lang="ru-RU"/>
              <a:pPr>
                <a:defRPr/>
              </a:pPr>
              <a:t>26.12.2011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EF7BBF8-9DBB-4E92-9F99-364E92FB2F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tera.ru/stixiya/authors/pushkin/moroz-i-solnce.html" TargetMode="External"/><Relationship Id="rId2" Type="http://schemas.openxmlformats.org/officeDocument/2006/relationships/hyperlink" Target="http://images.yandex.ru/yandsearch?rpt=simage&amp;ed=1&amp;text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as-pushkin.net/pushkin/stihi/stih-640.htm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H:\Documents and Settings\Aida\Рабочий стол\Рисунок1м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6" descr="Картинка 54 из 184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765175"/>
            <a:ext cx="7127875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Прямоугольник 5"/>
          <p:cNvSpPr>
            <a:spLocks noChangeArrowheads="1"/>
          </p:cNvSpPr>
          <p:nvPr/>
        </p:nvSpPr>
        <p:spPr bwMode="auto">
          <a:xfrm>
            <a:off x="1258888" y="981075"/>
            <a:ext cx="3889375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>
                <a:solidFill>
                  <a:srgbClr val="FFC000"/>
                </a:solidFill>
              </a:rPr>
              <a:t>А.С.Пушкин </a:t>
            </a:r>
          </a:p>
        </p:txBody>
      </p:sp>
      <p:sp>
        <p:nvSpPr>
          <p:cNvPr id="2053" name="Прямоугольник 6"/>
          <p:cNvSpPr>
            <a:spLocks noChangeArrowheads="1"/>
          </p:cNvSpPr>
          <p:nvPr/>
        </p:nvSpPr>
        <p:spPr bwMode="auto">
          <a:xfrm>
            <a:off x="3779838" y="4868863"/>
            <a:ext cx="41767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rgbClr val="C00000"/>
                </a:solidFill>
              </a:rPr>
              <a:t>«Зимнее  утро»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7F87DF7-7123-4B83-AD38-716261B09A5C}" type="datetime1">
              <a:rPr lang="ru-RU" smtClean="0"/>
              <a:pPr>
                <a:defRPr/>
              </a:pPr>
              <a:t>26.12.2011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4128C3-7A9C-4A84-8C70-8D243B8BAA6A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pic>
        <p:nvPicPr>
          <p:cNvPr id="11268" name="Picture 2" descr="Картинка 25 из 1840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476250"/>
            <a:ext cx="8713788" cy="489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Прямоугольник 4"/>
          <p:cNvSpPr>
            <a:spLocks noChangeArrowheads="1"/>
          </p:cNvSpPr>
          <p:nvPr/>
        </p:nvSpPr>
        <p:spPr bwMode="auto">
          <a:xfrm>
            <a:off x="250825" y="5373688"/>
            <a:ext cx="8713788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rgbClr val="0000CC"/>
                </a:solidFill>
              </a:rPr>
              <a:t> </a:t>
            </a:r>
            <a:r>
              <a:rPr lang="ru-RU" sz="2800" b="1">
                <a:solidFill>
                  <a:srgbClr val="0070C0"/>
                </a:solidFill>
              </a:rPr>
              <a:t>Великолепие зимнего утра ощущается</a:t>
            </a:r>
          </a:p>
          <a:p>
            <a:pPr algn="ctr"/>
            <a:r>
              <a:rPr lang="ru-RU" sz="2800" b="1">
                <a:solidFill>
                  <a:srgbClr val="0070C0"/>
                </a:solidFill>
              </a:rPr>
              <a:t> ещё сильнее по контрасту со вчерашней бурей 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7F87DF7-7123-4B83-AD38-716261B09A5C}" type="datetime1">
              <a:rPr lang="ru-RU" smtClean="0"/>
              <a:pPr>
                <a:defRPr/>
              </a:pPr>
              <a:t>26.12.2011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747812-5FCD-409C-95EC-C1363A367887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pic>
        <p:nvPicPr>
          <p:cNvPr id="12292" name="Picture 2" descr="Картинка 15 из 47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88913"/>
            <a:ext cx="8785225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7F87DF7-7123-4B83-AD38-716261B09A5C}" type="datetime1">
              <a:rPr lang="ru-RU" smtClean="0"/>
              <a:pPr>
                <a:defRPr/>
              </a:pPr>
              <a:t>26.12.2011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248FAA-24A4-47A4-8E40-7AF1F4417831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sp>
        <p:nvSpPr>
          <p:cNvPr id="13316" name="Прямоугольник 3"/>
          <p:cNvSpPr>
            <a:spLocks noChangeArrowheads="1"/>
          </p:cNvSpPr>
          <p:nvPr/>
        </p:nvSpPr>
        <p:spPr bwMode="auto">
          <a:xfrm>
            <a:off x="3924300" y="1700213"/>
            <a:ext cx="4751388" cy="415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0070C0"/>
                </a:solidFill>
              </a:rPr>
              <a:t>Под голубыми небесами</a:t>
            </a:r>
          </a:p>
          <a:p>
            <a:pPr algn="ctr"/>
            <a:r>
              <a:rPr lang="ru-RU" sz="2400" b="1">
                <a:solidFill>
                  <a:srgbClr val="0070C0"/>
                </a:solidFill>
              </a:rPr>
              <a:t> Великолепными коврами,</a:t>
            </a:r>
          </a:p>
          <a:p>
            <a:pPr algn="ctr"/>
            <a:r>
              <a:rPr lang="ru-RU" sz="2400" b="1">
                <a:solidFill>
                  <a:srgbClr val="0070C0"/>
                </a:solidFill>
              </a:rPr>
              <a:t>          Блестя на солнце, снег лежит;</a:t>
            </a:r>
          </a:p>
          <a:p>
            <a:pPr algn="ctr"/>
            <a:r>
              <a:rPr lang="ru-RU" sz="2400" b="1">
                <a:solidFill>
                  <a:srgbClr val="0070C0"/>
                </a:solidFill>
              </a:rPr>
              <a:t>          Прозрачный лес один чернеет,</a:t>
            </a:r>
          </a:p>
          <a:p>
            <a:pPr algn="ctr"/>
            <a:r>
              <a:rPr lang="ru-RU" sz="2400" b="1">
                <a:solidFill>
                  <a:srgbClr val="0070C0"/>
                </a:solidFill>
              </a:rPr>
              <a:t>     И ель сквозь иней зеленеет,</a:t>
            </a:r>
          </a:p>
          <a:p>
            <a:pPr algn="ctr"/>
            <a:r>
              <a:rPr lang="ru-RU" sz="2400" b="1">
                <a:solidFill>
                  <a:srgbClr val="0070C0"/>
                </a:solidFill>
              </a:rPr>
              <a:t>      И речка подо льдом блестит.  </a:t>
            </a:r>
          </a:p>
          <a:p>
            <a:pPr algn="ctr"/>
            <a:r>
              <a:rPr lang="ru-RU" sz="2400" b="1">
                <a:solidFill>
                  <a:srgbClr val="0070C0"/>
                </a:solidFill>
              </a:rPr>
              <a:t>   </a:t>
            </a:r>
          </a:p>
        </p:txBody>
      </p:sp>
      <p:pic>
        <p:nvPicPr>
          <p:cNvPr id="13317" name="Picture 2" descr="Картинка 57 из 14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836613"/>
            <a:ext cx="4033838" cy="567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457200" y="549275"/>
            <a:ext cx="8229600" cy="868363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C00000"/>
                </a:solidFill>
              </a:rPr>
              <a:t>Как описана поэтом комната?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60A3FD6-6DE8-49F9-B606-E44BC04E1DEE}" type="datetime1">
              <a:rPr lang="ru-RU" smtClean="0"/>
              <a:pPr>
                <a:defRPr/>
              </a:pPr>
              <a:t>26.12.2011</a:t>
            </a:fld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3B680B-41A2-4904-8CEF-10910DA5C827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pic>
        <p:nvPicPr>
          <p:cNvPr id="14341" name="Picture 2" descr="Картинка 14 из 90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484313"/>
            <a:ext cx="8353425" cy="477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212C5832-FBF2-472D-904A-2BC19E991770}" type="datetime1">
              <a:rPr lang="ru-RU" smtClean="0"/>
              <a:pPr>
                <a:defRPr/>
              </a:pPr>
              <a:t>26.12.2011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F9434F-DF85-4C2A-A8F0-32733F51AC58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sp>
        <p:nvSpPr>
          <p:cNvPr id="15364" name="Прямоугольник 3"/>
          <p:cNvSpPr>
            <a:spLocks noChangeArrowheads="1"/>
          </p:cNvSpPr>
          <p:nvPr/>
        </p:nvSpPr>
        <p:spPr bwMode="auto">
          <a:xfrm>
            <a:off x="179388" y="5348288"/>
            <a:ext cx="87852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0070C0"/>
                </a:solidFill>
              </a:rPr>
              <a:t>Чувство радости переполняет поэта, растёт и требует движения, ему хочется вместе с дорогим  человеком</a:t>
            </a:r>
          </a:p>
          <a:p>
            <a:pPr algn="ctr"/>
            <a:r>
              <a:rPr lang="ru-RU" sz="2400" b="1">
                <a:solidFill>
                  <a:srgbClr val="0070C0"/>
                </a:solidFill>
              </a:rPr>
              <a:t>навестить милые сердцу места.</a:t>
            </a:r>
          </a:p>
        </p:txBody>
      </p:sp>
      <p:pic>
        <p:nvPicPr>
          <p:cNvPr id="15365" name="Picture 2" descr="Картинка 23 из 2600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333375"/>
            <a:ext cx="7920038" cy="482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457200" y="476250"/>
            <a:ext cx="8229600" cy="1439863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C00000"/>
                </a:solidFill>
              </a:rPr>
              <a:t>Работа над лексикой стихотворения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735C366-3CF1-4A2A-B45F-1A1FBF53D59B}" type="datetime1">
              <a:rPr lang="ru-RU" smtClean="0"/>
              <a:pPr>
                <a:defRPr/>
              </a:pPr>
              <a:t>26.12.2011</a:t>
            </a:fld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BDEAF4-EE51-4377-AF79-84513711D217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pic>
        <p:nvPicPr>
          <p:cNvPr id="16389" name="Picture 2" descr="Картинка 1 из 30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773238"/>
            <a:ext cx="6429375" cy="391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4" descr="Картинка 8 из 26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1989138"/>
            <a:ext cx="5715000" cy="412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212C5832-FBF2-472D-904A-2BC19E991770}" type="datetime1">
              <a:rPr lang="ru-RU" smtClean="0"/>
              <a:pPr>
                <a:defRPr/>
              </a:pPr>
              <a:t>26.12.2011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C38213-1386-42B3-8761-909F2C8F5AAC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pic>
        <p:nvPicPr>
          <p:cNvPr id="17412" name="Picture 2" descr="Картинка 8 из 26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1125538"/>
            <a:ext cx="7848600" cy="520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457200" y="836613"/>
            <a:ext cx="8229600" cy="581025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C00000"/>
                </a:solidFill>
              </a:rPr>
              <a:t>Источники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735C366-3CF1-4A2A-B45F-1A1FBF53D59B}" type="datetime1">
              <a:rPr lang="ru-RU" smtClean="0"/>
              <a:pPr>
                <a:defRPr/>
              </a:pPr>
              <a:t>26.12.2011</a:t>
            </a:fld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62029D-D67E-402B-B655-ACA5C89FC051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sp>
        <p:nvSpPr>
          <p:cNvPr id="18437" name="Прямоугольник 4"/>
          <p:cNvSpPr>
            <a:spLocks noChangeArrowheads="1"/>
          </p:cNvSpPr>
          <p:nvPr/>
        </p:nvSpPr>
        <p:spPr bwMode="auto">
          <a:xfrm>
            <a:off x="539750" y="1989138"/>
            <a:ext cx="75612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hlinkClick r:id="rId2"/>
              </a:rPr>
              <a:t>http://images.yandex.ru/yandsearch?rpt=simage&amp;ed=1&amp;text</a:t>
            </a:r>
            <a:endParaRPr lang="ru-RU" sz="2000" b="1"/>
          </a:p>
        </p:txBody>
      </p:sp>
      <p:sp>
        <p:nvSpPr>
          <p:cNvPr id="18438" name="Прямоугольник 5"/>
          <p:cNvSpPr>
            <a:spLocks noChangeArrowheads="1"/>
          </p:cNvSpPr>
          <p:nvPr/>
        </p:nvSpPr>
        <p:spPr bwMode="auto">
          <a:xfrm>
            <a:off x="468313" y="3105150"/>
            <a:ext cx="8280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hlinkClick r:id="rId3"/>
              </a:rPr>
              <a:t>http://www.litera.ru/stixiya/authors/pushkin/moroz-i-solnce.html</a:t>
            </a:r>
            <a:endParaRPr lang="ru-RU" sz="2000" b="1"/>
          </a:p>
        </p:txBody>
      </p:sp>
      <p:sp>
        <p:nvSpPr>
          <p:cNvPr id="18439" name="Прямоугольник 6"/>
          <p:cNvSpPr>
            <a:spLocks noChangeArrowheads="1"/>
          </p:cNvSpPr>
          <p:nvPr/>
        </p:nvSpPr>
        <p:spPr bwMode="auto">
          <a:xfrm>
            <a:off x="539750" y="3860800"/>
            <a:ext cx="74882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hlinkClick r:id="rId4"/>
              </a:rPr>
              <a:t>http://www.as-pushkin.net/pushkin/stihi/stih-640.htm</a:t>
            </a:r>
            <a:endParaRPr lang="ru-RU" sz="2000" b="1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212C5832-FBF2-472D-904A-2BC19E991770}" type="datetime1">
              <a:rPr lang="ru-RU" smtClean="0"/>
              <a:pPr>
                <a:defRPr/>
              </a:pPr>
              <a:t>26.12.2011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81B47C-78D1-446D-BB27-8F5CCDC65208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  <p:sp>
        <p:nvSpPr>
          <p:cNvPr id="19460" name="Прямоугольник 3"/>
          <p:cNvSpPr>
            <a:spLocks noChangeArrowheads="1"/>
          </p:cNvSpPr>
          <p:nvPr/>
        </p:nvSpPr>
        <p:spPr bwMode="auto">
          <a:xfrm>
            <a:off x="2286000" y="2551113"/>
            <a:ext cx="4572000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Захарова Людмила Ивановна,</a:t>
            </a:r>
          </a:p>
          <a:p>
            <a:pPr algn="ctr"/>
            <a:r>
              <a:rPr lang="ru-RU" sz="24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учитель русского языка и литературы</a:t>
            </a:r>
          </a:p>
          <a:p>
            <a:pPr algn="ctr"/>
            <a:r>
              <a:rPr lang="ru-RU" sz="24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МОУ «Ключевская СОШ им. А.П. Бирюкова» Курганской области Шадринского района,</a:t>
            </a:r>
          </a:p>
          <a:p>
            <a:pPr algn="ctr"/>
            <a:r>
              <a:rPr lang="ru-RU" sz="24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2011 год.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7F87DF7-7123-4B83-AD38-716261B09A5C}" type="datetime1">
              <a:rPr lang="ru-RU" smtClean="0"/>
              <a:pPr>
                <a:defRPr/>
              </a:pPr>
              <a:t>26.12.2011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144B62-1850-4593-A313-0559B3120472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sp>
        <p:nvSpPr>
          <p:cNvPr id="3076" name="Прямоугольник 3"/>
          <p:cNvSpPr>
            <a:spLocks noChangeArrowheads="1"/>
          </p:cNvSpPr>
          <p:nvPr/>
        </p:nvSpPr>
        <p:spPr bwMode="auto">
          <a:xfrm>
            <a:off x="4932363" y="1557338"/>
            <a:ext cx="3887787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0070C0"/>
                </a:solidFill>
              </a:rPr>
              <a:t>Это стихотворение было написано Пушкиным очень быстро, в течение одного дня (3 ноября 1829 года)  в имении своих друзей Вульфов. </a:t>
            </a:r>
          </a:p>
          <a:p>
            <a:r>
              <a:rPr lang="ru-RU" sz="2000" b="1">
                <a:solidFill>
                  <a:srgbClr val="0070C0"/>
                </a:solidFill>
              </a:rPr>
              <a:t>      В Тверскую губернию к своим добрым  знакомым Пушкин заехал , возвращаясь из поездки на Кавказ.</a:t>
            </a:r>
          </a:p>
        </p:txBody>
      </p:sp>
      <p:pic>
        <p:nvPicPr>
          <p:cNvPr id="3077" name="Picture 2" descr="Картинка 28 из 47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908050"/>
            <a:ext cx="4176712" cy="554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7F87DF7-7123-4B83-AD38-716261B09A5C}" type="datetime1">
              <a:rPr lang="ru-RU" smtClean="0"/>
              <a:pPr>
                <a:defRPr/>
              </a:pPr>
              <a:t>26.12.2011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27E8E3-E139-41DF-A4EC-8953EE04AA3E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pic>
        <p:nvPicPr>
          <p:cNvPr id="410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1125538"/>
            <a:ext cx="7345363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7F87DF7-7123-4B83-AD38-716261B09A5C}" type="datetime1">
              <a:rPr lang="ru-RU" smtClean="0"/>
              <a:pPr>
                <a:defRPr/>
              </a:pPr>
              <a:t>26.12.2011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49F7EC-B7DF-431C-9EF0-F9BDEE75A125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sp>
        <p:nvSpPr>
          <p:cNvPr id="5124" name="Прямоугольник 3"/>
          <p:cNvSpPr>
            <a:spLocks noChangeArrowheads="1"/>
          </p:cNvSpPr>
          <p:nvPr/>
        </p:nvSpPr>
        <p:spPr bwMode="auto">
          <a:xfrm>
            <a:off x="250825" y="4221163"/>
            <a:ext cx="8713788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0070C0"/>
                </a:solidFill>
              </a:rPr>
              <a:t>«Зимнее  утро» - одно из самых ярких, эмоциональных</a:t>
            </a:r>
          </a:p>
          <a:p>
            <a:r>
              <a:rPr lang="ru-RU" sz="2400" b="1">
                <a:solidFill>
                  <a:srgbClr val="0070C0"/>
                </a:solidFill>
              </a:rPr>
              <a:t>произведений о зиме.</a:t>
            </a:r>
          </a:p>
          <a:p>
            <a:r>
              <a:rPr lang="ru-RU" sz="2400" b="1">
                <a:solidFill>
                  <a:srgbClr val="0070C0"/>
                </a:solidFill>
              </a:rPr>
              <a:t> Оно представляет собой блестящую и  одновременно непосредственную зарисовку чувств и   мыслей поэта, вызванных красотой и прелестью  зимнего утра в деревне.</a:t>
            </a:r>
          </a:p>
        </p:txBody>
      </p:sp>
      <p:pic>
        <p:nvPicPr>
          <p:cNvPr id="5125" name="Picture 6" descr="Картинка 131 из 1840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404813"/>
            <a:ext cx="8713788" cy="375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7F87DF7-7123-4B83-AD38-716261B09A5C}" type="datetime1">
              <a:rPr lang="ru-RU" smtClean="0"/>
              <a:pPr>
                <a:defRPr/>
              </a:pPr>
              <a:t>26.12.2011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C413F6-14D2-4A56-9EBA-F1DAAE80160B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pic>
        <p:nvPicPr>
          <p:cNvPr id="6148" name="Picture 2" descr="Картинка 15 из 678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1341438"/>
            <a:ext cx="7632700" cy="487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7F87DF7-7123-4B83-AD38-716261B09A5C}" type="datetime1">
              <a:rPr lang="ru-RU" smtClean="0"/>
              <a:pPr>
                <a:defRPr/>
              </a:pPr>
              <a:t>26.12.2011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D4A27-CAAF-4E17-A717-9050F081103B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sp>
        <p:nvSpPr>
          <p:cNvPr id="7172" name="Прямоугольник 3"/>
          <p:cNvSpPr>
            <a:spLocks noChangeArrowheads="1"/>
          </p:cNvSpPr>
          <p:nvPr/>
        </p:nvSpPr>
        <p:spPr bwMode="auto">
          <a:xfrm>
            <a:off x="4356100" y="1700213"/>
            <a:ext cx="4608513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0070C0"/>
                </a:solidFill>
              </a:rPr>
              <a:t>Мороз и солнце; </a:t>
            </a:r>
          </a:p>
          <a:p>
            <a:pPr algn="ctr"/>
            <a:r>
              <a:rPr lang="ru-RU" sz="2400" b="1">
                <a:solidFill>
                  <a:srgbClr val="0070C0"/>
                </a:solidFill>
              </a:rPr>
              <a:t>день чудесный!</a:t>
            </a:r>
          </a:p>
          <a:p>
            <a:pPr algn="ctr"/>
            <a:r>
              <a:rPr lang="ru-RU" sz="2400" b="1">
                <a:solidFill>
                  <a:srgbClr val="0070C0"/>
                </a:solidFill>
              </a:rPr>
              <a:t>Ещё ты дремлешь, </a:t>
            </a:r>
          </a:p>
          <a:p>
            <a:pPr algn="ctr"/>
            <a:r>
              <a:rPr lang="ru-RU" sz="2400" b="1">
                <a:solidFill>
                  <a:srgbClr val="0070C0"/>
                </a:solidFill>
              </a:rPr>
              <a:t>друг прелестный –</a:t>
            </a:r>
          </a:p>
          <a:p>
            <a:pPr algn="ctr"/>
            <a:r>
              <a:rPr lang="ru-RU" sz="2400" b="1">
                <a:solidFill>
                  <a:srgbClr val="0070C0"/>
                </a:solidFill>
              </a:rPr>
              <a:t>Пора, красавица, проснись: </a:t>
            </a:r>
          </a:p>
          <a:p>
            <a:pPr algn="ctr"/>
            <a:r>
              <a:rPr lang="ru-RU" sz="2400" b="1">
                <a:solidFill>
                  <a:srgbClr val="0070C0"/>
                </a:solidFill>
              </a:rPr>
              <a:t>Открой сомкнуты негой взоры, </a:t>
            </a:r>
          </a:p>
          <a:p>
            <a:pPr algn="ctr"/>
            <a:r>
              <a:rPr lang="ru-RU" sz="2400" b="1">
                <a:solidFill>
                  <a:srgbClr val="0070C0"/>
                </a:solidFill>
              </a:rPr>
              <a:t>Навстречу северной Авроры </a:t>
            </a:r>
          </a:p>
          <a:p>
            <a:pPr algn="ctr"/>
            <a:r>
              <a:rPr lang="ru-RU" sz="2400" b="1">
                <a:solidFill>
                  <a:srgbClr val="0070C0"/>
                </a:solidFill>
              </a:rPr>
              <a:t>Звездою севера явись!</a:t>
            </a:r>
          </a:p>
        </p:txBody>
      </p:sp>
      <p:pic>
        <p:nvPicPr>
          <p:cNvPr id="7173" name="Picture 2" descr="Картинка 1 из 46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981075"/>
            <a:ext cx="4176713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457200" y="692150"/>
            <a:ext cx="8229600" cy="865188"/>
          </a:xfrm>
        </p:spPr>
        <p:txBody>
          <a:bodyPr/>
          <a:lstStyle/>
          <a:p>
            <a:pPr eaLnBrk="1" hangingPunct="1"/>
            <a:r>
              <a:rPr lang="ru-RU" sz="3600" b="1" smtClean="0">
                <a:solidFill>
                  <a:srgbClr val="C00000"/>
                </a:solidFill>
              </a:rPr>
              <a:t>Какая лексика создаёт настроение радости и бодрости ?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60A3FD6-6DE8-49F9-B606-E44BC04E1DEE}" type="datetime1">
              <a:rPr lang="ru-RU" smtClean="0"/>
              <a:pPr>
                <a:defRPr/>
              </a:pPr>
              <a:t>26.12.2011</a:t>
            </a:fld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C500B7-3F08-4120-91BD-72CA62C2EEDE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pic>
        <p:nvPicPr>
          <p:cNvPr id="8197" name="Picture 2" descr="Картинка 16 из 46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1700213"/>
            <a:ext cx="7993062" cy="466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457200" y="476250"/>
            <a:ext cx="8229600" cy="941388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rgbClr val="C00000"/>
                </a:solidFill>
              </a:rPr>
              <a:t>Какие строчки стихотворения подходят к этой картине?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60A3FD6-6DE8-49F9-B606-E44BC04E1DEE}" type="datetime1">
              <a:rPr lang="ru-RU" smtClean="0"/>
              <a:pPr>
                <a:defRPr/>
              </a:pPr>
              <a:t>26.12.2011</a:t>
            </a:fld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02ACBB-EBE7-47A6-8F7D-0D2F1D958DAF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pic>
        <p:nvPicPr>
          <p:cNvPr id="9221" name="Picture 2" descr="Картинка 30 из 47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1412875"/>
            <a:ext cx="7704138" cy="504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457200" y="549275"/>
            <a:ext cx="8229600" cy="1150938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rgbClr val="C00000"/>
                </a:solidFill>
              </a:rPr>
              <a:t>Какие художественные тропы использует поэт для описания зимнего вечера?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735C366-3CF1-4A2A-B45F-1A1FBF53D59B}" type="datetime1">
              <a:rPr lang="ru-RU" smtClean="0"/>
              <a:pPr>
                <a:defRPr/>
              </a:pPr>
              <a:t>26.12.2011</a:t>
            </a:fld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5B2829-F38D-4B80-A22D-501C418160F7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pic>
        <p:nvPicPr>
          <p:cNvPr id="10245" name="Picture 2" descr="Картинка 27 из 78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700213"/>
            <a:ext cx="8424862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Снежинки 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Снежинки 1</Template>
  <TotalTime>98</TotalTime>
  <Words>293</Words>
  <Application>Microsoft Office PowerPoint</Application>
  <PresentationFormat>Экран (4:3)</PresentationFormat>
  <Paragraphs>73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Times New Roman</vt:lpstr>
      <vt:lpstr>Снежинки 1</vt:lpstr>
      <vt:lpstr>Слайд 1</vt:lpstr>
      <vt:lpstr>Слайд 2</vt:lpstr>
      <vt:lpstr>Слайд 3</vt:lpstr>
      <vt:lpstr>Слайд 4</vt:lpstr>
      <vt:lpstr>Слайд 5</vt:lpstr>
      <vt:lpstr>Слайд 6</vt:lpstr>
      <vt:lpstr>Какая лексика создаёт настроение радости и бодрости ?</vt:lpstr>
      <vt:lpstr>Какие строчки стихотворения подходят к этой картине?</vt:lpstr>
      <vt:lpstr>Какие художественные тропы использует поэт для описания зимнего вечера?</vt:lpstr>
      <vt:lpstr>Слайд 10</vt:lpstr>
      <vt:lpstr>Слайд 11</vt:lpstr>
      <vt:lpstr>Слайд 12</vt:lpstr>
      <vt:lpstr>Как описана поэтом комната?</vt:lpstr>
      <vt:lpstr>Слайд 14</vt:lpstr>
      <vt:lpstr>Работа над лексикой стихотворения</vt:lpstr>
      <vt:lpstr>Слайд 16</vt:lpstr>
      <vt:lpstr>Источники</vt:lpstr>
      <vt:lpstr>Слайд 18</vt:lpstr>
    </vt:vector>
  </TitlesOfParts>
  <Company>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А.С.Пушкин  </dc:title>
  <dc:creator>.</dc:creator>
  <dc:description>http://aida.ucoz.ru</dc:description>
  <cp:lastModifiedBy>.</cp:lastModifiedBy>
  <cp:revision>10</cp:revision>
  <dcterms:created xsi:type="dcterms:W3CDTF">2011-11-29T09:50:02Z</dcterms:created>
  <dcterms:modified xsi:type="dcterms:W3CDTF">2011-12-26T07:30:37Z</dcterms:modified>
  <cp:category>шаблоны к Powerpoint</cp:category>
</cp:coreProperties>
</file>