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58" r:id="rId3"/>
    <p:sldId id="256" r:id="rId4"/>
    <p:sldId id="261" r:id="rId5"/>
    <p:sldId id="259" r:id="rId6"/>
    <p:sldId id="260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4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85FFB-D0D6-42B3-B8A3-3372F406DAC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E6A4D-E4FD-4C7E-8DAE-31326125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A60B76-5A7A-4F17-B8AA-680066FD6291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7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2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868-0304-4203-BC8B-B297F16E20C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26.04.2014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86A1-F4C1-4302-A207-E70870890CC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868-0304-4203-BC8B-B297F16E20C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26.04.2014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86A1-F4C1-4302-A207-E70870890CC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6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868-0304-4203-BC8B-B297F16E20C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26.04.2014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86A1-F4C1-4302-A207-E70870890CC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4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6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7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2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5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3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1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1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5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4" r:id="rId12"/>
    <p:sldLayoutId id="2147483757" r:id="rId13"/>
    <p:sldLayoutId id="214748377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275" y="765175"/>
            <a:ext cx="4637088" cy="2428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</a:t>
            </a:r>
            <a:r>
              <a:rPr lang="ru-RU" sz="3200" b="1" dirty="0" smtClean="0">
                <a:solidFill>
                  <a:srgbClr val="FF0000"/>
                </a:solidFill>
              </a:rPr>
              <a:t> к школе. Целевые ориентиры на этапе завершения дошкольного образования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3643313"/>
            <a:ext cx="4279900" cy="242887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7173" name="Рисунок 5" descr="image_3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8264">
            <a:off x="1062008" y="1019583"/>
            <a:ext cx="1917253" cy="158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днс\AppData\Local\Microsoft\Windows\Temporary Internet Files\Content.IE5\05OXXHOV\MC900343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30" y="3645028"/>
            <a:ext cx="1944000" cy="19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днс\AppData\Local\Microsoft\Windows\Temporary Internet Files\Content.IE5\DF8SE4MU\MP90043924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59325"/>
            <a:ext cx="26884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214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     Внимание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395536" y="2636912"/>
            <a:ext cx="8501062" cy="36507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800" b="1" i="1" u="sng" dirty="0" smtClean="0">
                <a:solidFill>
                  <a:schemeClr val="accent1"/>
                </a:solidFill>
              </a:rPr>
              <a:t>К семи годам ребёнок должен: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Выполнять задания, не отвлекаясь, около 20 минут.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Находить 10 отличий между предметами.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Удерживать в поле зрения не менее 10 предметов.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Выполнять самостоятельно задания по предложенному образцу.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Копировать в точности узор или движение.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Уметь находить одинаковые предметы.</a:t>
            </a:r>
          </a:p>
        </p:txBody>
      </p:sp>
      <p:pic>
        <p:nvPicPr>
          <p:cNvPr id="7170" name="Picture 2" descr="C:\Users\днс\Desktop\ФОТО\Работа Лариса\Работа группа 2011-2013\Занятия\9 мая\ALIM06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060000" cy="20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проявляет любознательность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Задает вопросы взрослым и сверстникам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Интересуется причинно-следственными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связями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Пытается самостоятельно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придумывать объяснения явлениям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природы и поступкам людей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Склонен наблюдать и 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экспериментировать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днс\Desktop\ФОТО\Работа Лариса\Работа группа 2011-2013\Лето 2012\ALIM1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197566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2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обладает начальными знаниями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 себе, о своей семье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 природном и социальном мире </a:t>
            </a:r>
          </a:p>
        </p:txBody>
      </p:sp>
      <p:pic>
        <p:nvPicPr>
          <p:cNvPr id="3075" name="Picture 3" descr="C:\Users\днс\Desktop\ФОТО\Работа Лариса\Работа группа 2011-2013\Занятия\Окр. мир Родословное древо\ALIM1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9663"/>
            <a:ext cx="198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нс\Desktop\ФОТО\Работа Лариса\Работа группа 2011-2013\Зима 2011-2012 старшая групп\ALIM02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2952328" cy="19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75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70C0"/>
                </a:solidFill>
              </a:rPr>
              <a:t>Знаком с произведениями детской литературы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Обладает элементарными представлениями из области     математики, истории, естествознания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://static.darom.org/130501/368213/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5"/>
            <a:ext cx="2628000" cy="19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1846"/>
            <a:ext cx="2628000" cy="25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4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способен к принятию собственных решений,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опираясь на свои знания и умения в              различных видах деятельности.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9"/>
            <a:ext cx="3600000" cy="232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6143625" cy="10001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Учет особенностей детей 6-7 лет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(советы психолога)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1689720"/>
              </p:ext>
            </p:extLst>
          </p:nvPr>
        </p:nvGraphicFramePr>
        <p:xfrm>
          <a:off x="428625" y="1571625"/>
          <a:ext cx="8143875" cy="465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0"/>
                <a:gridCol w="4429125"/>
              </a:tblGrid>
              <a:tr h="365822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Особенности</a:t>
                      </a:r>
                      <a:endParaRPr lang="ru-RU" sz="1800" i="1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Способы их учета</a:t>
                      </a:r>
                      <a:endParaRPr lang="ru-RU" sz="1800" i="1" dirty="0"/>
                    </a:p>
                  </a:txBody>
                  <a:tcPr marL="91439" marR="91439" marT="45728" marB="45728"/>
                </a:tc>
              </a:tr>
              <a:tr h="95321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600" dirty="0" smtClean="0"/>
                        <a:t>Нереализованная потребность в игровой деятельности.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Использование игровых методов обучения.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Игровые перемены.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</a:tr>
              <a:tr h="151807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 Страх неудачи.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Эмоциональная поддержка.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Посильность задания.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Качественная оценка работы.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Ситуация успеха.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</a:tr>
              <a:tr h="10669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 Неустойчивое внимание.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Управление вниманием с использованием внешних стимуляторов речи, звуковых эффектов.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</a:tr>
              <a:tr h="747287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600" dirty="0" smtClean="0"/>
                        <a:t>Самоутверждение в общении со           сверстниками.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Групповые и парные работы.</a:t>
                      </a:r>
                      <a:endParaRPr lang="ru-RU" sz="1600" dirty="0"/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  <p:sp>
        <p:nvSpPr>
          <p:cNvPr id="21527" name="Содержимое 5"/>
          <p:cNvSpPr>
            <a:spLocks noGrp="1"/>
          </p:cNvSpPr>
          <p:nvPr>
            <p:ph sz="half" idx="2"/>
          </p:nvPr>
        </p:nvSpPr>
        <p:spPr>
          <a:xfrm>
            <a:off x="7215188" y="500063"/>
            <a:ext cx="1714500" cy="785812"/>
          </a:xfrm>
        </p:spPr>
        <p:txBody>
          <a:bodyPr/>
          <a:lstStyle/>
          <a:p>
            <a:pPr lvl="1" eaLnBrk="1" hangingPunct="1"/>
            <a:r>
              <a:rPr lang="ru-RU" altLang="ru-RU" smtClean="0"/>
              <a:t>тт</a:t>
            </a:r>
          </a:p>
        </p:txBody>
      </p:sp>
      <p:pic>
        <p:nvPicPr>
          <p:cNvPr id="21528" name="Рисунок 7" descr="rad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0"/>
            <a:ext cx="2000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0" y="4572000"/>
            <a:ext cx="2068513" cy="14081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5467060"/>
              </p:ext>
            </p:extLst>
          </p:nvPr>
        </p:nvGraphicFramePr>
        <p:xfrm>
          <a:off x="500063" y="571500"/>
          <a:ext cx="7986712" cy="319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1"/>
                <a:gridCol w="4129061"/>
              </a:tblGrid>
              <a:tr h="50012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</a:rPr>
                        <a:t>Особенности</a:t>
                      </a:r>
                      <a:endParaRPr lang="ru-RU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Способы их учета</a:t>
                      </a:r>
                      <a:endParaRPr lang="ru-RU" sz="1800" i="1" dirty="0"/>
                    </a:p>
                  </a:txBody>
                  <a:tcPr marT="45725" marB="45725"/>
                </a:tc>
              </a:tr>
              <a:tr h="140410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Эмоциональная возбудимость.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Постоянные  и заранее обсужденные дисциплинарные требования.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Использование музыки, рисования, пластического движения.</a:t>
                      </a:r>
                      <a:endParaRPr lang="ru-RU" sz="1600" dirty="0"/>
                    </a:p>
                  </a:txBody>
                  <a:tcPr marT="45725" marB="45725"/>
                </a:tc>
              </a:tr>
              <a:tr h="66782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Несформированность костно-мышечной системы.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Контроль за посадкой.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Пальчиковая гимнастика.</a:t>
                      </a:r>
                      <a:endParaRPr lang="ru-RU" sz="1600" dirty="0"/>
                    </a:p>
                  </a:txBody>
                  <a:tcPr marT="45725" marB="45725"/>
                </a:tc>
              </a:tr>
              <a:tr h="62041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Физическая утомляемость.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Чередование умственной и физической активности.</a:t>
                      </a:r>
                      <a:endParaRPr lang="ru-RU" sz="1600" dirty="0"/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988000" cy="20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913"/>
            <a:ext cx="2404324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33400"/>
            <a:ext cx="7439025" cy="752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Готовы ли родители к школе?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8676" name="Содержимое 8" descr="5972282e64cb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204864"/>
            <a:ext cx="2155924" cy="273630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00438" y="1571625"/>
            <a:ext cx="5010150" cy="471487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dirty="0" smtClean="0"/>
              <a:t> 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Жертвовать своим личным временем  и некоторыми привычками.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Сдерживать свои эмоции.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Не кричать, не унижать и не обижать.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Не сравнивать своего ребенка с другими детьми.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Не наказывать ребенка без причины.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Всегда встречать ребенка из школы с улыбкой.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Быть щедрым на похвалу за достигнутые результаты.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84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48681"/>
            <a:ext cx="7358062" cy="12961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4098" name="Picture 2" descr="C:\Users\днс\AppData\Local\Microsoft\Windows\Temporary Internet Files\Content.IE5\EVL2GU3C\MC9002906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040048" cy="24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8072437" cy="9286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Принято считать, что готовность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1556792"/>
            <a:ext cx="5072063" cy="480114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включает в себя несколько компонентов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Психологическая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Интеллектуальная (познавательная), мотивационная, волевая, коммуникативная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Физическая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Здоровье, моторика рук,          движения, возраст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solidFill>
                <a:srgbClr val="0070C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Специальная готовность</a:t>
            </a:r>
          </a:p>
          <a:p>
            <a:pPr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Умение читать</a:t>
            </a:r>
            <a:r>
              <a:rPr lang="ru-RU" sz="2400" i="1" dirty="0">
                <a:solidFill>
                  <a:srgbClr val="0070C0"/>
                </a:solidFill>
              </a:rPr>
              <a:t>, </a:t>
            </a:r>
            <a:r>
              <a:rPr lang="ru-RU" sz="2400" i="1" dirty="0" smtClean="0">
                <a:solidFill>
                  <a:srgbClr val="0070C0"/>
                </a:solidFill>
              </a:rPr>
              <a:t>писать, считать </a:t>
            </a:r>
            <a:endParaRPr lang="ru-RU" dirty="0"/>
          </a:p>
        </p:txBody>
      </p:sp>
      <p:pic>
        <p:nvPicPr>
          <p:cNvPr id="1026" name="Picture 2" descr="C:\Users\днс\AppData\Local\Microsoft\Windows\Temporary Internet Files\Content.IE5\6AVF4V13\MC9003432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376000" cy="24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560840" cy="22322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Рассмотрим </a:t>
            </a:r>
            <a:r>
              <a:rPr lang="ru-RU" sz="2400" b="1" dirty="0">
                <a:solidFill>
                  <a:srgbClr val="C00000"/>
                </a:solidFill>
              </a:rPr>
              <a:t>понятие «готовности к школьному обучению» в контексте современного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образования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Ребенок проявляет инициативу и самостоятельность в разных видах деятельности -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   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140968"/>
            <a:ext cx="5544616" cy="3240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▪ </a:t>
            </a:r>
            <a:r>
              <a:rPr lang="ru-RU" sz="2800" b="1" dirty="0" smtClean="0">
                <a:solidFill>
                  <a:srgbClr val="0070C0"/>
                </a:solidFill>
              </a:rPr>
              <a:t>игре</a:t>
            </a:r>
          </a:p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 ▪</a:t>
            </a:r>
            <a:r>
              <a:rPr lang="ru-RU" sz="2800" b="1" dirty="0" smtClean="0">
                <a:solidFill>
                  <a:srgbClr val="0070C0"/>
                </a:solidFill>
              </a:rPr>
              <a:t> общении</a:t>
            </a:r>
          </a:p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 ▪ </a:t>
            </a:r>
            <a:r>
              <a:rPr lang="ru-RU" sz="2800" b="1" dirty="0" smtClean="0">
                <a:solidFill>
                  <a:srgbClr val="0070C0"/>
                </a:solidFill>
              </a:rPr>
              <a:t>познавательно-исследовательской      деятельности    </a:t>
            </a:r>
          </a:p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 ▪ </a:t>
            </a:r>
            <a:r>
              <a:rPr lang="ru-RU" sz="2800" b="1" dirty="0" smtClean="0">
                <a:solidFill>
                  <a:srgbClr val="0070C0"/>
                </a:solidFill>
              </a:rPr>
              <a:t>конструировании и др.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днс\AppData\Local\Microsoft\Windows\Temporary Internet Files\Content.IE5\DF8SE4MU\MC9003433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016000" cy="18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Ребенок обладает установкой положительного отношения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к миру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 разным видам труда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другим людям и самому себе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обладает чувством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собственного достоинства </a:t>
            </a:r>
          </a:p>
          <a:p>
            <a:pPr marL="0" indent="0" algn="ctr">
              <a:buNone/>
            </a:pP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нс\Desktop\ФОТО\Работа Лариса\Работа группа 2011-2013\Лето 2012\ALIM1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96677"/>
            <a:ext cx="2079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ФОТО\Работа Лариса\Работа группа 2011-2013\Лето 2012\ALIM1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50677"/>
            <a:ext cx="2447924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Ребенок активно взаимодействует  со сверстниками и взрослыми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(коммуникативная готовность)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Участвует в совместных играх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Способен договариваться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Способен учитывать интересы  и чувства других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Способен сопереживать неудачам и радоваться успехам других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Старается разрешать конфликты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днс\Desktop\ФОТО\Работа Лариса\Работа группа 2011-2013\Развлечение 23 февраля\ALIM1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12000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ФОТО\Работа Лариса\Работа группа 2011-2013\Лето 2012\ALIM1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1872000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обладает развитым воображением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Воображение реализуется в различных видах деятельности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•творчество                              •игра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днс\Desktop\ФОТО\Семейное фото и видио\2010 январь - февраль\S83027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1909024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ФОТО\Работа Лариса\Работа группа 2010-2011\S8304029_c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1"/>
            <a:ext cx="2988000" cy="20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достаточно хорошо владеет устной речью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может выражать свои мысли и желания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строит речевое высказывание в ситуации общения (связная речь)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может выделять звуки в словах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складываются предпосылки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грамотности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4852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днс\Desktop\ФОТО\Родион\Родион школа\март 2011\S83040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1800000" cy="266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0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ребенка развита крупная и мелкая моторика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он подвижен, вынослив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владеет основными движениями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• может контролировать свои движения и                                        управлять ими  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forchel.ru/uploads/posts/2011-03/1300516784_stendprevy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73" y="3501008"/>
            <a:ext cx="3204000" cy="22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0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способен к волевым усилиям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>
                <a:solidFill>
                  <a:srgbClr val="FF0000"/>
                </a:solidFill>
              </a:rPr>
              <a:t>□</a:t>
            </a:r>
            <a:r>
              <a:rPr lang="ru-RU" sz="2400" b="1" dirty="0" smtClean="0">
                <a:solidFill>
                  <a:srgbClr val="0070C0"/>
                </a:solidFill>
              </a:rPr>
              <a:t>Следует социальным нормам поведения и правилам ( в разных видах деятельности, во взаимоотношении со  взрослыми и сверстниками, соблюдает правила безопасного поведения и личной гигиены)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□ Умеет внимательно слушать и точно выполнять задания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□Умеет организовывать своё место и поддерживает порядок                               </a:t>
            </a:r>
          </a:p>
        </p:txBody>
      </p:sp>
      <p:pic>
        <p:nvPicPr>
          <p:cNvPr id="1026" name="Picture 2" descr="C:\Users\днс\Desktop\ФОТО\Работа Лариса\Работа группа 2010-2011\Открытое занятие (Дом. жив)\S83038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1661"/>
            <a:ext cx="3227592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69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528</Words>
  <Application>Microsoft Office PowerPoint</Application>
  <PresentationFormat>Экран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Готовность к школе. Целевые ориентиры на этапе завершения дошкольного образования</vt:lpstr>
      <vt:lpstr>Принято считать, что готовность к школе</vt:lpstr>
      <vt:lpstr>                 Рассмотрим понятие «готовности к школьному обучению» в контексте современного образования   Ребенок проявляет инициативу и самостоятельность в разных видах деятельности -                     </vt:lpstr>
      <vt:lpstr>Ребенок обладает установкой положительного отношения</vt:lpstr>
      <vt:lpstr>Ребенок активно взаимодействует  со сверстниками и взрослыми (коммуникативная готовность)</vt:lpstr>
      <vt:lpstr>Ребенок обладает развитым воображением</vt:lpstr>
      <vt:lpstr>Ребенок достаточно хорошо владеет устной речью</vt:lpstr>
      <vt:lpstr>У ребенка развита крупная и мелкая моторика</vt:lpstr>
      <vt:lpstr>Ребенок способен к волевым усилиям</vt:lpstr>
      <vt:lpstr>     Внимание</vt:lpstr>
      <vt:lpstr>Ребенок проявляет любознательность </vt:lpstr>
      <vt:lpstr>Ребенок обладает начальными знаниями</vt:lpstr>
      <vt:lpstr>    Знаком с произведениями детской литературы Обладает элементарными представлениями из области     математики, истории, естествознания</vt:lpstr>
      <vt:lpstr>Ребенок способен к принятию собственных решений,</vt:lpstr>
      <vt:lpstr> Учет особенностей детей 6-7 лет (советы психолога)</vt:lpstr>
      <vt:lpstr>Презентация PowerPoint</vt:lpstr>
      <vt:lpstr> Готовы ли родители к школе?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к школе. Целевые ориентиры на этапе завершения дошкольного образования</dc:title>
  <dc:creator>днс</dc:creator>
  <cp:lastModifiedBy>днс</cp:lastModifiedBy>
  <cp:revision>51</cp:revision>
  <dcterms:created xsi:type="dcterms:W3CDTF">2012-08-20T11:34:06Z</dcterms:created>
  <dcterms:modified xsi:type="dcterms:W3CDTF">2014-04-26T12:39:15Z</dcterms:modified>
</cp:coreProperties>
</file>