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2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16507E9-7514-4693-8BE1-A081E8DAE7B9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4A240B-AEFD-40A9-B3F0-E3F7F41D60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lossy.ru/userfiles/%D0%A3%D1%82%D1%80%D0%BE%20%D0%BF%D1%80%D0%B8%D0%BD%D1%86%D0%B5%D1%81%D1%81%D1%8B%20%D0%9F%D0%B8%D1%80%D0%BB%D0%B8%D0%BF%D0%B0%D1%82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g.agoda.net/hotelimages/247/247774/247774_110805175638041_STD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1.liveinternet.ru/images/attach/c/4/79/180/79180179_3185107_mama_i_sin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8%D0%B7%D0%B1%D0%B0%D0%BB%D0%BE%D0%B2%D0%B0%D0%BD%D0%BD%D1%8B%D0%B5%20%D0%B4%D0%B5%D1%82%D0%B8&amp;noreask=1&amp;img_url=cdn.sheknows.com/articles/2010/10/A_parent_child_friend.jpg&amp;pos=4&amp;rpt=simage&amp;lr=213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bible.ca/marriage/child-spoiled.gi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http://www.xrest.ru/images/collection/00813/686/preview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rnorm.typepad.com/.a/6a010535e1bdd7970c0133f46d67d8970b-800w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ibznayka.ru/img/eat_3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s.123rf.com/400wm/400/400/ndraka/ndraka0805/ndraka080500019/2986199-mama-i-jej-dziecko-c-rka-pochylony-nad-tort-urodzinowy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Баловень судьбы или избалованный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ребёнок</a:t>
            </a:r>
            <a:br>
              <a:rPr lang="ru-RU" sz="4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4400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Литау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Е.Ю. </a:t>
            </a:r>
            <a:r>
              <a:rPr lang="ru-RU" sz="440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группа 42В</a:t>
            </a:r>
            <a:endParaRPr lang="ru-RU" sz="4400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7 из 1885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214554"/>
            <a:ext cx="62865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50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785794"/>
            <a:ext cx="4500594" cy="53864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Самое сложное – действовать слаженно всей семьей. То есть, пытаясь перевоспитать вашего «вождя краснокожих» договоритесь с бабушками и дедушками о том, что ни вы, ни они не будете удовлетворять его прихоти только для того, чтобы перетянуть его на свою сторону. Перевоспитание избалованного </a:t>
            </a:r>
            <a:r>
              <a:rPr lang="ru-RU" b="1" dirty="0" smtClean="0"/>
              <a:t>ребенка</a:t>
            </a:r>
            <a:r>
              <a:rPr lang="ru-RU" dirty="0" smtClean="0"/>
              <a:t> осложняется тем, что он, привыкнув добиваться желаемого криком и ревом и решать свои проблемы за счет других, не сразу откажется от испытанной и такой удобной для него стратегии. </a:t>
            </a:r>
            <a:endParaRPr lang="ru-RU" dirty="0"/>
          </a:p>
        </p:txBody>
      </p:sp>
      <p:pic>
        <p:nvPicPr>
          <p:cNvPr id="5" name="i-main-pic" descr="Картинка 9 из 89879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41434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50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6007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Правильно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таким какой он есть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Поощрять самостоятельность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Дарить подарки искренне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Игнорировать истерики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Придерживаться единой тактики воспитания в семье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соотносить свои желания с желаниями и возможностями других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Отказывать ребенку в приобретении новой игрушки, объясняя причину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Уважать потребность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собственном волеизъявлении</a:t>
            </a:r>
          </a:p>
          <a:p>
            <a:endParaRPr lang="ru-RU" dirty="0"/>
          </a:p>
        </p:txBody>
      </p:sp>
      <p:pic>
        <p:nvPicPr>
          <p:cNvPr id="5" name="i-main-pic" descr="Картинка 9 из 15867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28736"/>
            <a:ext cx="4038600" cy="365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7215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400" b="1" dirty="0" smtClean="0">
                <a:solidFill>
                  <a:srgbClr val="92D050"/>
                </a:solidFill>
              </a:rPr>
              <a:t>Неправильно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его достижения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Делать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то, с чем он способен справиться сам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«Откупаться»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игрушками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Превращать истерики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спектакль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Предъявлять к ребенку противоречивые требования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Стараться удовлетворять все запросы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Мотивировать свои отказы «надуманными» причинами или вовсе не говорить ребенку о своих мотивах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Подавлять его волю для того, чтобы подчеркнуть главенствующую роль</a:t>
            </a:r>
          </a:p>
          <a:p>
            <a:endParaRPr lang="ru-RU" dirty="0"/>
          </a:p>
        </p:txBody>
      </p:sp>
      <p:pic>
        <p:nvPicPr>
          <p:cNvPr id="5" name="Содержимое 4" descr="http://im4-tub-ru.yandex.net/i?id=139355870-1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3500461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Литература: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материалам: </a:t>
            </a:r>
            <a:r>
              <a:rPr lang="en-US" dirty="0" smtClean="0"/>
              <a:t>woman</a:t>
            </a:r>
            <a:r>
              <a:rPr lang="ru-RU" dirty="0" smtClean="0"/>
              <a:t>.</a:t>
            </a:r>
            <a:r>
              <a:rPr lang="en-US" dirty="0" err="1" smtClean="0"/>
              <a:t>delfi</a:t>
            </a:r>
            <a:r>
              <a:rPr lang="ru-RU" dirty="0" smtClean="0"/>
              <a:t>.</a:t>
            </a:r>
            <a:r>
              <a:rPr lang="en-US" dirty="0" err="1" smtClean="0"/>
              <a:t>ua</a:t>
            </a:r>
            <a:endParaRPr lang="ru-RU" dirty="0" smtClean="0"/>
          </a:p>
          <a:p>
            <a:r>
              <a:rPr lang="en-US" dirty="0" smtClean="0"/>
              <a:t> www.rusmedserver.ru</a:t>
            </a:r>
          </a:p>
          <a:p>
            <a:r>
              <a:rPr lang="en-US" dirty="0" smtClean="0"/>
              <a:t>www.domvill.ru</a:t>
            </a:r>
          </a:p>
          <a:p>
            <a:r>
              <a:rPr lang="en-US" dirty="0" smtClean="0"/>
              <a:t>vospitanie.babys-babys.ru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58029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Спасибо, что выбрали наше пособие.</a:t>
            </a:r>
          </a:p>
          <a:p>
            <a:pPr algn="ctr"/>
            <a:r>
              <a:rPr lang="ru-RU" sz="4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Надеемся, что наши советы помогут Вам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Пособие для родителей которых волнует воспитание и развитие своего ребёнка.</a:t>
            </a:r>
            <a:endParaRPr lang="ru-RU" sz="32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dirty="0" smtClean="0"/>
              <a:t> из Вас горячо любит своих детей, желает и выбирает для них все самое лучшее, начиная с одежды и игрушек, и заканчивая школой, институтом, дальнейшей жизнью. В то же самое время мы хотим, чтобы ребенок по мере роста стал успешным, самостоятельным, умным, и при этом не избалованным. Но как быть в ситуации, если ваш ребенок уже избалован? Стоит ли исправлять ошибки, допущенные  при воспитании, и если да, то каким образом?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92D050"/>
                </a:solidFill>
              </a:rPr>
              <a:t> </a:t>
            </a:r>
            <a:br>
              <a:rPr lang="ru-RU" sz="4800" dirty="0" smtClean="0">
                <a:solidFill>
                  <a:srgbClr val="92D050"/>
                </a:solidFill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отличается баловень от избалованности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Баловень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Избалованност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http://www.bible.ca/marriage/child-spoiled.gif">
            <a:hlinkClick r:id="rId2" tgtFrame="_blank"/>
          </p:cNvPr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1" y="2357430"/>
            <a:ext cx="35719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-main-pic" descr="Картинка 204 из 1902">
            <a:hlinkClick r:id="rId4" tgtFrame="_blank"/>
          </p:cNvPr>
          <p:cNvPicPr>
            <a:picLocks noGr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45025" y="2357431"/>
            <a:ext cx="4041775" cy="367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Баловень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тот,  кто купается в родительской любви, получая ее столько, сколько им нужно – не меньше, но и не больше. Тот, кому часто дарят подарки, но не потому, что они сами этого требуют, а потому, что дарящий делает это от чистого сердца. Тот,  кому многое позволяется, но не из-за попустительства или ложного чувства вины родителей, а потому,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знает, что ответственность за свои поступки будет нести он сам, чьи просьбы не остаются без внимания, но это является не результатом того,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вознесен на пьедестал своими ближайшими родственниками, а указывает на то, что в семье принято внимательно относиться к людям. Баловни – те, кого любят не за их успехи, а за их уникальность, просто потому, что они есть.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86789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Избалованный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ребенок несдержанного, плаксивого и более или менее требовательного — ему нужны или наше внимание, или игрушки, которые мы не в силах купить ему. Кроме того, его благодарность обычно кратковременна и зачастую наводит на мысль, что он принимает как должное то, что мы считаем особой уступкой ему.  Ребёнок не чувствует границ своих желаний. «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Я хочу! » – и точка!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Он не приемлет того, что желание может быть удовлетворено немного позже или не удовлетворено вообще. Ему нужно прямо сейчас! А не получая своего, ребенок начинает капризничать – кричать, плакать, словом, продолжать требовать. Поскольку избалованному ребенку ни в чем не отказывают, он редко учится быть самостоятельным, по-детски не способен примириться с отказом от чего-либо. Он так отчаянно жалуется и плачет из-за пустяков, словно речь идет о жизни или смерти. </a:t>
            </a:r>
          </a:p>
          <a:p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322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Кто виноват в избалованности ребёнка</a:t>
            </a:r>
            <a:endParaRPr lang="ru-RU" sz="32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600079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Рождается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становится центром вселенной. Чихнет – все бегут с носовыми платочками, а «чувствительные» вызывают скорую помощь; захочет новую игрушку – все в магазин, чтобы заслужить одобрение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ударит товарища – пожурят для виду, упадет на пол и забьется в истерике – получит все, что пожелает («чем бы дитя не тешилось – лишь бы не плакало»). Следствием такого «воспитания» становится уверенность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своем всемогуществе («все исполнится как по мановению волшебной палочки – стоит только захотеть»).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Сверхзанятые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родители - испытывая вину за свое постоянное отсутствие, откупаются 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материальными вещами. Вырастая в обстановке эмоциональной холодности,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ценит подарки, которые постепенно становятся все более и более дорогими. Он сам становится эмоционально холодным, эгоистичным и, что самое страшное, не умеющим строить отношения с людьми. Неспособность или нежелание родителей определить четкие параметры воспитания и построить отношения с бабушками и дедушками таким образом, чтобы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страдал от противоречивых требований, также являются причиной избалованности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Живя «на два дома», получая у бабушек с дедушками то, чего не позволено у родителей, или наоборот,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быстро учится манипулировать взрослыми. Иногда избалованный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следствие навязанной роли – «витрины достижений» родителей. Своим видом он как бы представляет и демонстрирует материальный достаток и «компетентность» родителей.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Перевоспитание: работа над ошибками</a:t>
            </a:r>
            <a:endParaRPr lang="ru-RU" sz="3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Если это происходит в магазине или на улице – достаточно уйти из его поля зрения, естественно, недалеко, дома же нужно просто выйти из комнаты. Так как, несмотря на бурное проявление эмоций, </a:t>
            </a:r>
            <a:r>
              <a:rPr lang="ru-RU" b="1" dirty="0" smtClean="0"/>
              <a:t>ребенок</a:t>
            </a:r>
            <a:r>
              <a:rPr lang="ru-RU" dirty="0" smtClean="0"/>
              <a:t> все же контролирует ситуацию (о чем говорит его внимательное отношение к реакциям взрослых) – он не способен нанести себе сколько-нибудь серьезных повреждений. Зато он быстро понимает, что такое поведение непродуктивно.</a:t>
            </a:r>
            <a:endParaRPr lang="ru-RU" dirty="0"/>
          </a:p>
        </p:txBody>
      </p:sp>
      <p:pic>
        <p:nvPicPr>
          <p:cNvPr id="6" name="i-main-pic" descr="Картинка 17 из 1885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85926"/>
            <a:ext cx="4038600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50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281518" cy="55292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ваш </a:t>
            </a:r>
            <a:r>
              <a:rPr lang="ru-RU" b="1" dirty="0" smtClean="0"/>
              <a:t>ребенок</a:t>
            </a:r>
            <a:r>
              <a:rPr lang="ru-RU" dirty="0" smtClean="0"/>
              <a:t> слишком нетерпелив, попробуйте постепенно удлинять время ответа на его просьбы (естественно, выполнимые). Когда он просит, например, поиграть с ним, не бросайте сразу все свои дела, а скажите, что поиграете, когда освободитесь. </a:t>
            </a:r>
            <a:endParaRPr lang="ru-RU" dirty="0"/>
          </a:p>
        </p:txBody>
      </p:sp>
      <p:pic>
        <p:nvPicPr>
          <p:cNvPr id="5" name="i-main-pic" descr="Картинка 18 из 157912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50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571480"/>
            <a:ext cx="4429156" cy="5600720"/>
          </a:xfrm>
        </p:spPr>
        <p:txBody>
          <a:bodyPr>
            <a:noAutofit/>
          </a:bodyPr>
          <a:lstStyle/>
          <a:p>
            <a:r>
              <a:rPr lang="ru-RU" sz="1800" dirty="0" smtClean="0"/>
              <a:t>Для начала с ребенком разрабатывается система «</a:t>
            </a:r>
            <a:r>
              <a:rPr lang="ru-RU" sz="1800" dirty="0" err="1" smtClean="0"/>
              <a:t>можно-нельзя</a:t>
            </a:r>
            <a:r>
              <a:rPr lang="ru-RU" sz="1800" dirty="0" smtClean="0"/>
              <a:t>». За хорошее поведение в течение дня </a:t>
            </a:r>
            <a:r>
              <a:rPr lang="ru-RU" sz="1800" b="1" dirty="0" smtClean="0"/>
              <a:t>ребенок</a:t>
            </a:r>
            <a:r>
              <a:rPr lang="ru-RU" sz="1800" dirty="0" smtClean="0"/>
              <a:t> получает «бонусы» – это могут быть наклейки, бусины, пуговицы и т.п. За каждую провинность в течение дня он получает «черную метку» – крестик, палочку в специальную таблицу, которая должна висеть на видном месте. Причем за хорошее поведение </a:t>
            </a:r>
            <a:r>
              <a:rPr lang="ru-RU" sz="1800" b="1" dirty="0" smtClean="0"/>
              <a:t>ребенка</a:t>
            </a:r>
            <a:r>
              <a:rPr lang="ru-RU" sz="1800" dirty="0" smtClean="0"/>
              <a:t> нужно хвалить, а не только выдавать «бонусы». А за плохое – не наказывать, а просто сообщать, что вы им недовольны, и что он получает «черную метку». В конце дня подводится итог: чего больше – «бонусов» или «черных меток». Если «бонусов» больше, то </a:t>
            </a:r>
            <a:r>
              <a:rPr lang="ru-RU" sz="1800" b="1" dirty="0" smtClean="0"/>
              <a:t>ребенок</a:t>
            </a:r>
            <a:r>
              <a:rPr lang="ru-RU" sz="1800" dirty="0" smtClean="0"/>
              <a:t> получает награду – например, конфету.</a:t>
            </a:r>
            <a:endParaRPr lang="ru-RU" sz="1800" dirty="0"/>
          </a:p>
        </p:txBody>
      </p:sp>
      <p:pic>
        <p:nvPicPr>
          <p:cNvPr id="5" name="i-main-pic" descr="Картинка 70 из 158678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" y="1000108"/>
            <a:ext cx="38100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FFFF9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1126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Баловень судьбы или избалованный ребёнок Автор: Литау Е.Ю. группа 42В</vt:lpstr>
      <vt:lpstr>Пособие для родителей которых волнует воспитание и развитие своего ребёнка.</vt:lpstr>
      <vt:lpstr>  Чем отличается баловень от избалованности</vt:lpstr>
      <vt:lpstr>Слайд 4</vt:lpstr>
      <vt:lpstr>Слайд 5</vt:lpstr>
      <vt:lpstr>Кто виноват в избалованности ребёнка</vt:lpstr>
      <vt:lpstr>Перевоспитание: работа над ошибками</vt:lpstr>
      <vt:lpstr>Слайд 8</vt:lpstr>
      <vt:lpstr>Слайд 9</vt:lpstr>
      <vt:lpstr>Слайд 10</vt:lpstr>
      <vt:lpstr>Слайд 11</vt:lpstr>
      <vt:lpstr>Слайд 12</vt:lpstr>
      <vt:lpstr>Литература: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lev</dc:creator>
  <cp:lastModifiedBy>Лена</cp:lastModifiedBy>
  <cp:revision>16</cp:revision>
  <dcterms:created xsi:type="dcterms:W3CDTF">2012-04-21T12:26:05Z</dcterms:created>
  <dcterms:modified xsi:type="dcterms:W3CDTF">2012-05-15T04:58:08Z</dcterms:modified>
</cp:coreProperties>
</file>