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223C8C-3460-41B7-91B4-5AD8ACD9BD8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5E483A-D1A2-4B9C-A69C-8B6603B0E796}">
      <dgm:prSet phldrT="[Текст]" custT="1"/>
      <dgm:spPr/>
      <dgm:t>
        <a:bodyPr/>
        <a:lstStyle/>
        <a:p>
          <a:r>
            <a:rPr lang="ru-RU" sz="2800" dirty="0" smtClean="0"/>
            <a:t>Благополучное</a:t>
          </a:r>
          <a:endParaRPr lang="ru-RU" sz="2800" dirty="0"/>
        </a:p>
      </dgm:t>
    </dgm:pt>
    <dgm:pt modelId="{CDFF92ED-8F98-4CA6-A747-219D682AF80C}" type="parTrans" cxnId="{A5B82B19-4730-43D5-83FA-261A45CB9B6B}">
      <dgm:prSet/>
      <dgm:spPr/>
      <dgm:t>
        <a:bodyPr/>
        <a:lstStyle/>
        <a:p>
          <a:endParaRPr lang="ru-RU"/>
        </a:p>
      </dgm:t>
    </dgm:pt>
    <dgm:pt modelId="{ACDF3B92-07FB-49B4-A583-D0F0825D6CC2}" type="sibTrans" cxnId="{A5B82B19-4730-43D5-83FA-261A45CB9B6B}">
      <dgm:prSet/>
      <dgm:spPr/>
      <dgm:t>
        <a:bodyPr/>
        <a:lstStyle/>
        <a:p>
          <a:endParaRPr lang="ru-RU"/>
        </a:p>
      </dgm:t>
    </dgm:pt>
    <dgm:pt modelId="{8380A4AE-961C-4043-ACAC-FC3671D5C555}">
      <dgm:prSet phldrT="[Текст]"/>
      <dgm:spPr/>
      <dgm:t>
        <a:bodyPr/>
        <a:lstStyle/>
        <a:p>
          <a:r>
            <a:rPr lang="ru-RU" dirty="0" smtClean="0"/>
            <a:t>семья проявляет разумную заботу о ребенке с учетом возрастных и индивидуальных особенностей, когда заботятся не только о нем, но и он уважает других</a:t>
          </a:r>
          <a:endParaRPr lang="ru-RU" dirty="0"/>
        </a:p>
      </dgm:t>
    </dgm:pt>
    <dgm:pt modelId="{2CA44D4F-4505-4557-9F6D-F73AED11B067}" type="parTrans" cxnId="{7478BFB8-CB25-4FA7-9B38-1F0F00FACA2D}">
      <dgm:prSet/>
      <dgm:spPr/>
      <dgm:t>
        <a:bodyPr/>
        <a:lstStyle/>
        <a:p>
          <a:endParaRPr lang="ru-RU"/>
        </a:p>
      </dgm:t>
    </dgm:pt>
    <dgm:pt modelId="{78C4414C-21DD-4C55-AE08-B89903657990}" type="sibTrans" cxnId="{7478BFB8-CB25-4FA7-9B38-1F0F00FACA2D}">
      <dgm:prSet/>
      <dgm:spPr/>
      <dgm:t>
        <a:bodyPr/>
        <a:lstStyle/>
        <a:p>
          <a:endParaRPr lang="ru-RU"/>
        </a:p>
      </dgm:t>
    </dgm:pt>
    <dgm:pt modelId="{05469BE0-5F40-43BE-A678-F79FC28C3FBD}">
      <dgm:prSet phldrT="[Текст]" custT="1"/>
      <dgm:spPr/>
      <dgm:t>
        <a:bodyPr/>
        <a:lstStyle/>
        <a:p>
          <a:r>
            <a:rPr lang="ru-RU" sz="2800" dirty="0" smtClean="0"/>
            <a:t>Неблагополучное</a:t>
          </a:r>
          <a:endParaRPr lang="ru-RU" sz="2800" dirty="0"/>
        </a:p>
      </dgm:t>
    </dgm:pt>
    <dgm:pt modelId="{A7DC0AB8-9C6A-4B40-BE91-4E739AAA06C6}" type="parTrans" cxnId="{E5377CFE-6541-47FA-BFDB-F854EF898077}">
      <dgm:prSet/>
      <dgm:spPr/>
      <dgm:t>
        <a:bodyPr/>
        <a:lstStyle/>
        <a:p>
          <a:endParaRPr lang="ru-RU"/>
        </a:p>
      </dgm:t>
    </dgm:pt>
    <dgm:pt modelId="{1369158B-972A-4E31-A507-6B3530C2D1CB}" type="sibTrans" cxnId="{E5377CFE-6541-47FA-BFDB-F854EF898077}">
      <dgm:prSet/>
      <dgm:spPr/>
      <dgm:t>
        <a:bodyPr/>
        <a:lstStyle/>
        <a:p>
          <a:endParaRPr lang="ru-RU"/>
        </a:p>
      </dgm:t>
    </dgm:pt>
    <dgm:pt modelId="{F1E06D5A-831F-42B8-8EFD-9E244DFEC3A3}">
      <dgm:prSet phldrT="[Текст]"/>
      <dgm:spPr/>
      <dgm:t>
        <a:bodyPr/>
        <a:lstStyle/>
        <a:p>
          <a:r>
            <a:rPr lang="ru-RU" dirty="0" smtClean="0"/>
            <a:t> ребенок - баловень семьи, а затем нередко — деспот семьи, либо изгой и растет как сорная трава, либо он — “квартирант”</a:t>
          </a:r>
          <a:endParaRPr lang="ru-RU" dirty="0"/>
        </a:p>
      </dgm:t>
    </dgm:pt>
    <dgm:pt modelId="{A44F3B01-8430-4BD5-BDC4-9F3BEA48D13A}" type="parTrans" cxnId="{64D76B47-ADA0-4D52-A186-48B0A1567506}">
      <dgm:prSet/>
      <dgm:spPr/>
      <dgm:t>
        <a:bodyPr/>
        <a:lstStyle/>
        <a:p>
          <a:endParaRPr lang="ru-RU"/>
        </a:p>
      </dgm:t>
    </dgm:pt>
    <dgm:pt modelId="{FA777AF0-0C80-40A4-B2B9-FF9BED5D449C}" type="sibTrans" cxnId="{64D76B47-ADA0-4D52-A186-48B0A1567506}">
      <dgm:prSet/>
      <dgm:spPr/>
      <dgm:t>
        <a:bodyPr/>
        <a:lstStyle/>
        <a:p>
          <a:endParaRPr lang="ru-RU"/>
        </a:p>
      </dgm:t>
    </dgm:pt>
    <dgm:pt modelId="{34EEBE36-852E-401D-A02D-1B31B2FBF3F2}" type="pres">
      <dgm:prSet presAssocID="{89223C8C-3460-41B7-91B4-5AD8ACD9BD8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A7C36AC-71F3-42E1-ABF3-F7F6EEC74E77}" type="pres">
      <dgm:prSet presAssocID="{5F5E483A-D1A2-4B9C-A69C-8B6603B0E796}" presName="linNode" presStyleCnt="0"/>
      <dgm:spPr/>
    </dgm:pt>
    <dgm:pt modelId="{FCE02B62-5062-43A3-81E9-D531899F07BC}" type="pres">
      <dgm:prSet presAssocID="{5F5E483A-D1A2-4B9C-A69C-8B6603B0E79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21AB5-DE92-46E7-9C7D-C5234C9D9959}" type="pres">
      <dgm:prSet presAssocID="{5F5E483A-D1A2-4B9C-A69C-8B6603B0E79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35049F-7A63-4BDB-B0B9-65261CBEFC1A}" type="pres">
      <dgm:prSet presAssocID="{ACDF3B92-07FB-49B4-A583-D0F0825D6CC2}" presName="spacing" presStyleCnt="0"/>
      <dgm:spPr/>
    </dgm:pt>
    <dgm:pt modelId="{24C132F7-F99A-43BB-BB0A-E0504A25407E}" type="pres">
      <dgm:prSet presAssocID="{05469BE0-5F40-43BE-A678-F79FC28C3FBD}" presName="linNode" presStyleCnt="0"/>
      <dgm:spPr/>
    </dgm:pt>
    <dgm:pt modelId="{947A827F-7BBB-40DE-B174-D244602942F7}" type="pres">
      <dgm:prSet presAssocID="{05469BE0-5F40-43BE-A678-F79FC28C3FB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416D9-4236-458B-87DA-7A1C1CF05800}" type="pres">
      <dgm:prSet presAssocID="{05469BE0-5F40-43BE-A678-F79FC28C3FB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78BFB8-CB25-4FA7-9B38-1F0F00FACA2D}" srcId="{5F5E483A-D1A2-4B9C-A69C-8B6603B0E796}" destId="{8380A4AE-961C-4043-ACAC-FC3671D5C555}" srcOrd="0" destOrd="0" parTransId="{2CA44D4F-4505-4557-9F6D-F73AED11B067}" sibTransId="{78C4414C-21DD-4C55-AE08-B89903657990}"/>
    <dgm:cxn modelId="{F0354992-8C69-43C1-B477-D51913287A14}" type="presOf" srcId="{5F5E483A-D1A2-4B9C-A69C-8B6603B0E796}" destId="{FCE02B62-5062-43A3-81E9-D531899F07BC}" srcOrd="0" destOrd="0" presId="urn:microsoft.com/office/officeart/2005/8/layout/vList6"/>
    <dgm:cxn modelId="{A5B82B19-4730-43D5-83FA-261A45CB9B6B}" srcId="{89223C8C-3460-41B7-91B4-5AD8ACD9BD80}" destId="{5F5E483A-D1A2-4B9C-A69C-8B6603B0E796}" srcOrd="0" destOrd="0" parTransId="{CDFF92ED-8F98-4CA6-A747-219D682AF80C}" sibTransId="{ACDF3B92-07FB-49B4-A583-D0F0825D6CC2}"/>
    <dgm:cxn modelId="{D5C6E152-1995-41DA-B720-CA1E53CC3173}" type="presOf" srcId="{05469BE0-5F40-43BE-A678-F79FC28C3FBD}" destId="{947A827F-7BBB-40DE-B174-D244602942F7}" srcOrd="0" destOrd="0" presId="urn:microsoft.com/office/officeart/2005/8/layout/vList6"/>
    <dgm:cxn modelId="{64D76B47-ADA0-4D52-A186-48B0A1567506}" srcId="{05469BE0-5F40-43BE-A678-F79FC28C3FBD}" destId="{F1E06D5A-831F-42B8-8EFD-9E244DFEC3A3}" srcOrd="0" destOrd="0" parTransId="{A44F3B01-8430-4BD5-BDC4-9F3BEA48D13A}" sibTransId="{FA777AF0-0C80-40A4-B2B9-FF9BED5D449C}"/>
    <dgm:cxn modelId="{E5377CFE-6541-47FA-BFDB-F854EF898077}" srcId="{89223C8C-3460-41B7-91B4-5AD8ACD9BD80}" destId="{05469BE0-5F40-43BE-A678-F79FC28C3FBD}" srcOrd="1" destOrd="0" parTransId="{A7DC0AB8-9C6A-4B40-BE91-4E739AAA06C6}" sibTransId="{1369158B-972A-4E31-A507-6B3530C2D1CB}"/>
    <dgm:cxn modelId="{899C82CA-D32A-4742-9741-6CE97BC5A04D}" type="presOf" srcId="{8380A4AE-961C-4043-ACAC-FC3671D5C555}" destId="{8C021AB5-DE92-46E7-9C7D-C5234C9D9959}" srcOrd="0" destOrd="0" presId="urn:microsoft.com/office/officeart/2005/8/layout/vList6"/>
    <dgm:cxn modelId="{A030690D-B6FC-4EEB-B114-20D8A1A4DC9A}" type="presOf" srcId="{F1E06D5A-831F-42B8-8EFD-9E244DFEC3A3}" destId="{148416D9-4236-458B-87DA-7A1C1CF05800}" srcOrd="0" destOrd="0" presId="urn:microsoft.com/office/officeart/2005/8/layout/vList6"/>
    <dgm:cxn modelId="{D07474BE-F06E-4C0A-ADAC-F15C32192545}" type="presOf" srcId="{89223C8C-3460-41B7-91B4-5AD8ACD9BD80}" destId="{34EEBE36-852E-401D-A02D-1B31B2FBF3F2}" srcOrd="0" destOrd="0" presId="urn:microsoft.com/office/officeart/2005/8/layout/vList6"/>
    <dgm:cxn modelId="{A7C36D0A-F3E9-4B17-A66B-C52318A526E8}" type="presParOf" srcId="{34EEBE36-852E-401D-A02D-1B31B2FBF3F2}" destId="{6A7C36AC-71F3-42E1-ABF3-F7F6EEC74E77}" srcOrd="0" destOrd="0" presId="urn:microsoft.com/office/officeart/2005/8/layout/vList6"/>
    <dgm:cxn modelId="{7AE3D384-D326-4C64-9B0C-86A3F284050B}" type="presParOf" srcId="{6A7C36AC-71F3-42E1-ABF3-F7F6EEC74E77}" destId="{FCE02B62-5062-43A3-81E9-D531899F07BC}" srcOrd="0" destOrd="0" presId="urn:microsoft.com/office/officeart/2005/8/layout/vList6"/>
    <dgm:cxn modelId="{77F811DC-4CBC-4609-86FE-D023D688F88E}" type="presParOf" srcId="{6A7C36AC-71F3-42E1-ABF3-F7F6EEC74E77}" destId="{8C021AB5-DE92-46E7-9C7D-C5234C9D9959}" srcOrd="1" destOrd="0" presId="urn:microsoft.com/office/officeart/2005/8/layout/vList6"/>
    <dgm:cxn modelId="{3DCD9A0E-91C6-4B41-AE9C-90701D2C8767}" type="presParOf" srcId="{34EEBE36-852E-401D-A02D-1B31B2FBF3F2}" destId="{EB35049F-7A63-4BDB-B0B9-65261CBEFC1A}" srcOrd="1" destOrd="0" presId="urn:microsoft.com/office/officeart/2005/8/layout/vList6"/>
    <dgm:cxn modelId="{FD529185-2774-413F-B47B-2DBC32DF31CC}" type="presParOf" srcId="{34EEBE36-852E-401D-A02D-1B31B2FBF3F2}" destId="{24C132F7-F99A-43BB-BB0A-E0504A25407E}" srcOrd="2" destOrd="0" presId="urn:microsoft.com/office/officeart/2005/8/layout/vList6"/>
    <dgm:cxn modelId="{DE09EE7F-F972-4F4F-B790-A3DD1421045E}" type="presParOf" srcId="{24C132F7-F99A-43BB-BB0A-E0504A25407E}" destId="{947A827F-7BBB-40DE-B174-D244602942F7}" srcOrd="0" destOrd="0" presId="urn:microsoft.com/office/officeart/2005/8/layout/vList6"/>
    <dgm:cxn modelId="{6B103459-0916-4977-849B-77B22013DA2F}" type="presParOf" srcId="{24C132F7-F99A-43BB-BB0A-E0504A25407E}" destId="{148416D9-4236-458B-87DA-7A1C1CF0580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021AB5-DE92-46E7-9C7D-C5234C9D9959}">
      <dsp:nvSpPr>
        <dsp:cNvPr id="0" name=""/>
        <dsp:cNvSpPr/>
      </dsp:nvSpPr>
      <dsp:spPr>
        <a:xfrm>
          <a:off x="3143686" y="513"/>
          <a:ext cx="4715529" cy="20039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семья проявляет разумную заботу о ребенке с учетом возрастных и индивидуальных особенностей, когда заботятся не только о нем, но и он уважает других</a:t>
          </a:r>
          <a:endParaRPr lang="ru-RU" sz="1900" kern="1200" dirty="0"/>
        </a:p>
      </dsp:txBody>
      <dsp:txXfrm>
        <a:off x="3143686" y="513"/>
        <a:ext cx="4715529" cy="2003953"/>
      </dsp:txXfrm>
    </dsp:sp>
    <dsp:sp modelId="{FCE02B62-5062-43A3-81E9-D531899F07BC}">
      <dsp:nvSpPr>
        <dsp:cNvPr id="0" name=""/>
        <dsp:cNvSpPr/>
      </dsp:nvSpPr>
      <dsp:spPr>
        <a:xfrm>
          <a:off x="0" y="513"/>
          <a:ext cx="3143686" cy="200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Благополучное</a:t>
          </a:r>
          <a:endParaRPr lang="ru-RU" sz="2800" kern="1200" dirty="0"/>
        </a:p>
      </dsp:txBody>
      <dsp:txXfrm>
        <a:off x="0" y="513"/>
        <a:ext cx="3143686" cy="2003953"/>
      </dsp:txXfrm>
    </dsp:sp>
    <dsp:sp modelId="{148416D9-4236-458B-87DA-7A1C1CF05800}">
      <dsp:nvSpPr>
        <dsp:cNvPr id="0" name=""/>
        <dsp:cNvSpPr/>
      </dsp:nvSpPr>
      <dsp:spPr>
        <a:xfrm>
          <a:off x="3143686" y="2204863"/>
          <a:ext cx="4715529" cy="20039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 ребенок - баловень семьи, а затем нередко — деспот семьи, либо изгой и растет как сорная трава, либо он — “квартирант”</a:t>
          </a:r>
          <a:endParaRPr lang="ru-RU" sz="1900" kern="1200" dirty="0"/>
        </a:p>
      </dsp:txBody>
      <dsp:txXfrm>
        <a:off x="3143686" y="2204863"/>
        <a:ext cx="4715529" cy="2003953"/>
      </dsp:txXfrm>
    </dsp:sp>
    <dsp:sp modelId="{947A827F-7BBB-40DE-B174-D244602942F7}">
      <dsp:nvSpPr>
        <dsp:cNvPr id="0" name=""/>
        <dsp:cNvSpPr/>
      </dsp:nvSpPr>
      <dsp:spPr>
        <a:xfrm>
          <a:off x="0" y="2204863"/>
          <a:ext cx="3143686" cy="200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Неблагополучное</a:t>
          </a:r>
          <a:endParaRPr lang="ru-RU" sz="2800" kern="1200" dirty="0"/>
        </a:p>
      </dsp:txBody>
      <dsp:txXfrm>
        <a:off x="0" y="2204863"/>
        <a:ext cx="3143686" cy="2003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6C-372A-4236-ACFA-57FB0BBCC1AE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0214-4599-416F-9FAE-FBA6BB1C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26.10.2009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dirty="0" smtClean="0"/>
              <a:t>Лето 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1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rgbClr val="000066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rgbClr val="000066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rgbClr val="000066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rgbClr val="000066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rgbClr val="000066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938535"/>
          </a:xfrm>
        </p:spPr>
        <p:txBody>
          <a:bodyPr/>
          <a:lstStyle/>
          <a:p>
            <a:r>
              <a:rPr lang="ru-RU" dirty="0" smtClean="0"/>
              <a:t>Родительское собрание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772816"/>
            <a:ext cx="7016824" cy="410445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«Как по-настоящему </a:t>
            </a:r>
          </a:p>
          <a:p>
            <a:r>
              <a:rPr lang="ru-RU" sz="4000" dirty="0" smtClean="0"/>
              <a:t>любить детей?»</a:t>
            </a:r>
          </a:p>
          <a:p>
            <a:endParaRPr lang="ru-RU" sz="4000" dirty="0" smtClean="0"/>
          </a:p>
          <a:p>
            <a:pPr algn="r"/>
            <a:r>
              <a:rPr lang="ru-RU" sz="2000" dirty="0" smtClean="0"/>
              <a:t>Подготовила :</a:t>
            </a:r>
          </a:p>
          <a:p>
            <a:pPr algn="r"/>
            <a:r>
              <a:rPr lang="ru-RU" sz="2000" dirty="0" smtClean="0"/>
              <a:t>Пелина Елена Васильевна</a:t>
            </a:r>
          </a:p>
          <a:p>
            <a:pPr algn="r"/>
            <a:r>
              <a:rPr lang="ru-RU" sz="2000" dirty="0" smtClean="0"/>
              <a:t>воспитатель МДОУ  ДСКВ № 2 «Ромашка» </a:t>
            </a:r>
          </a:p>
          <a:p>
            <a:pPr algn="r"/>
            <a:r>
              <a:rPr lang="ru-RU" sz="2000" dirty="0" smtClean="0"/>
              <a:t>группа № 4 «Непоседы»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 чему приводит «любовь откупа»?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9"/>
            <a:ext cx="8229600" cy="3168352"/>
          </a:xfrm>
        </p:spPr>
        <p:txBody>
          <a:bodyPr/>
          <a:lstStyle/>
          <a:p>
            <a:r>
              <a:rPr lang="ru-RU" dirty="0" smtClean="0">
                <a:solidFill>
                  <a:srgbClr val="660066"/>
                </a:solidFill>
                <a:latin typeface="Comic Sans MS" pitchFamily="66" charset="0"/>
              </a:rPr>
              <a:t>В семье царит атмосфера духовной пустоты, убожества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Положение ребенка в семье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3568" y="1484784"/>
          <a:ext cx="7859216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Если ребенка часто критикуют - он </a:t>
            </a:r>
            <a:r>
              <a:rPr lang="ru-RU" dirty="0" smtClean="0"/>
              <a:t>учится...</a:t>
            </a:r>
            <a:endParaRPr lang="ru-RU" dirty="0" smtClean="0"/>
          </a:p>
          <a:p>
            <a:pPr lvl="0"/>
            <a:r>
              <a:rPr lang="ru-RU" dirty="0" smtClean="0"/>
              <a:t>Если ребенка часто хвалят - он учится </a:t>
            </a:r>
            <a:r>
              <a:rPr lang="ru-RU" dirty="0" smtClean="0"/>
              <a:t>...</a:t>
            </a:r>
            <a:endParaRPr lang="ru-RU" dirty="0" smtClean="0"/>
          </a:p>
          <a:p>
            <a:pPr lvl="0"/>
            <a:r>
              <a:rPr lang="ru-RU" dirty="0" smtClean="0"/>
              <a:t>Если ребенку часто демонстрируют враждебность - он учится </a:t>
            </a:r>
            <a:r>
              <a:rPr lang="ru-RU" dirty="0" smtClean="0"/>
              <a:t>...</a:t>
            </a:r>
            <a:endParaRPr lang="ru-RU" dirty="0" smtClean="0"/>
          </a:p>
          <a:p>
            <a:pPr lvl="0"/>
            <a:r>
              <a:rPr lang="ru-RU" dirty="0" smtClean="0"/>
              <a:t>Если с ребенком обычно честны - он учится </a:t>
            </a:r>
            <a:r>
              <a:rPr lang="ru-RU" dirty="0" smtClean="0"/>
              <a:t>... </a:t>
            </a:r>
            <a:endParaRPr lang="ru-RU" dirty="0" smtClean="0"/>
          </a:p>
          <a:p>
            <a:pPr lvl="0"/>
            <a:r>
              <a:rPr lang="ru-RU" dirty="0" smtClean="0"/>
              <a:t>Если ребенка часто высмеивают - он учится </a:t>
            </a:r>
            <a:r>
              <a:rPr lang="ru-RU" dirty="0" smtClean="0"/>
              <a:t>... </a:t>
            </a:r>
            <a:endParaRPr lang="ru-RU" dirty="0" smtClean="0"/>
          </a:p>
          <a:p>
            <a:pPr lvl="0"/>
            <a:r>
              <a:rPr lang="ru-RU" dirty="0" smtClean="0"/>
              <a:t>Если ребенок живет с чувством безопасности - он учится </a:t>
            </a:r>
            <a:r>
              <a:rPr lang="ru-RU" dirty="0" smtClean="0"/>
              <a:t>... </a:t>
            </a:r>
            <a:endParaRPr lang="ru-RU" dirty="0" smtClean="0"/>
          </a:p>
          <a:p>
            <a:pPr lvl="0"/>
            <a:r>
              <a:rPr lang="ru-RU" dirty="0" smtClean="0"/>
              <a:t>Если ребенка часто позорят - он учится </a:t>
            </a:r>
            <a:r>
              <a:rPr lang="ru-RU" dirty="0" smtClean="0"/>
              <a:t>... </a:t>
            </a:r>
            <a:endParaRPr lang="ru-RU" dirty="0" smtClean="0"/>
          </a:p>
          <a:p>
            <a:pPr lvl="0"/>
            <a:r>
              <a:rPr lang="ru-RU" dirty="0" smtClean="0"/>
              <a:t>Если ребенка часто одобряют - он учится </a:t>
            </a:r>
            <a:r>
              <a:rPr lang="ru-RU" dirty="0" smtClean="0"/>
              <a:t>... </a:t>
            </a:r>
            <a:endParaRPr lang="ru-RU" dirty="0" smtClean="0"/>
          </a:p>
          <a:p>
            <a:pPr lvl="0"/>
            <a:r>
              <a:rPr lang="ru-RU" dirty="0" smtClean="0"/>
              <a:t>Если к ребенку часто бывают снисходительны - он учится </a:t>
            </a:r>
            <a:r>
              <a:rPr lang="ru-RU" dirty="0" smtClean="0"/>
              <a:t>...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941568" cy="2160240"/>
          </a:xfrm>
        </p:spPr>
        <p:txBody>
          <a:bodyPr>
            <a:noAutofit/>
          </a:bodyPr>
          <a:lstStyle/>
          <a:p>
            <a:r>
              <a:rPr lang="ru-RU" sz="2800" dirty="0" smtClean="0"/>
              <a:t>Терзают наши семьи ссоры, склоки,</a:t>
            </a:r>
            <a:br>
              <a:rPr lang="ru-RU" sz="2800" dirty="0" smtClean="0"/>
            </a:br>
            <a:r>
              <a:rPr lang="ru-RU" sz="2800" dirty="0" smtClean="0"/>
              <a:t>Бурлящий их поток неиссякаем,</a:t>
            </a:r>
            <a:br>
              <a:rPr lang="ru-RU" sz="2800" dirty="0" smtClean="0"/>
            </a:br>
            <a:r>
              <a:rPr lang="ru-RU" sz="2800" dirty="0" smtClean="0"/>
              <a:t>Мы не прощаем детям те пороки,</a:t>
            </a:r>
            <a:br>
              <a:rPr lang="ru-RU" sz="2800" dirty="0" smtClean="0"/>
            </a:br>
            <a:r>
              <a:rPr lang="ru-RU" sz="2800" dirty="0" smtClean="0"/>
              <a:t>Которые им сами прививаем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С. </a:t>
            </a:r>
            <a:r>
              <a:rPr lang="ru-RU" sz="2800" dirty="0" err="1" smtClean="0"/>
              <a:t>Севрус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1026" name="Picture 2" descr="C:\Users\asus\Desktop\конкурс\мо\картинки\167_06_02_2012_chil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836621"/>
            <a:ext cx="4320704" cy="33578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5 ошибок в воспитании: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asus\Desktop\конкурс\мо\картинки\десп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220" y="2406896"/>
            <a:ext cx="4536996" cy="33983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60648"/>
            <a:ext cx="7715200" cy="5865515"/>
          </a:xfrm>
        </p:spPr>
        <p:txBody>
          <a:bodyPr/>
          <a:lstStyle/>
          <a:p>
            <a:pPr lvl="0"/>
            <a:r>
              <a:rPr lang="ru-RU" dirty="0" smtClean="0"/>
              <a:t>1.</a:t>
            </a:r>
            <a:r>
              <a:rPr lang="ru-RU" dirty="0" smtClean="0"/>
              <a:t> Обещание больше не любить</a:t>
            </a:r>
          </a:p>
          <a:p>
            <a:pPr lvl="0"/>
            <a:r>
              <a:rPr lang="ru-RU" dirty="0" smtClean="0"/>
              <a:t>Это одно из сильнейших средств в воспитании, но эта угроза родителями, как правило, не осуществляется.</a:t>
            </a:r>
          </a:p>
          <a:p>
            <a:pPr lvl="0"/>
            <a:r>
              <a:rPr lang="ru-RU" dirty="0" smtClean="0"/>
              <a:t>Дети прекрасно чувствуют фальшь. Единожды обманув, вы надолго теряете доверие ребенка</a:t>
            </a:r>
            <a:r>
              <a:rPr lang="ru-RU" dirty="0" smtClean="0"/>
              <a:t>.</a:t>
            </a:r>
          </a:p>
          <a:p>
            <a:pPr lvl="0"/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0"/>
            <a:r>
              <a:rPr lang="ru-RU" dirty="0" smtClean="0"/>
              <a:t>2.</a:t>
            </a:r>
            <a:r>
              <a:rPr lang="ru-RU" dirty="0" smtClean="0"/>
              <a:t> Безразличие</a:t>
            </a:r>
          </a:p>
          <a:p>
            <a:pPr lvl="0"/>
            <a:r>
              <a:rPr lang="ru-RU" dirty="0" smtClean="0"/>
              <a:t>Не показывайте ребенку, что вам все равно, чем он занимается. Он немедленно начнет проверять, настоящее ли ваше безразличие, изначально совершая плохие поступки.</a:t>
            </a:r>
          </a:p>
          <a:p>
            <a:pPr lvl="0"/>
            <a:r>
              <a:rPr lang="ru-RU" dirty="0" smtClean="0"/>
              <a:t>Ребенок ждет, последует ли критика, поэтому с ним нужно наладить дружеские отношения, даже если его поведение вас не устраивает.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pPr lvl="0"/>
            <a:r>
              <a:rPr lang="ru-RU" dirty="0" smtClean="0"/>
              <a:t>3.</a:t>
            </a:r>
            <a:r>
              <a:rPr lang="ru-RU" dirty="0" smtClean="0"/>
              <a:t> Навязанная роль.</a:t>
            </a:r>
          </a:p>
          <a:p>
            <a:pPr lvl="0"/>
            <a:r>
              <a:rPr lang="ru-RU" dirty="0" smtClean="0"/>
              <a:t>Дети готовы сделать все, чтобы понравиться своим родителям.</a:t>
            </a:r>
          </a:p>
          <a:p>
            <a:pPr lvl="0"/>
            <a:r>
              <a:rPr lang="ru-RU" dirty="0" smtClean="0"/>
              <a:t>Они готовы погрузиться в мир сложных взрослых проблем, вместо того, чтобы обсуждать со сверстниками свои интересы. </a:t>
            </a:r>
          </a:p>
          <a:p>
            <a:pPr lvl="0"/>
            <a:r>
              <a:rPr lang="ru-RU" dirty="0" smtClean="0"/>
              <a:t>При этом их собственные проблемы остаются нерешенными.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/>
          <a:lstStyle/>
          <a:p>
            <a:pPr lvl="0"/>
            <a:r>
              <a:rPr lang="ru-RU" dirty="0" smtClean="0"/>
              <a:t>4.</a:t>
            </a:r>
            <a:r>
              <a:rPr lang="ru-RU" dirty="0" smtClean="0"/>
              <a:t> Нет времени</a:t>
            </a:r>
          </a:p>
          <a:p>
            <a:pPr lvl="0"/>
            <a:r>
              <a:rPr lang="ru-RU" dirty="0" smtClean="0"/>
              <a:t>Если есть ребенок, надо обязательно найти время для общения с ним.</a:t>
            </a:r>
          </a:p>
          <a:p>
            <a:pPr lvl="0"/>
            <a:r>
              <a:rPr lang="ru-RU" dirty="0" smtClean="0"/>
              <a:t>Иначе он будет искать среди чужих людей родственную душу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5937523"/>
          </a:xfrm>
        </p:spPr>
        <p:txBody>
          <a:bodyPr/>
          <a:lstStyle/>
          <a:p>
            <a:pPr lvl="0"/>
            <a:r>
              <a:rPr lang="ru-RU" dirty="0" smtClean="0"/>
              <a:t>5.</a:t>
            </a:r>
            <a:r>
              <a:rPr lang="ru-RU" dirty="0" smtClean="0"/>
              <a:t> Слишком мало ласки</a:t>
            </a:r>
          </a:p>
          <a:p>
            <a:pPr lvl="0"/>
            <a:r>
              <a:rPr lang="ru-RU" dirty="0" smtClean="0"/>
              <a:t>Дети любого возраста стремятся к ласке. Она помогает им ощущать себя нужными и придает уверенность в своих силах.</a:t>
            </a:r>
          </a:p>
          <a:p>
            <a:pPr lvl="0"/>
            <a:r>
              <a:rPr lang="ru-RU" dirty="0" smtClean="0"/>
              <a:t>Стремление к ласке в большинстве случаев должно исходить от самого ребенка.</a:t>
            </a:r>
          </a:p>
          <a:p>
            <a:r>
              <a:rPr lang="ru-RU" dirty="0" smtClean="0"/>
              <a:t>Не навязывайте активно свою любовь – это может оттолкнуть.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Autofit/>
          </a:bodyPr>
          <a:lstStyle/>
          <a:p>
            <a:r>
              <a:rPr lang="ru-RU" sz="3200" dirty="0" smtClean="0"/>
              <a:t>Какое это счастье – Материнство!</a:t>
            </a:r>
            <a:br>
              <a:rPr lang="ru-RU" sz="3200" dirty="0" smtClean="0"/>
            </a:br>
            <a:r>
              <a:rPr lang="ru-RU" sz="3200" dirty="0" smtClean="0"/>
              <a:t>Услышать долгожданный первый крик,</a:t>
            </a:r>
            <a:br>
              <a:rPr lang="ru-RU" sz="3200" dirty="0" smtClean="0"/>
            </a:br>
            <a:r>
              <a:rPr lang="ru-RU" sz="3200" dirty="0" smtClean="0"/>
              <a:t>Почувствовать священное единство,</a:t>
            </a:r>
            <a:br>
              <a:rPr lang="ru-RU" sz="3200" dirty="0" smtClean="0"/>
            </a:br>
            <a:r>
              <a:rPr lang="ru-RU" sz="3200" dirty="0" smtClean="0"/>
              <a:t>И навсегда запомнить этот миг.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098" name="Picture 2" descr="C:\Users\asus\Desktop\конкурс\мо\картинки\images (10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708920"/>
            <a:ext cx="3897215" cy="35025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Безусловная любовь – это маячок, который не даёт ребенку сбиться с пути в океане жизненных трудностей. Служит ориентиром при поиске решений, если возникают разногласия</a:t>
            </a:r>
            <a:r>
              <a:rPr lang="ru-RU" sz="2800" dirty="0" smtClean="0"/>
              <a:t>. Она не зависит 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*ни </a:t>
            </a:r>
            <a:r>
              <a:rPr lang="ru-RU" sz="2800" dirty="0" smtClean="0"/>
              <a:t>от внешности ребенка;</a:t>
            </a:r>
            <a:br>
              <a:rPr lang="ru-RU" sz="2800" dirty="0" smtClean="0"/>
            </a:br>
            <a:r>
              <a:rPr lang="ru-RU" sz="2800" dirty="0" smtClean="0"/>
              <a:t>*ни </a:t>
            </a:r>
            <a:r>
              <a:rPr lang="ru-RU" sz="2800" dirty="0" smtClean="0"/>
              <a:t>от его достоинств и недостатков;</a:t>
            </a:r>
            <a:br>
              <a:rPr lang="ru-RU" sz="2800" dirty="0" smtClean="0"/>
            </a:br>
            <a:r>
              <a:rPr lang="ru-RU" sz="2800" dirty="0" smtClean="0"/>
              <a:t>*ни </a:t>
            </a:r>
            <a:r>
              <a:rPr lang="ru-RU" sz="2800" dirty="0" smtClean="0"/>
              <a:t>от способностей;</a:t>
            </a:r>
            <a:br>
              <a:rPr lang="ru-RU" sz="2800" dirty="0" smtClean="0"/>
            </a:br>
            <a:r>
              <a:rPr lang="ru-RU" sz="2800" dirty="0" smtClean="0"/>
              <a:t>*ни </a:t>
            </a:r>
            <a:r>
              <a:rPr lang="ru-RU" sz="2800" dirty="0" smtClean="0"/>
              <a:t>от сиюминутного поведения.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5124" name="Picture 4" descr="C:\Users\asus\Desktop\конкурс\мо\картинки\images (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789040"/>
            <a:ext cx="4176464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Похвала</a:t>
            </a:r>
            <a:endParaRPr lang="ru-RU" dirty="0"/>
          </a:p>
        </p:txBody>
      </p:sp>
      <p:pic>
        <p:nvPicPr>
          <p:cNvPr id="6146" name="Picture 2" descr="C:\Users\asus\Desktop\конкурс\мо\картинки\images (1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3776324" cy="20882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147" name="Picture 3" descr="C:\Users\asus\Desktop\конкурс\мо\картинки\images (1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068960"/>
            <a:ext cx="3521846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Объятия</a:t>
            </a:r>
            <a:endParaRPr lang="ru-RU" u="sng" dirty="0"/>
          </a:p>
        </p:txBody>
      </p:sp>
      <p:pic>
        <p:nvPicPr>
          <p:cNvPr id="7170" name="Picture 2" descr="C:\Users\asus\Desktop\конкурс\мо\картинки\загруженное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3284094" cy="21655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171" name="Picture 3" descr="C:\Users\asus\Desktop\конкурс\мо\картинки\images (1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05064"/>
            <a:ext cx="4122343" cy="20162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524259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Слова любви и восхищения:</a:t>
            </a:r>
            <a:br>
              <a:rPr lang="ru-RU" sz="2800" dirty="0" smtClean="0"/>
            </a:br>
            <a:r>
              <a:rPr lang="ru-RU" sz="2800" dirty="0" smtClean="0"/>
              <a:t>*Я </a:t>
            </a:r>
            <a:r>
              <a:rPr lang="ru-RU" sz="2800" dirty="0" smtClean="0"/>
              <a:t>тобой горжусь.</a:t>
            </a:r>
            <a:br>
              <a:rPr lang="ru-RU" sz="2800" dirty="0" smtClean="0"/>
            </a:br>
            <a:r>
              <a:rPr lang="ru-RU" sz="2800" dirty="0" smtClean="0"/>
              <a:t>*Это </a:t>
            </a:r>
            <a:r>
              <a:rPr lang="ru-RU" sz="2800" dirty="0" smtClean="0"/>
              <a:t>трогает меня до глубины души.</a:t>
            </a:r>
            <a:br>
              <a:rPr lang="ru-RU" sz="2800" dirty="0" smtClean="0"/>
            </a:br>
            <a:r>
              <a:rPr lang="ru-RU" sz="2800" dirty="0" smtClean="0"/>
              <a:t>*Ты - просто </a:t>
            </a:r>
            <a:r>
              <a:rPr lang="ru-RU" sz="2800" dirty="0" smtClean="0"/>
              <a:t>чудо.</a:t>
            </a:r>
            <a:br>
              <a:rPr lang="ru-RU" sz="2800" dirty="0" smtClean="0"/>
            </a:br>
            <a:r>
              <a:rPr lang="ru-RU" sz="2800" dirty="0" smtClean="0"/>
              <a:t>*Мне </a:t>
            </a:r>
            <a:r>
              <a:rPr lang="ru-RU" sz="2800" dirty="0" smtClean="0"/>
              <a:t>очень важна твоя помощь.</a:t>
            </a:r>
            <a:br>
              <a:rPr lang="ru-RU" sz="2800" dirty="0" smtClean="0"/>
            </a:br>
            <a:r>
              <a:rPr lang="ru-RU" sz="2800" dirty="0" smtClean="0"/>
              <a:t>*Тут </a:t>
            </a:r>
            <a:r>
              <a:rPr lang="ru-RU" sz="2800" dirty="0" smtClean="0"/>
              <a:t>мне без тебя  не обойтись.</a:t>
            </a:r>
            <a:br>
              <a:rPr lang="ru-RU" sz="2800" dirty="0" smtClean="0"/>
            </a:br>
            <a:r>
              <a:rPr lang="ru-RU" sz="2800" dirty="0" smtClean="0"/>
              <a:t>*С </a:t>
            </a:r>
            <a:r>
              <a:rPr lang="ru-RU" sz="2800" dirty="0" smtClean="0"/>
              <a:t>каждым днём у тебя получается </a:t>
            </a:r>
            <a:r>
              <a:rPr lang="ru-RU" sz="2800" dirty="0" smtClean="0"/>
              <a:t>всё </a:t>
            </a:r>
            <a:r>
              <a:rPr lang="ru-RU" sz="2800" dirty="0" smtClean="0"/>
              <a:t>лучше.</a:t>
            </a:r>
            <a:br>
              <a:rPr lang="ru-RU" sz="2800" dirty="0" smtClean="0"/>
            </a:br>
            <a:r>
              <a:rPr lang="ru-RU" sz="2800" dirty="0" smtClean="0"/>
              <a:t>*Я </a:t>
            </a:r>
            <a:r>
              <a:rPr lang="ru-RU" sz="2800" dirty="0" smtClean="0"/>
              <a:t>знал, что тебе это по силам.</a:t>
            </a:r>
            <a:br>
              <a:rPr lang="ru-RU" sz="2800" dirty="0" smtClean="0"/>
            </a:br>
            <a:r>
              <a:rPr lang="ru-RU" sz="2800" dirty="0" smtClean="0"/>
              <a:t>*Я </a:t>
            </a:r>
            <a:r>
              <a:rPr lang="ru-RU" sz="2800" dirty="0" smtClean="0"/>
              <a:t>горжусь тем, что тебе это удалось.</a:t>
            </a:r>
            <a:br>
              <a:rPr lang="ru-RU" sz="2800" dirty="0" smtClean="0"/>
            </a:br>
            <a:r>
              <a:rPr lang="ru-RU" sz="2800" dirty="0" smtClean="0"/>
              <a:t>*Ты </a:t>
            </a:r>
            <a:r>
              <a:rPr lang="ru-RU" sz="2800" dirty="0" smtClean="0"/>
              <a:t>сегодня много сделал.</a:t>
            </a:r>
            <a:br>
              <a:rPr lang="ru-RU" sz="2800" dirty="0" smtClean="0"/>
            </a:br>
            <a:r>
              <a:rPr lang="ru-RU" sz="2800" dirty="0" smtClean="0"/>
              <a:t>*Я </a:t>
            </a:r>
            <a:r>
              <a:rPr lang="ru-RU" sz="2800" dirty="0" smtClean="0"/>
              <a:t>просто счастлив.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8194" name="Picture 2" descr="C:\Users\asus\Desktop\конкурс\мо\картинки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861048"/>
            <a:ext cx="2520280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195" name="Picture 3" descr="C:\Users\asus\Desktop\конкурс\мо\картинки\images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692696"/>
            <a:ext cx="2947647" cy="22078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Любите своих детей!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Любите </a:t>
            </a:r>
            <a:r>
              <a:rPr lang="ru-RU" i="1" dirty="0" smtClean="0"/>
              <a:t>своих детей правильно!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218" name="Picture 2" descr="C:\Users\asus\Desktop\конкурс\мо\картинки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16832"/>
            <a:ext cx="3164657" cy="19834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219" name="Picture 3" descr="C:\Users\asus\Desktop\конкурс\мо\картинки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924944"/>
            <a:ext cx="3184940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dirty="0" smtClean="0"/>
              <a:t>Чем проповедь выслушать,</a:t>
            </a:r>
          </a:p>
          <a:p>
            <a:pPr algn="ctr">
              <a:buNone/>
            </a:pPr>
            <a:r>
              <a:rPr lang="ru-RU" dirty="0" smtClean="0"/>
              <a:t>Мне лучше бы взглянуть.</a:t>
            </a:r>
          </a:p>
          <a:p>
            <a:pPr algn="ctr">
              <a:buNone/>
            </a:pPr>
            <a:r>
              <a:rPr lang="ru-RU" dirty="0" smtClean="0"/>
              <a:t>И лучше проводить меня,</a:t>
            </a:r>
          </a:p>
          <a:p>
            <a:pPr algn="ctr">
              <a:buNone/>
            </a:pPr>
            <a:r>
              <a:rPr lang="ru-RU" dirty="0" smtClean="0"/>
              <a:t>Чем указать мне путь.</a:t>
            </a:r>
          </a:p>
          <a:p>
            <a:pPr algn="ctr">
              <a:buNone/>
            </a:pPr>
            <a:r>
              <a:rPr lang="ru-RU" dirty="0" smtClean="0"/>
              <a:t>Глаза умнее слуха,</a:t>
            </a:r>
          </a:p>
          <a:p>
            <a:pPr algn="ctr">
              <a:buNone/>
            </a:pPr>
            <a:r>
              <a:rPr lang="ru-RU" dirty="0" smtClean="0"/>
              <a:t>Поймут всё без труда.</a:t>
            </a:r>
          </a:p>
          <a:p>
            <a:pPr algn="ctr">
              <a:buNone/>
            </a:pPr>
            <a:r>
              <a:rPr lang="ru-RU" dirty="0" smtClean="0"/>
              <a:t>Слова порой запутаны</a:t>
            </a:r>
          </a:p>
          <a:p>
            <a:pPr algn="ctr">
              <a:buNone/>
            </a:pPr>
            <a:r>
              <a:rPr lang="ru-RU" dirty="0" smtClean="0"/>
              <a:t>Пример же – никогда.</a:t>
            </a:r>
          </a:p>
          <a:p>
            <a:pPr algn="ctr">
              <a:buNone/>
            </a:pPr>
            <a:r>
              <a:rPr lang="ru-RU" dirty="0" smtClean="0"/>
              <a:t>Тот лучший проповедник –</a:t>
            </a:r>
          </a:p>
          <a:p>
            <a:pPr algn="ctr">
              <a:buNone/>
            </a:pPr>
            <a:r>
              <a:rPr lang="ru-RU" dirty="0" smtClean="0"/>
              <a:t>Кто веру в жизнь провёл.</a:t>
            </a:r>
          </a:p>
          <a:p>
            <a:pPr algn="ctr">
              <a:buNone/>
            </a:pPr>
            <a:r>
              <a:rPr lang="ru-RU" dirty="0" smtClean="0"/>
              <a:t>Добро увидеть в действии –</a:t>
            </a:r>
          </a:p>
          <a:p>
            <a:pPr algn="ctr">
              <a:buNone/>
            </a:pPr>
            <a:r>
              <a:rPr lang="ru-RU" dirty="0" smtClean="0"/>
              <a:t>Вот лучшая из школ.</a:t>
            </a:r>
          </a:p>
          <a:p>
            <a:pPr algn="ctr">
              <a:buNone/>
            </a:pPr>
            <a:r>
              <a:rPr lang="ru-RU" dirty="0" smtClean="0"/>
              <a:t>И если всё мне показать –</a:t>
            </a:r>
          </a:p>
          <a:p>
            <a:pPr algn="ctr">
              <a:buNone/>
            </a:pPr>
            <a:r>
              <a:rPr lang="ru-RU" dirty="0" smtClean="0"/>
              <a:t>Я выучу урок.</a:t>
            </a:r>
          </a:p>
          <a:p>
            <a:pPr algn="ctr">
              <a:buNone/>
            </a:pPr>
            <a:r>
              <a:rPr lang="ru-RU" dirty="0" smtClean="0"/>
              <a:t>Понятней мне движенье рук,</a:t>
            </a:r>
          </a:p>
          <a:p>
            <a:pPr algn="ctr">
              <a:buNone/>
            </a:pPr>
            <a:r>
              <a:rPr lang="ru-RU" dirty="0" smtClean="0"/>
              <a:t>Чем быстрых слов поток.</a:t>
            </a:r>
          </a:p>
          <a:p>
            <a:pPr algn="ctr">
              <a:buNone/>
            </a:pPr>
            <a:r>
              <a:rPr lang="ru-RU" dirty="0" smtClean="0"/>
              <a:t>Должно быть, можно верить</a:t>
            </a:r>
          </a:p>
          <a:p>
            <a:pPr algn="ctr">
              <a:buNone/>
            </a:pPr>
            <a:r>
              <a:rPr lang="ru-RU" dirty="0" smtClean="0"/>
              <a:t>И мыслям и словам</a:t>
            </a:r>
          </a:p>
          <a:p>
            <a:pPr algn="ctr">
              <a:buNone/>
            </a:pPr>
            <a:r>
              <a:rPr lang="ru-RU" dirty="0" smtClean="0"/>
              <a:t>Но я уж лучше погляжу,</a:t>
            </a:r>
          </a:p>
          <a:p>
            <a:pPr algn="ctr">
              <a:buNone/>
            </a:pPr>
            <a:r>
              <a:rPr lang="ru-RU" dirty="0" smtClean="0"/>
              <a:t>Что делаешь ты сам.</a:t>
            </a:r>
          </a:p>
          <a:p>
            <a:pPr algn="ctr">
              <a:buNone/>
            </a:pPr>
            <a:r>
              <a:rPr lang="ru-RU" dirty="0" smtClean="0"/>
              <a:t>Вдруг я неправильно пойму</a:t>
            </a:r>
          </a:p>
          <a:p>
            <a:pPr algn="ctr">
              <a:buNone/>
            </a:pPr>
            <a:r>
              <a:rPr lang="ru-RU" dirty="0" smtClean="0"/>
              <a:t>Твой правильный совет.</a:t>
            </a:r>
          </a:p>
          <a:p>
            <a:pPr algn="ctr">
              <a:buNone/>
            </a:pPr>
            <a:r>
              <a:rPr lang="ru-RU" dirty="0" smtClean="0"/>
              <a:t>Зато пойму, как ты живёшь,</a:t>
            </a:r>
          </a:p>
          <a:p>
            <a:pPr algn="ctr">
              <a:buNone/>
            </a:pPr>
            <a:r>
              <a:rPr lang="ru-RU" dirty="0" smtClean="0"/>
              <a:t>По правде или нет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Н. </a:t>
            </a:r>
            <a:r>
              <a:rPr lang="ru-RU" dirty="0" err="1" smtClean="0"/>
              <a:t>Дереклеева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8085584" cy="49580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i="1" dirty="0" smtClean="0"/>
              <a:t>"Там, где нет мудрости родительского воспитания, любовь матери и отца к детям уродует их».</a:t>
            </a:r>
          </a:p>
          <a:p>
            <a:pPr algn="r">
              <a:buNone/>
            </a:pPr>
            <a:r>
              <a:rPr lang="ru-RU" sz="4000" i="1" dirty="0" smtClean="0"/>
              <a:t>В.А.Сухомлинский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Разновидности родительской «любви»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*любовь умиления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*любовь деспотическая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*любовь откупа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Любовь умиления</a:t>
            </a:r>
            <a:r>
              <a:rPr lang="ru-RU" dirty="0" smtClean="0"/>
              <a:t> –</a:t>
            </a:r>
            <a:r>
              <a:rPr lang="ru-RU" sz="2800" dirty="0" smtClean="0"/>
              <a:t> это инстинктивная, неразумная, иногда наивная</a:t>
            </a:r>
            <a:endParaRPr lang="ru-RU" dirty="0"/>
          </a:p>
        </p:txBody>
      </p:sp>
      <p:pic>
        <p:nvPicPr>
          <p:cNvPr id="1026" name="Picture 2" descr="C:\Users\asus\Desktop\конкурс\мо\картинки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13686"/>
            <a:ext cx="5040560" cy="37755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 чему приводит «любовь умиления» 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rgbClr val="660066"/>
                </a:solidFill>
              </a:rPr>
              <a:t>Ребенок, воспитанный в атмосфере умиления его личностью, не знает понятий </a:t>
            </a:r>
            <a:r>
              <a:rPr lang="en-US" dirty="0" smtClean="0">
                <a:solidFill>
                  <a:srgbClr val="660066"/>
                </a:solidFill>
              </a:rPr>
              <a:t>“</a:t>
            </a:r>
            <a:r>
              <a:rPr lang="ru-RU" dirty="0" smtClean="0">
                <a:solidFill>
                  <a:srgbClr val="660066"/>
                </a:solidFill>
              </a:rPr>
              <a:t>нельзя</a:t>
            </a:r>
            <a:r>
              <a:rPr lang="en-US" dirty="0" smtClean="0">
                <a:solidFill>
                  <a:srgbClr val="660066"/>
                </a:solidFill>
              </a:rPr>
              <a:t>”</a:t>
            </a:r>
            <a:r>
              <a:rPr lang="ru-RU" dirty="0" smtClean="0">
                <a:solidFill>
                  <a:srgbClr val="660066"/>
                </a:solidFill>
              </a:rPr>
              <a:t>, </a:t>
            </a:r>
            <a:r>
              <a:rPr lang="en-US" dirty="0" smtClean="0">
                <a:solidFill>
                  <a:srgbClr val="660066"/>
                </a:solidFill>
              </a:rPr>
              <a:t>“</a:t>
            </a:r>
            <a:r>
              <a:rPr lang="ru-RU" dirty="0" smtClean="0">
                <a:solidFill>
                  <a:srgbClr val="660066"/>
                </a:solidFill>
              </a:rPr>
              <a:t>надо</a:t>
            </a:r>
            <a:r>
              <a:rPr lang="en-US" dirty="0" smtClean="0">
                <a:solidFill>
                  <a:srgbClr val="660066"/>
                </a:solidFill>
              </a:rPr>
              <a:t>”</a:t>
            </a:r>
            <a:r>
              <a:rPr lang="ru-RU" dirty="0" smtClean="0">
                <a:solidFill>
                  <a:srgbClr val="660066"/>
                </a:solidFill>
              </a:rPr>
              <a:t>. </a:t>
            </a:r>
          </a:p>
          <a:p>
            <a:pPr lvl="0">
              <a:defRPr/>
            </a:pPr>
            <a:endParaRPr lang="en-US" dirty="0" smtClean="0">
              <a:solidFill>
                <a:srgbClr val="660066"/>
              </a:solidFill>
            </a:endParaRPr>
          </a:p>
          <a:p>
            <a:pPr lvl="0"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rgbClr val="660066"/>
                </a:solidFill>
              </a:rPr>
              <a:t>Ребенок не осознает своего долга перед родителями, не приучен трудиться.</a:t>
            </a:r>
          </a:p>
          <a:p>
            <a:pPr lvl="0" fontAlgn="base">
              <a:spcAft>
                <a:spcPct val="0"/>
              </a:spcAft>
              <a:defRPr/>
            </a:pPr>
            <a:endParaRPr lang="ru-RU" dirty="0" smtClean="0">
              <a:solidFill>
                <a:srgbClr val="660066"/>
              </a:solidFill>
            </a:endParaRPr>
          </a:p>
          <a:p>
            <a:pPr lvl="0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rgbClr val="660066"/>
                </a:solidFill>
              </a:rPr>
              <a:t>Ребенок не замечает других людей с их желаниями и потребностями.</a:t>
            </a:r>
          </a:p>
          <a:p>
            <a:pPr lvl="0" fontAlgn="base">
              <a:spcAft>
                <a:spcPct val="0"/>
              </a:spcAft>
              <a:buNone/>
              <a:defRPr/>
            </a:pPr>
            <a:r>
              <a:rPr lang="ru-RU" dirty="0" smtClean="0">
                <a:solidFill>
                  <a:srgbClr val="660066"/>
                </a:solidFill>
              </a:rPr>
              <a:t> </a:t>
            </a:r>
          </a:p>
          <a:p>
            <a:pPr lvl="0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rgbClr val="660066"/>
                </a:solidFill>
              </a:rPr>
              <a:t>У таких детей твердо складывается убеждение, что он приносит счастье, радость родителям и людям уже тем, что просто живет на свете.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любовь деспотическая – </a:t>
            </a:r>
            <a:r>
              <a:rPr lang="ru-RU" sz="3100" b="0" dirty="0" smtClean="0"/>
              <a:t>происходит из-за неумения родителей пользоваться своей властью</a:t>
            </a:r>
            <a:endParaRPr lang="ru-RU" sz="3100" b="0" dirty="0"/>
          </a:p>
        </p:txBody>
      </p:sp>
      <p:pic>
        <p:nvPicPr>
          <p:cNvPr id="2050" name="Picture 2" descr="C:\Users\asus\Desktop\конкурс\мо\картинки\загруженное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3" y="2083089"/>
            <a:ext cx="4680519" cy="35058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 чему приводит «деспотическая любовь»?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rgbClr val="660066"/>
                </a:solidFill>
                <a:latin typeface="Comic Sans MS" pitchFamily="66" charset="0"/>
              </a:rPr>
              <a:t>У ребенка с малых лет извращается представление о добром начале в человеке</a:t>
            </a:r>
            <a:r>
              <a:rPr lang="en-US" dirty="0" smtClean="0">
                <a:solidFill>
                  <a:srgbClr val="660066"/>
                </a:solidFill>
                <a:latin typeface="Comic Sans MS" pitchFamily="66" charset="0"/>
              </a:rPr>
              <a:t>.</a:t>
            </a:r>
            <a:r>
              <a:rPr lang="ru-RU" dirty="0" smtClean="0">
                <a:solidFill>
                  <a:srgbClr val="660066"/>
                </a:solidFill>
                <a:latin typeface="Comic Sans MS" pitchFamily="66" charset="0"/>
              </a:rPr>
              <a:t> Он перестает верить в человека и человечность.</a:t>
            </a:r>
          </a:p>
          <a:p>
            <a:pPr>
              <a:lnSpc>
                <a:spcPct val="90000"/>
              </a:lnSpc>
              <a:defRPr/>
            </a:pPr>
            <a:endParaRPr lang="ru-RU" dirty="0" smtClean="0">
              <a:solidFill>
                <a:srgbClr val="660066"/>
              </a:solidFill>
              <a:latin typeface="Comic Sans MS" pitchFamily="66" charset="0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rgbClr val="660066"/>
                </a:solidFill>
                <a:latin typeface="Comic Sans MS" pitchFamily="66" charset="0"/>
              </a:rPr>
              <a:t>В атмосфере мелких придирок, постоянных упреков ребенок ожесточается.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Wingdings" pitchFamily="2" charset="2"/>
              <a:buChar char="v"/>
              <a:defRPr/>
            </a:pPr>
            <a:endParaRPr lang="ru-RU" dirty="0" smtClean="0">
              <a:solidFill>
                <a:srgbClr val="660066"/>
              </a:solidFill>
              <a:latin typeface="Comic Sans MS" pitchFamily="66" charset="0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rgbClr val="660066"/>
                </a:solidFill>
                <a:latin typeface="Comic Sans MS" pitchFamily="66" charset="0"/>
              </a:rPr>
              <a:t>Это происходит из–за неумения родителями пользоваться своей властью.</a:t>
            </a:r>
            <a:endParaRPr lang="en-US" dirty="0" smtClean="0">
              <a:solidFill>
                <a:srgbClr val="660066"/>
              </a:solidFill>
              <a:latin typeface="Comic Sans MS" pitchFamily="66" charset="0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Wingdings" pitchFamily="2" charset="2"/>
              <a:buChar char="v"/>
              <a:defRPr/>
            </a:pPr>
            <a:endParaRPr lang="en-US" dirty="0" smtClean="0">
              <a:solidFill>
                <a:srgbClr val="660066"/>
              </a:solidFill>
              <a:latin typeface="Comic Sans MS" pitchFamily="66" charset="0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rgbClr val="660066"/>
                </a:solidFill>
                <a:latin typeface="Comic Sans MS" pitchFamily="66" charset="0"/>
              </a:rPr>
              <a:t>Уважайте мнение ребенка, его детские желания!</a:t>
            </a:r>
            <a:endParaRPr lang="ru-RU" dirty="0" smtClean="0">
              <a:solidFill>
                <a:srgbClr val="660066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любовь откупа – </a:t>
            </a:r>
            <a:r>
              <a:rPr lang="ru-RU" sz="3100" b="0" dirty="0" smtClean="0"/>
              <a:t>родители считают, что обеспечивая материальные потребности детей, они тем самым выполняют свой родительский долг.</a:t>
            </a:r>
            <a:endParaRPr lang="ru-RU" sz="3100" b="0" dirty="0"/>
          </a:p>
        </p:txBody>
      </p:sp>
      <p:pic>
        <p:nvPicPr>
          <p:cNvPr id="3074" name="Picture 2" descr="C:\Users\asus\Desktop\конкурс\мо\картинки\загруженное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420888"/>
            <a:ext cx="4326048" cy="32403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7629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CA7D7-0F9F-4F4D-AD19-86F6592F96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TS030007629</Template>
  <TotalTime>130</TotalTime>
  <Words>771</Words>
  <Application>Microsoft Office PowerPoint</Application>
  <PresentationFormat>Экран (4:3)</PresentationFormat>
  <Paragraphs>102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TS030007629</vt:lpstr>
      <vt:lpstr>Родительское собрание</vt:lpstr>
      <vt:lpstr>Какое это счастье – Материнство! Услышать долгожданный первый крик, Почувствовать священное единство, И навсегда запомнить этот миг. </vt:lpstr>
      <vt:lpstr>Слайд 3</vt:lpstr>
      <vt:lpstr>Разновидности родительской «любви»</vt:lpstr>
      <vt:lpstr>Любовь умиления – это инстинктивная, неразумная, иногда наивная</vt:lpstr>
      <vt:lpstr>К чему приводит «любовь умиления» ?</vt:lpstr>
      <vt:lpstr>любовь деспотическая – происходит из-за неумения родителей пользоваться своей властью</vt:lpstr>
      <vt:lpstr>К чему приводит «деспотическая любовь»?</vt:lpstr>
      <vt:lpstr>любовь откупа – родители считают, что обеспечивая материальные потребности детей, они тем самым выполняют свой родительский долг.</vt:lpstr>
      <vt:lpstr>К чему приводит «любовь откупа»?</vt:lpstr>
      <vt:lpstr>Положение ребенка в семье</vt:lpstr>
      <vt:lpstr>Слайд 12</vt:lpstr>
      <vt:lpstr>Терзают наши семьи ссоры, склоки, Бурлящий их поток неиссякаем, Мы не прощаем детям те пороки, Которые им сами прививаем. С. Севрус </vt:lpstr>
      <vt:lpstr>5 ошибок в воспитании: </vt:lpstr>
      <vt:lpstr> </vt:lpstr>
      <vt:lpstr>Слайд 16</vt:lpstr>
      <vt:lpstr>Слайд 17</vt:lpstr>
      <vt:lpstr>Слайд 18</vt:lpstr>
      <vt:lpstr>Слайд 19</vt:lpstr>
      <vt:lpstr>Безусловная любовь – это маячок, который не даёт ребенку сбиться с пути в океане жизненных трудностей. Служит ориентиром при поиске решений, если возникают разногласия. Она не зависит : *ни от внешности ребенка; *ни от его достоинств и недостатков; *ни от способностей; *ни от сиюминутного поведения. </vt:lpstr>
      <vt:lpstr>Похвала</vt:lpstr>
      <vt:lpstr>Объятия</vt:lpstr>
      <vt:lpstr>Слова любви и восхищения: *Я тобой горжусь. *Это трогает меня до глубины души. *Ты - просто чудо. *Мне очень важна твоя помощь. *Тут мне без тебя  не обойтись. *С каждым днём у тебя получается всё лучше. *Я знал, что тебе это по силам. *Я горжусь тем, что тебе это удалось. *Ты сегодня много сделал. *Я просто счастлив. </vt:lpstr>
      <vt:lpstr>Любите своих детей!  Любите своих детей правильно! </vt:lpstr>
      <vt:lpstr>Слайд 25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asus</dc:creator>
  <cp:lastModifiedBy>asus</cp:lastModifiedBy>
  <cp:revision>11</cp:revision>
  <dcterms:created xsi:type="dcterms:W3CDTF">2013-12-01T14:28:18Z</dcterms:created>
  <dcterms:modified xsi:type="dcterms:W3CDTF">2013-12-01T20:00:29Z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TC300076299990</vt:lpwstr>
  </property>
</Properties>
</file>