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58" r:id="rId5"/>
    <p:sldId id="259" r:id="rId6"/>
    <p:sldId id="288" r:id="rId7"/>
    <p:sldId id="289" r:id="rId8"/>
    <p:sldId id="290" r:id="rId9"/>
    <p:sldId id="260" r:id="rId10"/>
    <p:sldId id="285" r:id="rId11"/>
    <p:sldId id="292" r:id="rId12"/>
    <p:sldId id="293" r:id="rId13"/>
    <p:sldId id="294" r:id="rId14"/>
    <p:sldId id="301" r:id="rId15"/>
    <p:sldId id="291" r:id="rId16"/>
    <p:sldId id="30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12" d="100"/>
          <a:sy n="112" d="100"/>
        </p:scale>
        <p:origin x="-8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D72121-556B-4DF9-92EC-7DD42205ED8D}" type="datetimeFigureOut">
              <a:rPr lang="ru-RU" smtClean="0"/>
              <a:pPr/>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805C06-0A0C-43F0-9971-9E1CDE4113D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72121-556B-4DF9-92EC-7DD42205ED8D}" type="datetimeFigureOut">
              <a:rPr lang="ru-RU" smtClean="0"/>
              <a:pPr/>
              <a:t>16.04.2014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05C06-0A0C-43F0-9971-9E1CDE4113D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997460" y="692696"/>
            <a:ext cx="6768752" cy="18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3399"/>
                </a:solidFill>
                <a:latin typeface="Times New Roman" panose="02020603050405020304" pitchFamily="18" charset="0"/>
                <a:cs typeface="Times New Roman" panose="02020603050405020304" pitchFamily="18" charset="0"/>
              </a:rPr>
              <a:t>«</a:t>
            </a:r>
            <a:r>
              <a:rPr lang="ru-RU" sz="2800" b="1" dirty="0" err="1" smtClean="0">
                <a:solidFill>
                  <a:srgbClr val="FF3399"/>
                </a:solidFill>
                <a:latin typeface="Times New Roman" panose="02020603050405020304" pitchFamily="18" charset="0"/>
                <a:cs typeface="Times New Roman" panose="02020603050405020304" pitchFamily="18" charset="0"/>
              </a:rPr>
              <a:t>Социо</a:t>
            </a:r>
            <a:r>
              <a:rPr lang="ru-RU" sz="2800" b="1" dirty="0" smtClean="0">
                <a:solidFill>
                  <a:srgbClr val="FF3399"/>
                </a:solidFill>
                <a:latin typeface="Times New Roman" panose="02020603050405020304" pitchFamily="18" charset="0"/>
                <a:cs typeface="Times New Roman" panose="02020603050405020304" pitchFamily="18" charset="0"/>
              </a:rPr>
              <a:t>-игровая педагогика в </a:t>
            </a:r>
            <a:r>
              <a:rPr lang="ru-RU" sz="2800" b="1" dirty="0">
                <a:solidFill>
                  <a:srgbClr val="FF3399"/>
                </a:solidFill>
                <a:latin typeface="Times New Roman" panose="02020603050405020304" pitchFamily="18" charset="0"/>
                <a:cs typeface="Times New Roman" panose="02020603050405020304" pitchFamily="18" charset="0"/>
              </a:rPr>
              <a:t>работе с </a:t>
            </a:r>
            <a:r>
              <a:rPr lang="ru-RU" sz="2800" b="1" dirty="0" smtClean="0">
                <a:solidFill>
                  <a:srgbClr val="FF3399"/>
                </a:solidFill>
                <a:latin typeface="Times New Roman" panose="02020603050405020304" pitchFamily="18" charset="0"/>
                <a:cs typeface="Times New Roman" panose="02020603050405020304" pitchFamily="18" charset="0"/>
              </a:rPr>
              <a:t>дошкольниками»</a:t>
            </a:r>
          </a:p>
        </p:txBody>
      </p:sp>
      <p:sp>
        <p:nvSpPr>
          <p:cNvPr id="6" name="Скругленный прямоугольник 5"/>
          <p:cNvSpPr/>
          <p:nvPr/>
        </p:nvSpPr>
        <p:spPr>
          <a:xfrm>
            <a:off x="3923928" y="4509120"/>
            <a:ext cx="4752528"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dirty="0" smtClean="0">
                <a:solidFill>
                  <a:srgbClr val="7030A0"/>
                </a:solidFill>
                <a:latin typeface="Times New Roman" pitchFamily="18" charset="0"/>
                <a:cs typeface="Times New Roman" pitchFamily="18" charset="0"/>
              </a:rPr>
              <a:t>Составила: </a:t>
            </a:r>
          </a:p>
          <a:p>
            <a:pPr algn="ctr"/>
            <a:r>
              <a:rPr lang="ru-RU" sz="2000" dirty="0" smtClean="0">
                <a:solidFill>
                  <a:srgbClr val="7030A0"/>
                </a:solidFill>
                <a:latin typeface="Times New Roman" pitchFamily="18" charset="0"/>
                <a:cs typeface="Times New Roman" pitchFamily="18" charset="0"/>
              </a:rPr>
              <a:t>Завьялова Жанна Валерьевна</a:t>
            </a:r>
          </a:p>
          <a:p>
            <a:pPr algn="ctr"/>
            <a:r>
              <a:rPr lang="ru-RU" sz="2000" dirty="0" smtClean="0">
                <a:solidFill>
                  <a:srgbClr val="7030A0"/>
                </a:solidFill>
                <a:latin typeface="Times New Roman" pitchFamily="18" charset="0"/>
                <a:cs typeface="Times New Roman" pitchFamily="18" charset="0"/>
              </a:rPr>
              <a:t>воспитатель ГБДОУ детского сада </a:t>
            </a:r>
          </a:p>
          <a:p>
            <a:pPr algn="ctr"/>
            <a:r>
              <a:rPr lang="ru-RU" sz="2000" dirty="0" smtClean="0">
                <a:solidFill>
                  <a:srgbClr val="7030A0"/>
                </a:solidFill>
                <a:latin typeface="Times New Roman" pitchFamily="18" charset="0"/>
                <a:cs typeface="Times New Roman" pitchFamily="18" charset="0"/>
              </a:rPr>
              <a:t>№ 60 комбинированного вида</a:t>
            </a:r>
          </a:p>
          <a:p>
            <a:pPr algn="ctr"/>
            <a:r>
              <a:rPr lang="ru-RU" dirty="0" err="1" smtClean="0">
                <a:solidFill>
                  <a:srgbClr val="7030A0"/>
                </a:solidFill>
                <a:latin typeface="Times New Roman" pitchFamily="18" charset="0"/>
                <a:cs typeface="Times New Roman" pitchFamily="18" charset="0"/>
              </a:rPr>
              <a:t>Колпинского</a:t>
            </a:r>
            <a:r>
              <a:rPr lang="ru-RU" dirty="0" smtClean="0">
                <a:solidFill>
                  <a:srgbClr val="7030A0"/>
                </a:solidFill>
                <a:latin typeface="Times New Roman" pitchFamily="18" charset="0"/>
                <a:cs typeface="Times New Roman" pitchFamily="18" charset="0"/>
              </a:rPr>
              <a:t> района Санкт-Петербурга</a:t>
            </a:r>
            <a:endParaRPr lang="ru-RU" dirty="0">
              <a:solidFill>
                <a:srgbClr val="7030A0"/>
              </a:solidFill>
              <a:latin typeface="Times New Roman" pitchFamily="18" charset="0"/>
              <a:cs typeface="Times New Roman" pitchFamily="18" charset="0"/>
            </a:endParaRPr>
          </a:p>
        </p:txBody>
      </p:sp>
      <p:pic>
        <p:nvPicPr>
          <p:cNvPr id="1026" name="Picture 2" descr="E:\всё для презентации\портфолио\gWvduSeCR-Q.jpg"/>
          <p:cNvPicPr>
            <a:picLocks noChangeAspect="1" noChangeArrowheads="1"/>
          </p:cNvPicPr>
          <p:nvPr/>
        </p:nvPicPr>
        <p:blipFill>
          <a:blip r:embed="rId2" cstate="print"/>
          <a:srcRect/>
          <a:stretch>
            <a:fillRect/>
          </a:stretch>
        </p:blipFill>
        <p:spPr bwMode="auto">
          <a:xfrm>
            <a:off x="251520" y="2708920"/>
            <a:ext cx="3491880" cy="2547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fltVal val="0"/>
                                          </p:val>
                                        </p:tav>
                                        <p:tav tm="100000">
                                          <p:val>
                                            <p:strVal val="#ppt_w"/>
                                          </p:val>
                                        </p:tav>
                                      </p:tavLst>
                                    </p:anim>
                                    <p:anim calcmode="lin" valueType="num">
                                      <p:cBhvr>
                                        <p:cTn id="8" dur="2000" fill="hold"/>
                                        <p:tgtEl>
                                          <p:spTgt spid="1026"/>
                                        </p:tgtEl>
                                        <p:attrNameLst>
                                          <p:attrName>ppt_h</p:attrName>
                                        </p:attrNameLst>
                                      </p:cBhvr>
                                      <p:tavLst>
                                        <p:tav tm="0">
                                          <p:val>
                                            <p:fltVal val="0"/>
                                          </p:val>
                                        </p:tav>
                                        <p:tav tm="100000">
                                          <p:val>
                                            <p:strVal val="#ppt_h"/>
                                          </p:val>
                                        </p:tav>
                                      </p:tavLst>
                                    </p:anim>
                                    <p:animEffect transition="in" filter="fade">
                                      <p:cBhvr>
                                        <p:cTn id="9" dur="2000"/>
                                        <p:tgtEl>
                                          <p:spTgt spid="102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66"/>
                </a:solidFill>
                <a:latin typeface="Times New Roman" pitchFamily="18" charset="0"/>
                <a:cs typeface="Times New Roman" pitchFamily="18" charset="0"/>
              </a:rPr>
              <a:t>Следуя этим советам</a:t>
            </a:r>
            <a:endParaRPr lang="ru-RU" sz="2800" b="1" dirty="0"/>
          </a:p>
        </p:txBody>
      </p:sp>
      <p:sp>
        <p:nvSpPr>
          <p:cNvPr id="8" name="Скругленный прямоугольник 7"/>
          <p:cNvSpPr/>
          <p:nvPr/>
        </p:nvSpPr>
        <p:spPr>
          <a:xfrm>
            <a:off x="5940152" y="1484784"/>
            <a:ext cx="3203848" cy="3960440"/>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ru-RU" sz="2400" dirty="0" err="1" smtClean="0">
                <a:solidFill>
                  <a:srgbClr val="7030A0"/>
                </a:solidFill>
                <a:latin typeface="Times New Roman" pitchFamily="18" charset="0"/>
                <a:cs typeface="Times New Roman" pitchFamily="18" charset="0"/>
              </a:rPr>
              <a:t>Социо-игровую</a:t>
            </a:r>
            <a:r>
              <a:rPr lang="ru-RU" sz="2400" dirty="0" smtClean="0">
                <a:solidFill>
                  <a:srgbClr val="7030A0"/>
                </a:solidFill>
                <a:latin typeface="Times New Roman" pitchFamily="18" charset="0"/>
                <a:cs typeface="Times New Roman" pitchFamily="18" charset="0"/>
              </a:rPr>
              <a:t> технологию </a:t>
            </a:r>
            <a:r>
              <a:rPr lang="ru-RU" sz="2400" u="sng" dirty="0" smtClean="0">
                <a:solidFill>
                  <a:srgbClr val="7030A0"/>
                </a:solidFill>
                <a:latin typeface="Times New Roman" pitchFamily="18" charset="0"/>
                <a:cs typeface="Times New Roman" pitchFamily="18" charset="0"/>
              </a:rPr>
              <a:t>системно используем</a:t>
            </a:r>
            <a:r>
              <a:rPr lang="ru-RU" sz="2400" dirty="0" smtClean="0">
                <a:solidFill>
                  <a:srgbClr val="7030A0"/>
                </a:solidFill>
                <a:latin typeface="Times New Roman" pitchFamily="18" charset="0"/>
                <a:cs typeface="Times New Roman" pitchFamily="18" charset="0"/>
              </a:rPr>
              <a:t>  как в непосредственно-образовательной деятельности, так и при организации свободной деятельности детей.</a:t>
            </a:r>
            <a:endParaRPr lang="ru-RU" sz="2400" dirty="0">
              <a:solidFill>
                <a:srgbClr val="7030A0"/>
              </a:solidFill>
              <a:latin typeface="Times New Roman" pitchFamily="18" charset="0"/>
              <a:cs typeface="Times New Roman" pitchFamily="18" charset="0"/>
            </a:endParaRPr>
          </a:p>
        </p:txBody>
      </p:sp>
      <p:sp>
        <p:nvSpPr>
          <p:cNvPr id="9" name="Скругленный прямоугольник 8"/>
          <p:cNvSpPr/>
          <p:nvPr/>
        </p:nvSpPr>
        <p:spPr>
          <a:xfrm>
            <a:off x="179512" y="1412776"/>
            <a:ext cx="3168352" cy="4017058"/>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ru-RU" sz="2400" dirty="0" smtClean="0">
                <a:solidFill>
                  <a:srgbClr val="7030A0"/>
                </a:solidFill>
                <a:latin typeface="Times New Roman" pitchFamily="18" charset="0"/>
                <a:cs typeface="Times New Roman" pitchFamily="18" charset="0"/>
              </a:rPr>
              <a:t>Занятия  организуем</a:t>
            </a:r>
            <a:br>
              <a:rPr lang="ru-RU" sz="2400" dirty="0" smtClean="0">
                <a:solidFill>
                  <a:srgbClr val="7030A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как </a:t>
            </a:r>
            <a:r>
              <a:rPr lang="ru-RU" sz="2400" u="sng" dirty="0" smtClean="0">
                <a:solidFill>
                  <a:srgbClr val="7030A0"/>
                </a:solidFill>
                <a:latin typeface="Times New Roman" pitchFamily="18" charset="0"/>
                <a:cs typeface="Times New Roman" pitchFamily="18" charset="0"/>
              </a:rPr>
              <a:t>игры-жизни</a:t>
            </a:r>
            <a:r>
              <a:rPr lang="ru-RU" sz="2400" dirty="0" smtClean="0">
                <a:solidFill>
                  <a:srgbClr val="7030A0"/>
                </a:solidFill>
                <a:latin typeface="Times New Roman" pitchFamily="18" charset="0"/>
                <a:cs typeface="Times New Roman" pitchFamily="18" charset="0"/>
              </a:rPr>
              <a:t> между </a:t>
            </a:r>
            <a:r>
              <a:rPr lang="ru-RU" sz="2400" dirty="0" err="1" smtClean="0">
                <a:solidFill>
                  <a:srgbClr val="7030A0"/>
                </a:solidFill>
                <a:latin typeface="Times New Roman" pitchFamily="18" charset="0"/>
                <a:cs typeface="Times New Roman" pitchFamily="18" charset="0"/>
              </a:rPr>
              <a:t>микрогруппами</a:t>
            </a:r>
            <a:r>
              <a:rPr lang="ru-RU" sz="2400" dirty="0" smtClean="0">
                <a:solidFill>
                  <a:srgbClr val="7030A0"/>
                </a:solidFill>
                <a:latin typeface="Times New Roman" pitchFamily="18" charset="0"/>
                <a:cs typeface="Times New Roman" pitchFamily="18" charset="0"/>
              </a:rPr>
              <a:t> детей </a:t>
            </a:r>
          </a:p>
          <a:p>
            <a:pPr algn="ctr"/>
            <a:r>
              <a:rPr lang="ru-RU" sz="2400" dirty="0" smtClean="0">
                <a:solidFill>
                  <a:srgbClr val="7030A0"/>
                </a:solidFill>
                <a:latin typeface="Times New Roman" pitchFamily="18" charset="0"/>
                <a:cs typeface="Times New Roman" pitchFamily="18" charset="0"/>
              </a:rPr>
              <a:t>(малыми социумами – отсюда и термин</a:t>
            </a:r>
          </a:p>
          <a:p>
            <a:pPr algn="ct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социо-игровая</a:t>
            </a:r>
            <a:r>
              <a:rPr lang="ru-RU" sz="2400" dirty="0" smtClean="0">
                <a:solidFill>
                  <a:srgbClr val="7030A0"/>
                </a:solidFill>
                <a:latin typeface="Times New Roman" pitchFamily="18" charset="0"/>
                <a:cs typeface="Times New Roman" pitchFamily="18" charset="0"/>
              </a:rPr>
              <a:t>») </a:t>
            </a:r>
          </a:p>
          <a:p>
            <a:pPr algn="ctr"/>
            <a:r>
              <a:rPr lang="ru-RU" sz="2400" dirty="0" smtClean="0">
                <a:solidFill>
                  <a:srgbClr val="7030A0"/>
                </a:solidFill>
                <a:latin typeface="Times New Roman" pitchFamily="18" charset="0"/>
                <a:cs typeface="Times New Roman" pitchFamily="18" charset="0"/>
              </a:rPr>
              <a:t>и одновременно в каждой из них </a:t>
            </a:r>
            <a:endParaRPr lang="ru-RU" sz="2400" dirty="0">
              <a:solidFill>
                <a:srgbClr val="7030A0"/>
              </a:solidFill>
              <a:latin typeface="Times New Roman" pitchFamily="18" charset="0"/>
              <a:cs typeface="Times New Roman" pitchFamily="18" charset="0"/>
            </a:endParaRPr>
          </a:p>
        </p:txBody>
      </p:sp>
      <p:pic>
        <p:nvPicPr>
          <p:cNvPr id="2050" name="Picture 2" descr="E:\всё для презентации\портфолио\S9zJdFRNomg.jpg"/>
          <p:cNvPicPr>
            <a:picLocks noGrp="1" noChangeAspect="1" noChangeArrowheads="1"/>
          </p:cNvPicPr>
          <p:nvPr>
            <p:ph idx="1"/>
          </p:nvPr>
        </p:nvPicPr>
        <p:blipFill>
          <a:blip r:embed="rId2" cstate="print"/>
          <a:srcRect/>
          <a:stretch>
            <a:fillRect/>
          </a:stretch>
        </p:blipFill>
        <p:spPr bwMode="auto">
          <a:xfrm>
            <a:off x="3203848" y="2636912"/>
            <a:ext cx="2952328" cy="2337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par>
                          <p:cTn id="16" fill="hold">
                            <p:stCondLst>
                              <p:cond delay="4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2000" fill="hold"/>
                                        <p:tgtEl>
                                          <p:spTgt spid="2050"/>
                                        </p:tgtEl>
                                        <p:attrNameLst>
                                          <p:attrName>ppt_w</p:attrName>
                                        </p:attrNameLst>
                                      </p:cBhvr>
                                      <p:tavLst>
                                        <p:tav tm="0">
                                          <p:val>
                                            <p:fltVal val="0"/>
                                          </p:val>
                                        </p:tav>
                                        <p:tav tm="100000">
                                          <p:val>
                                            <p:strVal val="#ppt_w"/>
                                          </p:val>
                                        </p:tav>
                                      </p:tavLst>
                                    </p:anim>
                                    <p:anim calcmode="lin" valueType="num">
                                      <p:cBhvr>
                                        <p:cTn id="25" dur="2000" fill="hold"/>
                                        <p:tgtEl>
                                          <p:spTgt spid="2050"/>
                                        </p:tgtEl>
                                        <p:attrNameLst>
                                          <p:attrName>ppt_h</p:attrName>
                                        </p:attrNameLst>
                                      </p:cBhvr>
                                      <p:tavLst>
                                        <p:tav tm="0">
                                          <p:val>
                                            <p:fltVal val="0"/>
                                          </p:val>
                                        </p:tav>
                                        <p:tav tm="100000">
                                          <p:val>
                                            <p:strVal val="#ppt_h"/>
                                          </p:val>
                                        </p:tav>
                                      </p:tavLst>
                                    </p:anim>
                                    <p:animEffect transition="in" filter="fade">
                                      <p:cBhvr>
                                        <p:cTn id="2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95736" y="188640"/>
            <a:ext cx="5184576"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0066"/>
                </a:solidFill>
                <a:latin typeface="Times New Roman" pitchFamily="18" charset="0"/>
                <a:cs typeface="Times New Roman" pitchFamily="18" charset="0"/>
              </a:rPr>
              <a:t>Законы общения</a:t>
            </a:r>
            <a:br>
              <a:rPr lang="ru-RU" sz="2800" b="1" dirty="0" smtClean="0">
                <a:solidFill>
                  <a:srgbClr val="FF0066"/>
                </a:solidFill>
                <a:latin typeface="Times New Roman" pitchFamily="18" charset="0"/>
                <a:cs typeface="Times New Roman" pitchFamily="18" charset="0"/>
              </a:rPr>
            </a:br>
            <a:r>
              <a:rPr lang="ru-RU" sz="2800" b="1" dirty="0" err="1" smtClean="0">
                <a:solidFill>
                  <a:srgbClr val="FF0066"/>
                </a:solidFill>
                <a:latin typeface="Times New Roman" pitchFamily="18" charset="0"/>
                <a:cs typeface="Times New Roman" pitchFamily="18" charset="0"/>
              </a:rPr>
              <a:t>социо-игровой</a:t>
            </a:r>
            <a:r>
              <a:rPr lang="ru-RU" sz="2800" b="1" dirty="0" smtClean="0">
                <a:solidFill>
                  <a:srgbClr val="FF0066"/>
                </a:solidFill>
                <a:latin typeface="Times New Roman" pitchFamily="18" charset="0"/>
                <a:cs typeface="Times New Roman" pitchFamily="18" charset="0"/>
              </a:rPr>
              <a:t> технологии</a:t>
            </a:r>
            <a:endParaRPr lang="ru-RU" sz="2800" dirty="0"/>
          </a:p>
        </p:txBody>
      </p:sp>
      <p:sp>
        <p:nvSpPr>
          <p:cNvPr id="5" name="Скругленный прямоугольник 4"/>
          <p:cNvSpPr/>
          <p:nvPr/>
        </p:nvSpPr>
        <p:spPr>
          <a:xfrm>
            <a:off x="611560" y="5733256"/>
            <a:ext cx="820891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ru-RU" sz="2400" dirty="0" smtClean="0">
                <a:solidFill>
                  <a:srgbClr val="7030A0"/>
                </a:solidFill>
                <a:latin typeface="Times New Roman" pitchFamily="18" charset="0"/>
                <a:cs typeface="Times New Roman" pitchFamily="18" charset="0"/>
              </a:rPr>
              <a:t> </a:t>
            </a:r>
          </a:p>
          <a:p>
            <a:pPr lvl="0" algn="ctr"/>
            <a:r>
              <a:rPr lang="ru-RU" sz="2400" dirty="0" smtClean="0">
                <a:solidFill>
                  <a:srgbClr val="7030A0"/>
                </a:solidFill>
                <a:latin typeface="Times New Roman" pitchFamily="18" charset="0"/>
                <a:cs typeface="Times New Roman" pitchFamily="18" charset="0"/>
              </a:rPr>
              <a:t>Задувая чужую свечу, мы не делаем свою ярче.</a:t>
            </a:r>
          </a:p>
          <a:p>
            <a:pPr lvl="0"/>
            <a:endParaRPr lang="ru-RU" sz="2400" dirty="0" smtClean="0">
              <a:solidFill>
                <a:srgbClr val="7030A0"/>
              </a:solidFill>
              <a:latin typeface="Times New Roman" pitchFamily="18" charset="0"/>
              <a:cs typeface="Times New Roman" pitchFamily="18" charset="0"/>
            </a:endParaRPr>
          </a:p>
        </p:txBody>
      </p:sp>
      <p:sp>
        <p:nvSpPr>
          <p:cNvPr id="7" name="Скругленный прямоугольник 6"/>
          <p:cNvSpPr/>
          <p:nvPr/>
        </p:nvSpPr>
        <p:spPr>
          <a:xfrm>
            <a:off x="611560" y="1556792"/>
            <a:ext cx="813690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Не унижайте ребёнка, не оскорбляйте его.</a:t>
            </a:r>
            <a:endParaRPr lang="ru-RU" sz="2400" dirty="0"/>
          </a:p>
        </p:txBody>
      </p:sp>
      <p:sp>
        <p:nvSpPr>
          <p:cNvPr id="8" name="Скругленный прямоугольник 7"/>
          <p:cNvSpPr/>
          <p:nvPr/>
        </p:nvSpPr>
        <p:spPr>
          <a:xfrm>
            <a:off x="611560" y="2420888"/>
            <a:ext cx="813690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Умейте найти ошибку и имейте смелость признать её.</a:t>
            </a:r>
            <a:endParaRPr lang="ru-RU" sz="2400" dirty="0"/>
          </a:p>
        </p:txBody>
      </p:sp>
      <p:sp>
        <p:nvSpPr>
          <p:cNvPr id="9" name="Скругленный прямоугольник 8"/>
          <p:cNvSpPr/>
          <p:nvPr/>
        </p:nvSpPr>
        <p:spPr>
          <a:xfrm>
            <a:off x="611560" y="3284984"/>
            <a:ext cx="8136904"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Будьте взаимно вежливы, терпимы и сдержанны.</a:t>
            </a:r>
            <a:endParaRPr lang="ru-RU" sz="2400" dirty="0"/>
          </a:p>
        </p:txBody>
      </p:sp>
      <p:sp>
        <p:nvSpPr>
          <p:cNvPr id="10" name="Скругленный прямоугольник 9"/>
          <p:cNvSpPr/>
          <p:nvPr/>
        </p:nvSpPr>
        <p:spPr>
          <a:xfrm>
            <a:off x="611560" y="4149080"/>
            <a:ext cx="813690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Относитесь к неудаче как к очередному опыту в познании.</a:t>
            </a:r>
            <a:endParaRPr lang="ru-RU" sz="2400" dirty="0"/>
          </a:p>
        </p:txBody>
      </p:sp>
      <p:sp>
        <p:nvSpPr>
          <p:cNvPr id="11" name="Скругленный прямоугольник 10"/>
          <p:cNvSpPr/>
          <p:nvPr/>
        </p:nvSpPr>
        <p:spPr>
          <a:xfrm>
            <a:off x="611560" y="4941168"/>
            <a:ext cx="813690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Поддержите, помогите подняться и победить.</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ppt_x</p:attrName>
                                        </p:attrNameLst>
                                      </p:cBhvr>
                                      <p:tavLst>
                                        <p:tav tm="0">
                                          <p:val>
                                            <p:strVal val="#ppt_x"/>
                                          </p:val>
                                        </p:tav>
                                        <p:tav tm="100000">
                                          <p:val>
                                            <p:strVal val="#ppt_x"/>
                                          </p:val>
                                        </p:tav>
                                      </p:tavLst>
                                    </p:anim>
                                    <p:anim calcmode="lin" valueType="num">
                                      <p:cBhvr>
                                        <p:cTn id="25" dur="2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7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anim calcmode="lin" valueType="num">
                                      <p:cBhvr>
                                        <p:cTn id="30" dur="2000" fill="hold"/>
                                        <p:tgtEl>
                                          <p:spTgt spid="10"/>
                                        </p:tgtEl>
                                        <p:attrNameLst>
                                          <p:attrName>ppt_x</p:attrName>
                                        </p:attrNameLst>
                                      </p:cBhvr>
                                      <p:tavLst>
                                        <p:tav tm="0">
                                          <p:val>
                                            <p:strVal val="#ppt_x"/>
                                          </p:val>
                                        </p:tav>
                                        <p:tav tm="100000">
                                          <p:val>
                                            <p:strVal val="#ppt_x"/>
                                          </p:val>
                                        </p:tav>
                                      </p:tavLst>
                                    </p:anim>
                                    <p:anim calcmode="lin" valueType="num">
                                      <p:cBhvr>
                                        <p:cTn id="31" dur="2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ppt_x</p:attrName>
                                        </p:attrNameLst>
                                      </p:cBhvr>
                                      <p:tavLst>
                                        <p:tav tm="0">
                                          <p:val>
                                            <p:strVal val="#ppt_x"/>
                                          </p:val>
                                        </p:tav>
                                        <p:tav tm="100000">
                                          <p:val>
                                            <p:strVal val="#ppt_x"/>
                                          </p:val>
                                        </p:tav>
                                      </p:tavLst>
                                    </p:anim>
                                    <p:anim calcmode="lin" valueType="num">
                                      <p:cBhvr>
                                        <p:cTn id="37" dur="2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11000"/>
                            </p:stCondLst>
                            <p:childTnLst>
                              <p:par>
                                <p:cTn id="39" presetID="42"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000"/>
                                        <p:tgtEl>
                                          <p:spTgt spid="5"/>
                                        </p:tgtEl>
                                      </p:cBhvr>
                                    </p:animEffect>
                                    <p:anim calcmode="lin" valueType="num">
                                      <p:cBhvr>
                                        <p:cTn id="42" dur="2000" fill="hold"/>
                                        <p:tgtEl>
                                          <p:spTgt spid="5"/>
                                        </p:tgtEl>
                                        <p:attrNameLst>
                                          <p:attrName>ppt_x</p:attrName>
                                        </p:attrNameLst>
                                      </p:cBhvr>
                                      <p:tavLst>
                                        <p:tav tm="0">
                                          <p:val>
                                            <p:strVal val="#ppt_x"/>
                                          </p:val>
                                        </p:tav>
                                        <p:tav tm="100000">
                                          <p:val>
                                            <p:strVal val="#ppt_x"/>
                                          </p:val>
                                        </p:tav>
                                      </p:tavLst>
                                    </p:anim>
                                    <p:anim calcmode="lin" valueType="num">
                                      <p:cBhvr>
                                        <p:cTn id="43"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051720" y="188640"/>
            <a:ext cx="684076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3399"/>
                </a:solidFill>
                <a:latin typeface="Times New Roman" pitchFamily="18" charset="0"/>
                <a:cs typeface="Times New Roman" pitchFamily="18" charset="0"/>
              </a:rPr>
              <a:t>Принципы </a:t>
            </a:r>
            <a:br>
              <a:rPr lang="ru-RU" sz="2800" b="1" dirty="0" smtClean="0">
                <a:solidFill>
                  <a:srgbClr val="FF3399"/>
                </a:solidFill>
                <a:latin typeface="Times New Roman" pitchFamily="18" charset="0"/>
                <a:cs typeface="Times New Roman" pitchFamily="18" charset="0"/>
              </a:rPr>
            </a:br>
            <a:r>
              <a:rPr lang="ru-RU" sz="2800" b="1" dirty="0" err="1" smtClean="0">
                <a:solidFill>
                  <a:srgbClr val="FF3399"/>
                </a:solidFill>
                <a:latin typeface="Times New Roman" pitchFamily="18" charset="0"/>
                <a:cs typeface="Times New Roman" pitchFamily="18" charset="0"/>
              </a:rPr>
              <a:t>социо</a:t>
            </a:r>
            <a:r>
              <a:rPr lang="ru-RU" sz="2800" b="1" dirty="0" smtClean="0">
                <a:solidFill>
                  <a:srgbClr val="FF3399"/>
                </a:solidFill>
                <a:latin typeface="Times New Roman" pitchFamily="18" charset="0"/>
                <a:cs typeface="Times New Roman" pitchFamily="18" charset="0"/>
              </a:rPr>
              <a:t>-игровой технологии</a:t>
            </a:r>
            <a:endParaRPr lang="ru-RU" sz="2800" dirty="0">
              <a:solidFill>
                <a:srgbClr val="FF3399"/>
              </a:solidFill>
              <a:latin typeface="Times New Roman" pitchFamily="18" charset="0"/>
              <a:cs typeface="Times New Roman" pitchFamily="18" charset="0"/>
            </a:endParaRPr>
          </a:p>
        </p:txBody>
      </p:sp>
      <p:sp>
        <p:nvSpPr>
          <p:cNvPr id="5" name="Скругленный прямоугольник 4"/>
          <p:cNvSpPr/>
          <p:nvPr/>
        </p:nvSpPr>
        <p:spPr>
          <a:xfrm>
            <a:off x="467544" y="1772816"/>
            <a:ext cx="820891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Воспитатель – равноправный партнёр. </a:t>
            </a:r>
            <a:endParaRPr lang="ru-RU" sz="2400" dirty="0">
              <a:latin typeface="Times New Roman" pitchFamily="18" charset="0"/>
              <a:cs typeface="Times New Roman" pitchFamily="18" charset="0"/>
            </a:endParaRPr>
          </a:p>
        </p:txBody>
      </p:sp>
      <p:sp>
        <p:nvSpPr>
          <p:cNvPr id="7" name="Скругленный прямоугольник 6"/>
          <p:cNvSpPr/>
          <p:nvPr/>
        </p:nvSpPr>
        <p:spPr>
          <a:xfrm>
            <a:off x="467544" y="3501008"/>
            <a:ext cx="8208912"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Свобода и самостоятельность в выборе детьми знаний, умений и навыков. </a:t>
            </a:r>
            <a:endParaRPr lang="ru-RU" sz="2400" dirty="0">
              <a:latin typeface="Times New Roman" pitchFamily="18" charset="0"/>
              <a:cs typeface="Times New Roman" pitchFamily="18" charset="0"/>
            </a:endParaRPr>
          </a:p>
        </p:txBody>
      </p:sp>
      <p:sp>
        <p:nvSpPr>
          <p:cNvPr id="8" name="Скругленный прямоугольник 7"/>
          <p:cNvSpPr/>
          <p:nvPr/>
        </p:nvSpPr>
        <p:spPr>
          <a:xfrm>
            <a:off x="467544" y="4365104"/>
            <a:ext cx="8208912"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Смена мизансцены.</a:t>
            </a:r>
            <a:endParaRPr lang="ru-RU" sz="2400" dirty="0">
              <a:latin typeface="Times New Roman" pitchFamily="18" charset="0"/>
              <a:cs typeface="Times New Roman" pitchFamily="18" charset="0"/>
            </a:endParaRPr>
          </a:p>
        </p:txBody>
      </p:sp>
      <p:sp>
        <p:nvSpPr>
          <p:cNvPr id="9" name="Скругленный прямоугольник 8"/>
          <p:cNvSpPr/>
          <p:nvPr/>
        </p:nvSpPr>
        <p:spPr>
          <a:xfrm>
            <a:off x="467544" y="2636912"/>
            <a:ext cx="8208912"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Снятие судейской роли с педагога и передача её детям </a:t>
            </a:r>
            <a:endParaRPr lang="ru-RU" sz="2400" dirty="0">
              <a:latin typeface="Times New Roman" pitchFamily="18" charset="0"/>
              <a:cs typeface="Times New Roman" pitchFamily="18" charset="0"/>
            </a:endParaRPr>
          </a:p>
        </p:txBody>
      </p:sp>
      <p:sp>
        <p:nvSpPr>
          <p:cNvPr id="10" name="Скругленный прямоугольник 9"/>
          <p:cNvSpPr/>
          <p:nvPr/>
        </p:nvSpPr>
        <p:spPr>
          <a:xfrm>
            <a:off x="467544" y="5229200"/>
            <a:ext cx="8208912"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ru-RU" sz="2400" dirty="0" smtClean="0">
                <a:solidFill>
                  <a:srgbClr val="7030A0"/>
                </a:solidFill>
                <a:latin typeface="Times New Roman" pitchFamily="18" charset="0"/>
                <a:cs typeface="Times New Roman" pitchFamily="18" charset="0"/>
              </a:rPr>
              <a:t>Движение и активность.</a:t>
            </a:r>
          </a:p>
        </p:txBody>
      </p:sp>
      <p:sp>
        <p:nvSpPr>
          <p:cNvPr id="11" name="Скругленный прямоугольник 10"/>
          <p:cNvSpPr/>
          <p:nvPr/>
        </p:nvSpPr>
        <p:spPr>
          <a:xfrm>
            <a:off x="467544" y="6021288"/>
            <a:ext cx="820891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cs typeface="Times New Roman" pitchFamily="18" charset="0"/>
              </a:rPr>
              <a:t>Преодоление трудностей.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ppt_x</p:attrName>
                                        </p:attrNameLst>
                                      </p:cBhvr>
                                      <p:tavLst>
                                        <p:tav tm="0">
                                          <p:val>
                                            <p:strVal val="#ppt_x-.2"/>
                                          </p:val>
                                        </p:tav>
                                        <p:tav tm="100000">
                                          <p:val>
                                            <p:strVal val="#ppt_x"/>
                                          </p:val>
                                        </p:tav>
                                      </p:tavLst>
                                    </p:anim>
                                    <p:anim calcmode="lin" valueType="num">
                                      <p:cBhvr>
                                        <p:cTn id="22"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0" fill="hold"/>
                                        <p:tgtEl>
                                          <p:spTgt spid="7"/>
                                        </p:tgtEl>
                                        <p:attrNameLst>
                                          <p:attrName>ppt_x</p:attrName>
                                        </p:attrNameLst>
                                      </p:cBhvr>
                                      <p:tavLst>
                                        <p:tav tm="0">
                                          <p:val>
                                            <p:strVal val="#ppt_x-.2"/>
                                          </p:val>
                                        </p:tav>
                                        <p:tav tm="100000">
                                          <p:val>
                                            <p:strVal val="#ppt_x"/>
                                          </p:val>
                                        </p:tav>
                                      </p:tavLst>
                                    </p:anim>
                                    <p:anim calcmode="lin" valueType="num">
                                      <p:cBhvr>
                                        <p:cTn id="29"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ppt_x</p:attrName>
                                        </p:attrNameLst>
                                      </p:cBhvr>
                                      <p:tavLst>
                                        <p:tav tm="0">
                                          <p:val>
                                            <p:strVal val="#ppt_x-.2"/>
                                          </p:val>
                                        </p:tav>
                                        <p:tav tm="100000">
                                          <p:val>
                                            <p:strVal val="#ppt_x"/>
                                          </p:val>
                                        </p:tav>
                                      </p:tavLst>
                                    </p:anim>
                                    <p:anim calcmode="lin" valueType="num">
                                      <p:cBhvr>
                                        <p:cTn id="36" dur="2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3000" fill="hold"/>
                                        <p:tgtEl>
                                          <p:spTgt spid="10"/>
                                        </p:tgtEl>
                                        <p:attrNameLst>
                                          <p:attrName>ppt_x</p:attrName>
                                        </p:attrNameLst>
                                      </p:cBhvr>
                                      <p:tavLst>
                                        <p:tav tm="0">
                                          <p:val>
                                            <p:strVal val="#ppt_x-.2"/>
                                          </p:val>
                                        </p:tav>
                                        <p:tav tm="100000">
                                          <p:val>
                                            <p:strVal val="#ppt_x"/>
                                          </p:val>
                                        </p:tav>
                                      </p:tavLst>
                                    </p:anim>
                                    <p:anim calcmode="lin" valueType="num">
                                      <p:cBhvr>
                                        <p:cTn id="43" dur="3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4" dur="3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000" fill="hold"/>
                                        <p:tgtEl>
                                          <p:spTgt spid="11"/>
                                        </p:tgtEl>
                                        <p:attrNameLst>
                                          <p:attrName>ppt_x</p:attrName>
                                        </p:attrNameLst>
                                      </p:cBhvr>
                                      <p:tavLst>
                                        <p:tav tm="0">
                                          <p:val>
                                            <p:strVal val="#ppt_x-.2"/>
                                          </p:val>
                                        </p:tav>
                                        <p:tav tm="100000">
                                          <p:val>
                                            <p:strVal val="#ppt_x"/>
                                          </p:val>
                                        </p:tav>
                                      </p:tavLst>
                                    </p:anim>
                                    <p:anim calcmode="lin" valueType="num">
                                      <p:cBhvr>
                                        <p:cTn id="50"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347864" y="260648"/>
            <a:ext cx="5472608"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0066"/>
                </a:solidFill>
                <a:latin typeface="Times New Roman" pitchFamily="18" charset="0"/>
                <a:cs typeface="Times New Roman" pitchFamily="18" charset="0"/>
              </a:rPr>
              <a:t>Золотые правила</a:t>
            </a:r>
            <a:br>
              <a:rPr lang="ru-RU" sz="2800" b="1" dirty="0" smtClean="0">
                <a:solidFill>
                  <a:srgbClr val="FF0066"/>
                </a:solidFill>
                <a:latin typeface="Times New Roman" pitchFamily="18" charset="0"/>
                <a:cs typeface="Times New Roman" pitchFamily="18" charset="0"/>
              </a:rPr>
            </a:br>
            <a:r>
              <a:rPr lang="ru-RU" sz="2800" b="1" dirty="0" smtClean="0">
                <a:solidFill>
                  <a:srgbClr val="FF0066"/>
                </a:solidFill>
                <a:latin typeface="Times New Roman" pitchFamily="18" charset="0"/>
                <a:cs typeface="Times New Roman" pitchFamily="18" charset="0"/>
              </a:rPr>
              <a:t> </a:t>
            </a:r>
            <a:r>
              <a:rPr lang="ru-RU" sz="2800" b="1" dirty="0" err="1" smtClean="0">
                <a:solidFill>
                  <a:srgbClr val="FF0066"/>
                </a:solidFill>
                <a:latin typeface="Times New Roman" pitchFamily="18" charset="0"/>
                <a:cs typeface="Times New Roman" pitchFamily="18" charset="0"/>
              </a:rPr>
              <a:t>социо</a:t>
            </a:r>
            <a:r>
              <a:rPr lang="ru-RU" sz="2800" b="1" dirty="0" smtClean="0">
                <a:solidFill>
                  <a:srgbClr val="FF0066"/>
                </a:solidFill>
                <a:latin typeface="Times New Roman" pitchFamily="18" charset="0"/>
                <a:cs typeface="Times New Roman" pitchFamily="18" charset="0"/>
              </a:rPr>
              <a:t>-игровой технологии</a:t>
            </a:r>
            <a:endParaRPr lang="ru-RU" sz="2800" b="1" dirty="0">
              <a:latin typeface="Times New Roman" pitchFamily="18" charset="0"/>
              <a:cs typeface="Times New Roman" pitchFamily="18" charset="0"/>
            </a:endParaRPr>
          </a:p>
        </p:txBody>
      </p:sp>
      <p:sp>
        <p:nvSpPr>
          <p:cNvPr id="5" name="Скругленный прямоугольник 4"/>
          <p:cNvSpPr/>
          <p:nvPr/>
        </p:nvSpPr>
        <p:spPr>
          <a:xfrm>
            <a:off x="467544" y="1556792"/>
            <a:ext cx="82809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7030A0"/>
                </a:solidFill>
                <a:latin typeface="Times New Roman" pitchFamily="18" charset="0"/>
                <a:cs typeface="Times New Roman" pitchFamily="18" charset="0"/>
              </a:rPr>
              <a:t>1 правило:</a:t>
            </a:r>
            <a:r>
              <a:rPr lang="ru-RU" sz="2400" dirty="0" smtClean="0">
                <a:solidFill>
                  <a:srgbClr val="7030A0"/>
                </a:solidFill>
                <a:latin typeface="Times New Roman" pitchFamily="18" charset="0"/>
                <a:cs typeface="Times New Roman" pitchFamily="18" charset="0"/>
              </a:rPr>
              <a:t> используется работа малыми группами </a:t>
            </a:r>
          </a:p>
        </p:txBody>
      </p:sp>
      <p:sp>
        <p:nvSpPr>
          <p:cNvPr id="7" name="Скругленный прямоугольник 6"/>
          <p:cNvSpPr/>
          <p:nvPr/>
        </p:nvSpPr>
        <p:spPr>
          <a:xfrm>
            <a:off x="467544" y="2420888"/>
            <a:ext cx="82809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7030A0"/>
                </a:solidFill>
                <a:latin typeface="Times New Roman" pitchFamily="18" charset="0"/>
                <a:cs typeface="Times New Roman" pitchFamily="18" charset="0"/>
              </a:rPr>
              <a:t>2 правило:</a:t>
            </a:r>
            <a:r>
              <a:rPr lang="ru-RU" sz="2400" dirty="0" smtClean="0">
                <a:solidFill>
                  <a:srgbClr val="7030A0"/>
                </a:solidFill>
                <a:latin typeface="Times New Roman" pitchFamily="18" charset="0"/>
                <a:cs typeface="Times New Roman" pitchFamily="18" charset="0"/>
              </a:rPr>
              <a:t> смена лидерства</a:t>
            </a:r>
            <a:endParaRPr lang="ru-RU" sz="2400" dirty="0">
              <a:solidFill>
                <a:srgbClr val="7030A0"/>
              </a:solidFill>
              <a:latin typeface="Times New Roman" pitchFamily="18" charset="0"/>
              <a:cs typeface="Times New Roman" pitchFamily="18" charset="0"/>
            </a:endParaRPr>
          </a:p>
        </p:txBody>
      </p:sp>
      <p:sp>
        <p:nvSpPr>
          <p:cNvPr id="8" name="Скругленный прямоугольник 7"/>
          <p:cNvSpPr/>
          <p:nvPr/>
        </p:nvSpPr>
        <p:spPr>
          <a:xfrm>
            <a:off x="467544" y="3284984"/>
            <a:ext cx="82809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7030A0"/>
                </a:solidFill>
                <a:latin typeface="Times New Roman" pitchFamily="18" charset="0"/>
                <a:cs typeface="Times New Roman" pitchFamily="18" charset="0"/>
              </a:rPr>
              <a:t>3 правило:</a:t>
            </a:r>
            <a:r>
              <a:rPr lang="ru-RU" sz="2400" dirty="0" smtClean="0">
                <a:solidFill>
                  <a:srgbClr val="7030A0"/>
                </a:solidFill>
                <a:latin typeface="Times New Roman" pitchFamily="18" charset="0"/>
                <a:cs typeface="Times New Roman" pitchFamily="18" charset="0"/>
              </a:rPr>
              <a:t> обучение сочетается с двигательной активностью и сменой мизансцен</a:t>
            </a:r>
            <a:endParaRPr lang="ru-RU" sz="2400" dirty="0">
              <a:solidFill>
                <a:srgbClr val="7030A0"/>
              </a:solidFill>
              <a:latin typeface="Times New Roman" pitchFamily="18" charset="0"/>
              <a:cs typeface="Times New Roman" pitchFamily="18" charset="0"/>
            </a:endParaRPr>
          </a:p>
        </p:txBody>
      </p:sp>
      <p:sp>
        <p:nvSpPr>
          <p:cNvPr id="9" name="Скругленный прямоугольник 8"/>
          <p:cNvSpPr/>
          <p:nvPr/>
        </p:nvSpPr>
        <p:spPr>
          <a:xfrm>
            <a:off x="467544" y="4149080"/>
            <a:ext cx="82809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7030A0"/>
                </a:solidFill>
                <a:latin typeface="Times New Roman" pitchFamily="18" charset="0"/>
                <a:cs typeface="Times New Roman" pitchFamily="18" charset="0"/>
              </a:rPr>
              <a:t>4 правило:</a:t>
            </a:r>
            <a:r>
              <a:rPr lang="ru-RU" sz="2400" dirty="0" smtClean="0">
                <a:solidFill>
                  <a:srgbClr val="7030A0"/>
                </a:solidFill>
                <a:latin typeface="Times New Roman" pitchFamily="18" charset="0"/>
                <a:cs typeface="Times New Roman" pitchFamily="18" charset="0"/>
              </a:rPr>
              <a:t> смена темпа и ритма</a:t>
            </a:r>
            <a:endParaRPr lang="ru-RU" sz="2400" dirty="0">
              <a:solidFill>
                <a:srgbClr val="7030A0"/>
              </a:solidFill>
              <a:latin typeface="Times New Roman" pitchFamily="18" charset="0"/>
              <a:cs typeface="Times New Roman" pitchFamily="18" charset="0"/>
            </a:endParaRPr>
          </a:p>
        </p:txBody>
      </p:sp>
      <p:sp>
        <p:nvSpPr>
          <p:cNvPr id="10" name="Скругленный прямоугольник 9"/>
          <p:cNvSpPr/>
          <p:nvPr/>
        </p:nvSpPr>
        <p:spPr>
          <a:xfrm>
            <a:off x="467544" y="5013176"/>
            <a:ext cx="82809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7030A0"/>
                </a:solidFill>
                <a:latin typeface="Times New Roman" pitchFamily="18" charset="0"/>
                <a:cs typeface="Times New Roman" pitchFamily="18" charset="0"/>
              </a:rPr>
              <a:t>5 правило:</a:t>
            </a:r>
            <a:r>
              <a:rPr lang="ru-RU" sz="2400" dirty="0" smtClean="0">
                <a:solidFill>
                  <a:srgbClr val="7030A0"/>
                </a:solidFill>
                <a:latin typeface="Times New Roman" pitchFamily="18" charset="0"/>
                <a:cs typeface="Times New Roman" pitchFamily="18" charset="0"/>
              </a:rPr>
              <a:t> </a:t>
            </a:r>
            <a:r>
              <a:rPr lang="ru-RU" sz="2400" dirty="0" err="1" smtClean="0">
                <a:solidFill>
                  <a:srgbClr val="7030A0"/>
                </a:solidFill>
                <a:latin typeface="Times New Roman" pitchFamily="18" charset="0"/>
                <a:cs typeface="Times New Roman" pitchFamily="18" charset="0"/>
              </a:rPr>
              <a:t>социо</a:t>
            </a:r>
            <a:r>
              <a:rPr lang="ru-RU" sz="2400" dirty="0" smtClean="0">
                <a:solidFill>
                  <a:srgbClr val="7030A0"/>
                </a:solidFill>
                <a:latin typeface="Times New Roman" pitchFamily="18" charset="0"/>
                <a:cs typeface="Times New Roman" pitchFamily="18" charset="0"/>
              </a:rPr>
              <a:t> - игровая методика предполагает интеграцию всех видов деятельности</a:t>
            </a:r>
            <a:endParaRPr lang="ru-RU" sz="2400" dirty="0">
              <a:solidFill>
                <a:srgbClr val="7030A0"/>
              </a:solidFill>
              <a:latin typeface="Times New Roman" pitchFamily="18" charset="0"/>
              <a:cs typeface="Times New Roman" pitchFamily="18" charset="0"/>
            </a:endParaRPr>
          </a:p>
        </p:txBody>
      </p:sp>
      <p:sp>
        <p:nvSpPr>
          <p:cNvPr id="11" name="Скругленный прямоугольник 10"/>
          <p:cNvSpPr/>
          <p:nvPr/>
        </p:nvSpPr>
        <p:spPr>
          <a:xfrm>
            <a:off x="467544" y="5877272"/>
            <a:ext cx="8280920"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7030A0"/>
                </a:solidFill>
                <a:latin typeface="Times New Roman" pitchFamily="18" charset="0"/>
                <a:cs typeface="Times New Roman" pitchFamily="18" charset="0"/>
              </a:rPr>
              <a:t>6 правило:</a:t>
            </a:r>
            <a:r>
              <a:rPr lang="ru-RU" sz="2400" dirty="0" smtClean="0">
                <a:solidFill>
                  <a:srgbClr val="7030A0"/>
                </a:solidFill>
                <a:latin typeface="Times New Roman" pitchFamily="18" charset="0"/>
                <a:cs typeface="Times New Roman" pitchFamily="18" charset="0"/>
              </a:rPr>
              <a:t> ориентация на принцип полифонии: «За 133 зайцами погонишься, глядишь и наловишь с десяток» </a:t>
            </a:r>
            <a:endParaRPr lang="ru-RU" sz="2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3000" fill="hold"/>
                                        <p:tgtEl>
                                          <p:spTgt spid="5"/>
                                        </p:tgtEl>
                                        <p:attrNameLst>
                                          <p:attrName>ppt_w</p:attrName>
                                        </p:attrNameLst>
                                      </p:cBhvr>
                                      <p:tavLst>
                                        <p:tav tm="0">
                                          <p:val>
                                            <p:fltVal val="0"/>
                                          </p:val>
                                        </p:tav>
                                        <p:tav tm="100000">
                                          <p:val>
                                            <p:strVal val="#ppt_w"/>
                                          </p:val>
                                        </p:tav>
                                      </p:tavLst>
                                    </p:anim>
                                    <p:anim calcmode="lin" valueType="num">
                                      <p:cBhvr>
                                        <p:cTn id="14" dur="3000" fill="hold"/>
                                        <p:tgtEl>
                                          <p:spTgt spid="5"/>
                                        </p:tgtEl>
                                        <p:attrNameLst>
                                          <p:attrName>ppt_h</p:attrName>
                                        </p:attrNameLst>
                                      </p:cBhvr>
                                      <p:tavLst>
                                        <p:tav tm="0">
                                          <p:val>
                                            <p:fltVal val="0"/>
                                          </p:val>
                                        </p:tav>
                                        <p:tav tm="100000">
                                          <p:val>
                                            <p:strVal val="#ppt_h"/>
                                          </p:val>
                                        </p:tav>
                                      </p:tavLst>
                                    </p:anim>
                                    <p:anim calcmode="lin" valueType="num">
                                      <p:cBhvr>
                                        <p:cTn id="15"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p:val>
                                            <p:fltVal val="0"/>
                                          </p:val>
                                        </p:tav>
                                        <p:tav tm="100000">
                                          <p:val>
                                            <p:strVal val="#ppt_w"/>
                                          </p:val>
                                        </p:tav>
                                      </p:tavLst>
                                    </p:anim>
                                    <p:anim calcmode="lin" valueType="num">
                                      <p:cBhvr>
                                        <p:cTn id="30" dur="2000" fill="hold"/>
                                        <p:tgtEl>
                                          <p:spTgt spid="8"/>
                                        </p:tgtEl>
                                        <p:attrNameLst>
                                          <p:attrName>ppt_h</p:attrName>
                                        </p:attrNameLst>
                                      </p:cBhvr>
                                      <p:tavLst>
                                        <p:tav tm="0">
                                          <p:val>
                                            <p:fltVal val="0"/>
                                          </p:val>
                                        </p:tav>
                                        <p:tav tm="100000">
                                          <p:val>
                                            <p:strVal val="#ppt_h"/>
                                          </p:val>
                                        </p:tav>
                                      </p:tavLst>
                                    </p:anim>
                                    <p:anim calcmode="lin" valueType="num">
                                      <p:cBhvr>
                                        <p:cTn id="31"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2000" fill="hold"/>
                                        <p:tgtEl>
                                          <p:spTgt spid="9"/>
                                        </p:tgtEl>
                                        <p:attrNameLst>
                                          <p:attrName>ppt_w</p:attrName>
                                        </p:attrNameLst>
                                      </p:cBhvr>
                                      <p:tavLst>
                                        <p:tav tm="0">
                                          <p:val>
                                            <p:fltVal val="0"/>
                                          </p:val>
                                        </p:tav>
                                        <p:tav tm="100000">
                                          <p:val>
                                            <p:strVal val="#ppt_w"/>
                                          </p:val>
                                        </p:tav>
                                      </p:tavLst>
                                    </p:anim>
                                    <p:anim calcmode="lin" valueType="num">
                                      <p:cBhvr>
                                        <p:cTn id="38" dur="2000" fill="hold"/>
                                        <p:tgtEl>
                                          <p:spTgt spid="9"/>
                                        </p:tgtEl>
                                        <p:attrNameLst>
                                          <p:attrName>ppt_h</p:attrName>
                                        </p:attrNameLst>
                                      </p:cBhvr>
                                      <p:tavLst>
                                        <p:tav tm="0">
                                          <p:val>
                                            <p:fltVal val="0"/>
                                          </p:val>
                                        </p:tav>
                                        <p:tav tm="100000">
                                          <p:val>
                                            <p:strVal val="#ppt_h"/>
                                          </p:val>
                                        </p:tav>
                                      </p:tavLst>
                                    </p:anim>
                                    <p:anim calcmode="lin" valueType="num">
                                      <p:cBhvr>
                                        <p:cTn id="39"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2000" fill="hold"/>
                                        <p:tgtEl>
                                          <p:spTgt spid="10"/>
                                        </p:tgtEl>
                                        <p:attrNameLst>
                                          <p:attrName>ppt_w</p:attrName>
                                        </p:attrNameLst>
                                      </p:cBhvr>
                                      <p:tavLst>
                                        <p:tav tm="0">
                                          <p:val>
                                            <p:fltVal val="0"/>
                                          </p:val>
                                        </p:tav>
                                        <p:tav tm="100000">
                                          <p:val>
                                            <p:strVal val="#ppt_w"/>
                                          </p:val>
                                        </p:tav>
                                      </p:tavLst>
                                    </p:anim>
                                    <p:anim calcmode="lin" valueType="num">
                                      <p:cBhvr>
                                        <p:cTn id="46" dur="2000" fill="hold"/>
                                        <p:tgtEl>
                                          <p:spTgt spid="10"/>
                                        </p:tgtEl>
                                        <p:attrNameLst>
                                          <p:attrName>ppt_h</p:attrName>
                                        </p:attrNameLst>
                                      </p:cBhvr>
                                      <p:tavLst>
                                        <p:tav tm="0">
                                          <p:val>
                                            <p:fltVal val="0"/>
                                          </p:val>
                                        </p:tav>
                                        <p:tav tm="100000">
                                          <p:val>
                                            <p:strVal val="#ppt_h"/>
                                          </p:val>
                                        </p:tav>
                                      </p:tavLst>
                                    </p:anim>
                                    <p:anim calcmode="lin" valueType="num">
                                      <p:cBhvr>
                                        <p:cTn id="47" dur="2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8" dur="2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2000" fill="hold"/>
                                        <p:tgtEl>
                                          <p:spTgt spid="11"/>
                                        </p:tgtEl>
                                        <p:attrNameLst>
                                          <p:attrName>ppt_w</p:attrName>
                                        </p:attrNameLst>
                                      </p:cBhvr>
                                      <p:tavLst>
                                        <p:tav tm="0">
                                          <p:val>
                                            <p:fltVal val="0"/>
                                          </p:val>
                                        </p:tav>
                                        <p:tav tm="100000">
                                          <p:val>
                                            <p:strVal val="#ppt_w"/>
                                          </p:val>
                                        </p:tav>
                                      </p:tavLst>
                                    </p:anim>
                                    <p:anim calcmode="lin" valueType="num">
                                      <p:cBhvr>
                                        <p:cTn id="54" dur="2000" fill="hold"/>
                                        <p:tgtEl>
                                          <p:spTgt spid="11"/>
                                        </p:tgtEl>
                                        <p:attrNameLst>
                                          <p:attrName>ppt_h</p:attrName>
                                        </p:attrNameLst>
                                      </p:cBhvr>
                                      <p:tavLst>
                                        <p:tav tm="0">
                                          <p:val>
                                            <p:fltVal val="0"/>
                                          </p:val>
                                        </p:tav>
                                        <p:tav tm="100000">
                                          <p:val>
                                            <p:strVal val="#ppt_h"/>
                                          </p:val>
                                        </p:tav>
                                      </p:tavLst>
                                    </p:anim>
                                    <p:anim calcmode="lin" valueType="num">
                                      <p:cBhvr>
                                        <p:cTn id="55"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6"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763688" y="404664"/>
            <a:ext cx="6840760" cy="25202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ru-RU" sz="2400" b="1" dirty="0" smtClean="0">
                <a:solidFill>
                  <a:srgbClr val="FF0066"/>
                </a:solidFill>
                <a:latin typeface="Times New Roman" pitchFamily="18" charset="0"/>
                <a:cs typeface="Times New Roman" pitchFamily="18" charset="0"/>
              </a:rPr>
              <a:t>Применение </a:t>
            </a:r>
            <a:r>
              <a:rPr lang="ru-RU" sz="2400" b="1" dirty="0" err="1" smtClean="0">
                <a:solidFill>
                  <a:srgbClr val="FF0066"/>
                </a:solidFill>
                <a:latin typeface="Times New Roman" pitchFamily="18" charset="0"/>
                <a:cs typeface="Times New Roman" pitchFamily="18" charset="0"/>
              </a:rPr>
              <a:t>социо-игровой</a:t>
            </a:r>
            <a:r>
              <a:rPr lang="ru-RU" sz="2400" b="1" dirty="0" smtClean="0">
                <a:solidFill>
                  <a:srgbClr val="FF0066"/>
                </a:solidFill>
                <a:latin typeface="Times New Roman" pitchFamily="18" charset="0"/>
                <a:cs typeface="Times New Roman" pitchFamily="18" charset="0"/>
              </a:rPr>
              <a:t> технологии способствует реализации потребности детей</a:t>
            </a:r>
          </a:p>
          <a:p>
            <a:pPr algn="ctr">
              <a:buNone/>
            </a:pPr>
            <a:r>
              <a:rPr lang="ru-RU" sz="2400" b="1" dirty="0" smtClean="0">
                <a:solidFill>
                  <a:srgbClr val="FF0066"/>
                </a:solidFill>
                <a:latin typeface="Times New Roman" pitchFamily="18" charset="0"/>
                <a:cs typeface="Times New Roman" pitchFamily="18" charset="0"/>
              </a:rPr>
              <a:t> в движении, сохранению их психологического здоровья, </a:t>
            </a:r>
          </a:p>
          <a:p>
            <a:pPr algn="ctr">
              <a:buNone/>
            </a:pPr>
            <a:r>
              <a:rPr lang="ru-RU" sz="2400" b="1" dirty="0" smtClean="0">
                <a:solidFill>
                  <a:srgbClr val="FF0066"/>
                </a:solidFill>
                <a:latin typeface="Times New Roman" pitchFamily="18" charset="0"/>
                <a:cs typeface="Times New Roman" pitchFamily="18" charset="0"/>
              </a:rPr>
              <a:t>а также формированию коммуникативных навыков у дошкольников.</a:t>
            </a:r>
            <a:endParaRPr lang="ru-RU" sz="2400" b="1" dirty="0">
              <a:solidFill>
                <a:srgbClr val="FF0066"/>
              </a:solidFill>
              <a:latin typeface="Times New Roman" pitchFamily="18" charset="0"/>
              <a:cs typeface="Times New Roman" pitchFamily="18" charset="0"/>
            </a:endParaRPr>
          </a:p>
        </p:txBody>
      </p:sp>
      <p:pic>
        <p:nvPicPr>
          <p:cNvPr id="3074" name="Picture 2" descr="E:\всё для презентации\портфолио\8C_Y8AkOlbU.jpg"/>
          <p:cNvPicPr>
            <a:picLocks noGrp="1" noChangeAspect="1" noChangeArrowheads="1"/>
          </p:cNvPicPr>
          <p:nvPr>
            <p:ph idx="1"/>
          </p:nvPr>
        </p:nvPicPr>
        <p:blipFill>
          <a:blip r:embed="rId2" cstate="print"/>
          <a:srcRect/>
          <a:stretch>
            <a:fillRect/>
          </a:stretch>
        </p:blipFill>
        <p:spPr bwMode="auto">
          <a:xfrm>
            <a:off x="683569" y="3140968"/>
            <a:ext cx="3600400" cy="2952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descr="E:\всё для презентации\портфолио\DbcGQHTKC74.jpg"/>
          <p:cNvPicPr>
            <a:picLocks noChangeAspect="1" noChangeArrowheads="1"/>
          </p:cNvPicPr>
          <p:nvPr/>
        </p:nvPicPr>
        <p:blipFill>
          <a:blip r:embed="rId3" cstate="print"/>
          <a:srcRect/>
          <a:stretch>
            <a:fillRect/>
          </a:stretch>
        </p:blipFill>
        <p:spPr bwMode="auto">
          <a:xfrm>
            <a:off x="5148064" y="3140968"/>
            <a:ext cx="3600400"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2000" fill="hold"/>
                                        <p:tgtEl>
                                          <p:spTgt spid="3074"/>
                                        </p:tgtEl>
                                        <p:attrNameLst>
                                          <p:attrName>ppt_w</p:attrName>
                                        </p:attrNameLst>
                                      </p:cBhvr>
                                      <p:tavLst>
                                        <p:tav tm="0">
                                          <p:val>
                                            <p:fltVal val="0"/>
                                          </p:val>
                                        </p:tav>
                                        <p:tav tm="100000">
                                          <p:val>
                                            <p:strVal val="#ppt_w"/>
                                          </p:val>
                                        </p:tav>
                                      </p:tavLst>
                                    </p:anim>
                                    <p:anim calcmode="lin" valueType="num">
                                      <p:cBhvr>
                                        <p:cTn id="14" dur="2000" fill="hold"/>
                                        <p:tgtEl>
                                          <p:spTgt spid="3074"/>
                                        </p:tgtEl>
                                        <p:attrNameLst>
                                          <p:attrName>ppt_h</p:attrName>
                                        </p:attrNameLst>
                                      </p:cBhvr>
                                      <p:tavLst>
                                        <p:tav tm="0">
                                          <p:val>
                                            <p:fltVal val="0"/>
                                          </p:val>
                                        </p:tav>
                                        <p:tav tm="100000">
                                          <p:val>
                                            <p:strVal val="#ppt_h"/>
                                          </p:val>
                                        </p:tav>
                                      </p:tavLst>
                                    </p:anim>
                                    <p:animEffect transition="in" filter="fade">
                                      <p:cBhvr>
                                        <p:cTn id="15" dur="2000"/>
                                        <p:tgtEl>
                                          <p:spTgt spid="3074"/>
                                        </p:tgtEl>
                                      </p:cBhvr>
                                    </p:animEffect>
                                  </p:childTnLst>
                                </p:cTn>
                              </p:par>
                              <p:par>
                                <p:cTn id="16" presetID="53"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 calcmode="lin" valueType="num">
                                      <p:cBhvr>
                                        <p:cTn id="18" dur="2000" fill="hold"/>
                                        <p:tgtEl>
                                          <p:spTgt spid="3075"/>
                                        </p:tgtEl>
                                        <p:attrNameLst>
                                          <p:attrName>ppt_w</p:attrName>
                                        </p:attrNameLst>
                                      </p:cBhvr>
                                      <p:tavLst>
                                        <p:tav tm="0">
                                          <p:val>
                                            <p:fltVal val="0"/>
                                          </p:val>
                                        </p:tav>
                                        <p:tav tm="100000">
                                          <p:val>
                                            <p:strVal val="#ppt_w"/>
                                          </p:val>
                                        </p:tav>
                                      </p:tavLst>
                                    </p:anim>
                                    <p:anim calcmode="lin" valueType="num">
                                      <p:cBhvr>
                                        <p:cTn id="19" dur="2000" fill="hold"/>
                                        <p:tgtEl>
                                          <p:spTgt spid="3075"/>
                                        </p:tgtEl>
                                        <p:attrNameLst>
                                          <p:attrName>ppt_h</p:attrName>
                                        </p:attrNameLst>
                                      </p:cBhvr>
                                      <p:tavLst>
                                        <p:tav tm="0">
                                          <p:val>
                                            <p:fltVal val="0"/>
                                          </p:val>
                                        </p:tav>
                                        <p:tav tm="100000">
                                          <p:val>
                                            <p:strVal val="#ppt_h"/>
                                          </p:val>
                                        </p:tav>
                                      </p:tavLst>
                                    </p:anim>
                                    <p:animEffect transition="in" filter="fade">
                                      <p:cBhvr>
                                        <p:cTn id="2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627784" y="476672"/>
            <a:ext cx="4320480" cy="15121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3399"/>
                </a:solidFill>
                <a:latin typeface="Times New Roman" pitchFamily="18" charset="0"/>
                <a:cs typeface="Times New Roman" pitchFamily="18" charset="0"/>
              </a:rPr>
              <a:t>Спасибо за внимание!!!</a:t>
            </a:r>
            <a:endParaRPr lang="ru-RU" sz="2800" b="1" dirty="0">
              <a:solidFill>
                <a:srgbClr val="FF3399"/>
              </a:solidFill>
              <a:latin typeface="Times New Roman" pitchFamily="18" charset="0"/>
              <a:cs typeface="Times New Roman" pitchFamily="18" charset="0"/>
            </a:endParaRPr>
          </a:p>
        </p:txBody>
      </p:sp>
      <p:pic>
        <p:nvPicPr>
          <p:cNvPr id="4098" name="Picture 2" descr="E:\всё для презентации\портфолио\CsoNZSHnqls.jpg"/>
          <p:cNvPicPr>
            <a:picLocks noChangeAspect="1" noChangeArrowheads="1"/>
          </p:cNvPicPr>
          <p:nvPr/>
        </p:nvPicPr>
        <p:blipFill>
          <a:blip r:embed="rId2" cstate="print"/>
          <a:srcRect/>
          <a:stretch>
            <a:fillRect/>
          </a:stretch>
        </p:blipFill>
        <p:spPr bwMode="auto">
          <a:xfrm>
            <a:off x="1475656" y="2348880"/>
            <a:ext cx="6408712" cy="3960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3000" fill="hold"/>
                                        <p:tgtEl>
                                          <p:spTgt spid="4098"/>
                                        </p:tgtEl>
                                        <p:attrNameLst>
                                          <p:attrName>ppt_w</p:attrName>
                                        </p:attrNameLst>
                                      </p:cBhvr>
                                      <p:tavLst>
                                        <p:tav tm="0">
                                          <p:val>
                                            <p:fltVal val="0"/>
                                          </p:val>
                                        </p:tav>
                                        <p:tav tm="100000">
                                          <p:val>
                                            <p:strVal val="#ppt_w"/>
                                          </p:val>
                                        </p:tav>
                                      </p:tavLst>
                                    </p:anim>
                                    <p:anim calcmode="lin" valueType="num">
                                      <p:cBhvr>
                                        <p:cTn id="12" dur="3000" fill="hold"/>
                                        <p:tgtEl>
                                          <p:spTgt spid="4098"/>
                                        </p:tgtEl>
                                        <p:attrNameLst>
                                          <p:attrName>ppt_h</p:attrName>
                                        </p:attrNameLst>
                                      </p:cBhvr>
                                      <p:tavLst>
                                        <p:tav tm="0">
                                          <p:val>
                                            <p:fltVal val="0"/>
                                          </p:val>
                                        </p:tav>
                                        <p:tav tm="100000">
                                          <p:val>
                                            <p:strVal val="#ppt_h"/>
                                          </p:val>
                                        </p:tav>
                                      </p:tavLst>
                                    </p:anim>
                                    <p:animEffect transition="in" filter="fade">
                                      <p:cBhvr>
                                        <p:cTn id="13"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124744"/>
            <a:ext cx="7416824" cy="4339650"/>
          </a:xfrm>
          <a:prstGeom prst="rect">
            <a:avLst/>
          </a:prstGeom>
        </p:spPr>
        <p:txBody>
          <a:bodyPr wrap="square">
            <a:spAutoFit/>
          </a:bodyPr>
          <a:lstStyle/>
          <a:p>
            <a:pPr algn="ctr"/>
            <a:r>
              <a:rPr lang="ru-RU" sz="2400" dirty="0">
                <a:solidFill>
                  <a:srgbClr val="9933FF"/>
                </a:solidFill>
                <a:latin typeface="Times New Roman" panose="02020603050405020304" pitchFamily="18" charset="0"/>
                <a:cs typeface="Times New Roman" panose="02020603050405020304" pitchFamily="18" charset="0"/>
              </a:rPr>
              <a:t>Список литературы</a:t>
            </a:r>
          </a:p>
          <a:p>
            <a:r>
              <a:rPr lang="ru-RU" dirty="0">
                <a:solidFill>
                  <a:srgbClr val="9933FF"/>
                </a:solidFill>
                <a:latin typeface="Times New Roman" panose="02020603050405020304" pitchFamily="18" charset="0"/>
                <a:cs typeface="Times New Roman" panose="02020603050405020304" pitchFamily="18" charset="0"/>
              </a:rPr>
              <a:t>1. Ершова А.П</a:t>
            </a:r>
            <a:r>
              <a:rPr lang="ru-RU" dirty="0" smtClean="0">
                <a:solidFill>
                  <a:srgbClr val="9933FF"/>
                </a:solidFill>
                <a:latin typeface="Times New Roman" panose="02020603050405020304" pitchFamily="18" charset="0"/>
                <a:cs typeface="Times New Roman" panose="02020603050405020304" pitchFamily="18" charset="0"/>
              </a:rPr>
              <a:t>., Принципы </a:t>
            </a:r>
            <a:r>
              <a:rPr lang="ru-RU" dirty="0" err="1">
                <a:solidFill>
                  <a:srgbClr val="9933FF"/>
                </a:solidFill>
                <a:latin typeface="Times New Roman" panose="02020603050405020304" pitchFamily="18" charset="0"/>
                <a:cs typeface="Times New Roman" panose="02020603050405020304" pitchFamily="18" charset="0"/>
              </a:rPr>
              <a:t>социоигового</a:t>
            </a:r>
            <a:r>
              <a:rPr lang="ru-RU" dirty="0">
                <a:solidFill>
                  <a:srgbClr val="9933FF"/>
                </a:solidFill>
                <a:latin typeface="Times New Roman" panose="02020603050405020304" pitchFamily="18" charset="0"/>
                <a:cs typeface="Times New Roman" panose="02020603050405020304" pitchFamily="18" charset="0"/>
              </a:rPr>
              <a:t> </a:t>
            </a:r>
            <a:r>
              <a:rPr lang="ru-RU" dirty="0" smtClean="0">
                <a:solidFill>
                  <a:srgbClr val="9933FF"/>
                </a:solidFill>
                <a:latin typeface="Times New Roman" panose="02020603050405020304" pitchFamily="18" charset="0"/>
                <a:cs typeface="Times New Roman" panose="02020603050405020304" pitchFamily="18" charset="0"/>
              </a:rPr>
              <a:t>стиля.</a:t>
            </a:r>
            <a:endParaRPr lang="ru-RU" dirty="0">
              <a:solidFill>
                <a:srgbClr val="9933FF"/>
              </a:solidFill>
              <a:latin typeface="Times New Roman" panose="02020603050405020304" pitchFamily="18" charset="0"/>
              <a:cs typeface="Times New Roman" panose="02020603050405020304" pitchFamily="18" charset="0"/>
            </a:endParaRPr>
          </a:p>
          <a:p>
            <a:r>
              <a:rPr lang="ru-RU" dirty="0">
                <a:solidFill>
                  <a:srgbClr val="9933FF"/>
                </a:solidFill>
                <a:latin typeface="Times New Roman" panose="02020603050405020304" pitchFamily="18" charset="0"/>
                <a:cs typeface="Times New Roman" panose="02020603050405020304" pitchFamily="18" charset="0"/>
              </a:rPr>
              <a:t>2. Ершова А.П, </a:t>
            </a:r>
            <a:r>
              <a:rPr lang="ru-RU" dirty="0" err="1">
                <a:solidFill>
                  <a:srgbClr val="9933FF"/>
                </a:solidFill>
                <a:latin typeface="Times New Roman" panose="02020603050405020304" pitchFamily="18" charset="0"/>
                <a:cs typeface="Times New Roman" panose="02020603050405020304" pitchFamily="18" charset="0"/>
              </a:rPr>
              <a:t>Букатов</a:t>
            </a:r>
            <a:r>
              <a:rPr lang="ru-RU" dirty="0">
                <a:solidFill>
                  <a:srgbClr val="9933FF"/>
                </a:solidFill>
                <a:latin typeface="Times New Roman" panose="02020603050405020304" pitchFamily="18" charset="0"/>
                <a:cs typeface="Times New Roman" panose="02020603050405020304" pitchFamily="18" charset="0"/>
              </a:rPr>
              <a:t> В.М</a:t>
            </a:r>
            <a:r>
              <a:rPr lang="ru-RU" dirty="0" smtClean="0">
                <a:solidFill>
                  <a:srgbClr val="9933FF"/>
                </a:solidFill>
                <a:latin typeface="Times New Roman" panose="02020603050405020304" pitchFamily="18" charset="0"/>
                <a:cs typeface="Times New Roman" panose="02020603050405020304" pitchFamily="18" charset="0"/>
              </a:rPr>
              <a:t>.,</a:t>
            </a:r>
            <a:r>
              <a:rPr lang="ru-RU" dirty="0">
                <a:solidFill>
                  <a:srgbClr val="9933FF"/>
                </a:solidFill>
                <a:latin typeface="Times New Roman" panose="02020603050405020304" pitchFamily="18" charset="0"/>
                <a:cs typeface="Times New Roman" panose="02020603050405020304" pitchFamily="18" charset="0"/>
              </a:rPr>
              <a:t> </a:t>
            </a:r>
            <a:r>
              <a:rPr lang="ru-RU" dirty="0" smtClean="0">
                <a:solidFill>
                  <a:srgbClr val="9933FF"/>
                </a:solidFill>
                <a:latin typeface="Times New Roman" panose="02020603050405020304" pitchFamily="18" charset="0"/>
                <a:cs typeface="Times New Roman" panose="02020603050405020304" pitchFamily="18" charset="0"/>
              </a:rPr>
              <a:t>Режиссура </a:t>
            </a:r>
            <a:r>
              <a:rPr lang="ru-RU" dirty="0">
                <a:solidFill>
                  <a:srgbClr val="9933FF"/>
                </a:solidFill>
                <a:latin typeface="Times New Roman" panose="02020603050405020304" pitchFamily="18" charset="0"/>
                <a:cs typeface="Times New Roman" panose="02020603050405020304" pitchFamily="18" charset="0"/>
              </a:rPr>
              <a:t>урока, общения и поведения </a:t>
            </a:r>
            <a:r>
              <a:rPr lang="ru-RU" dirty="0" smtClean="0">
                <a:solidFill>
                  <a:srgbClr val="9933FF"/>
                </a:solidFill>
                <a:latin typeface="Times New Roman" panose="02020603050405020304" pitchFamily="18" charset="0"/>
                <a:cs typeface="Times New Roman" panose="02020603050405020304" pitchFamily="18" charset="0"/>
              </a:rPr>
              <a:t>учителя: </a:t>
            </a:r>
            <a:r>
              <a:rPr lang="ru-RU" dirty="0">
                <a:solidFill>
                  <a:srgbClr val="9933FF"/>
                </a:solidFill>
                <a:latin typeface="Times New Roman" panose="02020603050405020304" pitchFamily="18" charset="0"/>
                <a:cs typeface="Times New Roman" panose="02020603050405020304" pitchFamily="18" charset="0"/>
              </a:rPr>
              <a:t>Пособие для учителя – М.: Московский психолого-социальный институт; Флинта, 1998 – 232 с.</a:t>
            </a:r>
          </a:p>
          <a:p>
            <a:r>
              <a:rPr lang="ru-RU" dirty="0">
                <a:solidFill>
                  <a:srgbClr val="9933FF"/>
                </a:solidFill>
                <a:latin typeface="Times New Roman" panose="02020603050405020304" pitchFamily="18" charset="0"/>
                <a:cs typeface="Times New Roman" panose="02020603050405020304" pitchFamily="18" charset="0"/>
              </a:rPr>
              <a:t>3. </a:t>
            </a:r>
            <a:r>
              <a:rPr lang="ru-RU" dirty="0" err="1">
                <a:solidFill>
                  <a:srgbClr val="9933FF"/>
                </a:solidFill>
                <a:latin typeface="Times New Roman" panose="02020603050405020304" pitchFamily="18" charset="0"/>
                <a:cs typeface="Times New Roman" panose="02020603050405020304" pitchFamily="18" charset="0"/>
              </a:rPr>
              <a:t>Шулешко</a:t>
            </a:r>
            <a:r>
              <a:rPr lang="ru-RU" dirty="0">
                <a:solidFill>
                  <a:srgbClr val="9933FF"/>
                </a:solidFill>
                <a:latin typeface="Times New Roman" panose="02020603050405020304" pitchFamily="18" charset="0"/>
                <a:cs typeface="Times New Roman" panose="02020603050405020304" pitchFamily="18" charset="0"/>
              </a:rPr>
              <a:t> Е.Е., Ершова А.П., </a:t>
            </a:r>
            <a:r>
              <a:rPr lang="ru-RU" dirty="0" err="1">
                <a:solidFill>
                  <a:srgbClr val="9933FF"/>
                </a:solidFill>
                <a:latin typeface="Times New Roman" panose="02020603050405020304" pitchFamily="18" charset="0"/>
                <a:cs typeface="Times New Roman" panose="02020603050405020304" pitchFamily="18" charset="0"/>
              </a:rPr>
              <a:t>Букатов</a:t>
            </a:r>
            <a:r>
              <a:rPr lang="ru-RU" dirty="0">
                <a:solidFill>
                  <a:srgbClr val="9933FF"/>
                </a:solidFill>
                <a:latin typeface="Times New Roman" panose="02020603050405020304" pitchFamily="18" charset="0"/>
                <a:cs typeface="Times New Roman" panose="02020603050405020304" pitchFamily="18" charset="0"/>
              </a:rPr>
              <a:t> В.М</a:t>
            </a:r>
            <a:r>
              <a:rPr lang="ru-RU" dirty="0" smtClean="0">
                <a:solidFill>
                  <a:srgbClr val="9933FF"/>
                </a:solidFill>
                <a:latin typeface="Times New Roman" panose="02020603050405020304" pitchFamily="18" charset="0"/>
                <a:cs typeface="Times New Roman" panose="02020603050405020304" pitchFamily="18" charset="0"/>
              </a:rPr>
              <a:t>., </a:t>
            </a:r>
            <a:r>
              <a:rPr lang="ru-RU" dirty="0" err="1">
                <a:solidFill>
                  <a:srgbClr val="9933FF"/>
                </a:solidFill>
                <a:latin typeface="Times New Roman" panose="02020603050405020304" pitchFamily="18" charset="0"/>
                <a:cs typeface="Times New Roman" panose="02020603050405020304" pitchFamily="18" charset="0"/>
              </a:rPr>
              <a:t>Социо</a:t>
            </a:r>
            <a:r>
              <a:rPr lang="ru-RU" dirty="0">
                <a:solidFill>
                  <a:srgbClr val="9933FF"/>
                </a:solidFill>
                <a:latin typeface="Times New Roman" panose="02020603050405020304" pitchFamily="18" charset="0"/>
                <a:cs typeface="Times New Roman" panose="02020603050405020304" pitchFamily="18" charset="0"/>
              </a:rPr>
              <a:t> - игровые подходы к </a:t>
            </a:r>
            <a:r>
              <a:rPr lang="ru-RU" dirty="0" smtClean="0">
                <a:solidFill>
                  <a:srgbClr val="9933FF"/>
                </a:solidFill>
                <a:latin typeface="Times New Roman" panose="02020603050405020304" pitchFamily="18" charset="0"/>
                <a:cs typeface="Times New Roman" panose="02020603050405020304" pitchFamily="18" charset="0"/>
              </a:rPr>
              <a:t>педагогике, </a:t>
            </a:r>
            <a:r>
              <a:rPr lang="ru-RU" dirty="0">
                <a:solidFill>
                  <a:srgbClr val="9933FF"/>
                </a:solidFill>
                <a:latin typeface="Times New Roman" panose="02020603050405020304" pitchFamily="18" charset="0"/>
                <a:cs typeface="Times New Roman" panose="02020603050405020304" pitchFamily="18" charset="0"/>
              </a:rPr>
              <a:t>Красноярский краевой институт усовершенствования учителей. – Красноярск, 1990. -116с.</a:t>
            </a:r>
          </a:p>
          <a:p>
            <a:r>
              <a:rPr lang="ru-RU" dirty="0">
                <a:solidFill>
                  <a:srgbClr val="9933FF"/>
                </a:solidFill>
                <a:latin typeface="Times New Roman" panose="02020603050405020304" pitchFamily="18" charset="0"/>
                <a:cs typeface="Times New Roman" panose="02020603050405020304" pitchFamily="18" charset="0"/>
              </a:rPr>
              <a:t>4. </a:t>
            </a:r>
            <a:r>
              <a:rPr lang="ru-RU" dirty="0" err="1">
                <a:solidFill>
                  <a:srgbClr val="9933FF"/>
                </a:solidFill>
                <a:latin typeface="Times New Roman" panose="02020603050405020304" pitchFamily="18" charset="0"/>
                <a:cs typeface="Times New Roman" panose="02020603050405020304" pitchFamily="18" charset="0"/>
              </a:rPr>
              <a:t>Шулешко</a:t>
            </a:r>
            <a:r>
              <a:rPr lang="ru-RU" dirty="0">
                <a:solidFill>
                  <a:srgbClr val="9933FF"/>
                </a:solidFill>
                <a:latin typeface="Times New Roman" panose="02020603050405020304" pitchFamily="18" charset="0"/>
                <a:cs typeface="Times New Roman" panose="02020603050405020304" pitchFamily="18" charset="0"/>
              </a:rPr>
              <a:t> Е., Погодина Г. </a:t>
            </a:r>
            <a:r>
              <a:rPr lang="ru-RU" dirty="0" smtClean="0">
                <a:solidFill>
                  <a:srgbClr val="9933FF"/>
                </a:solidFill>
                <a:latin typeface="Times New Roman" panose="02020603050405020304" pitchFamily="18" charset="0"/>
                <a:cs typeface="Times New Roman" panose="02020603050405020304" pitchFamily="18" charset="0"/>
              </a:rPr>
              <a:t>,О </a:t>
            </a:r>
            <a:r>
              <a:rPr lang="ru-RU" dirty="0">
                <a:solidFill>
                  <a:srgbClr val="9933FF"/>
                </a:solidFill>
                <a:latin typeface="Times New Roman" panose="02020603050405020304" pitchFamily="18" charset="0"/>
                <a:cs typeface="Times New Roman" panose="02020603050405020304" pitchFamily="18" charset="0"/>
              </a:rPr>
              <a:t>новом подходе к обучению и </a:t>
            </a:r>
            <a:r>
              <a:rPr lang="ru-RU" dirty="0" smtClean="0">
                <a:solidFill>
                  <a:srgbClr val="9933FF"/>
                </a:solidFill>
                <a:latin typeface="Times New Roman" panose="02020603050405020304" pitchFamily="18" charset="0"/>
                <a:cs typeface="Times New Roman" panose="02020603050405020304" pitchFamily="18" charset="0"/>
              </a:rPr>
              <a:t>воспитанию. </a:t>
            </a:r>
            <a:r>
              <a:rPr lang="ru-RU" dirty="0">
                <a:solidFill>
                  <a:srgbClr val="9933FF"/>
                </a:solidFill>
                <a:latin typeface="Times New Roman" panose="02020603050405020304" pitchFamily="18" charset="0"/>
                <a:cs typeface="Times New Roman" panose="02020603050405020304" pitchFamily="18" charset="0"/>
              </a:rPr>
              <a:t>л</a:t>
            </a:r>
            <a:r>
              <a:rPr lang="ru-RU" dirty="0" smtClean="0">
                <a:solidFill>
                  <a:srgbClr val="9933FF"/>
                </a:solidFill>
                <a:latin typeface="Times New Roman" panose="02020603050405020304" pitchFamily="18" charset="0"/>
                <a:cs typeface="Times New Roman" panose="02020603050405020304" pitchFamily="18" charset="0"/>
              </a:rPr>
              <a:t>екция.</a:t>
            </a:r>
            <a:endParaRPr lang="ru-RU" dirty="0">
              <a:solidFill>
                <a:srgbClr val="9933FF"/>
              </a:solidFill>
              <a:latin typeface="Times New Roman" panose="02020603050405020304" pitchFamily="18" charset="0"/>
              <a:cs typeface="Times New Roman" panose="02020603050405020304" pitchFamily="18" charset="0"/>
            </a:endParaRPr>
          </a:p>
          <a:p>
            <a:r>
              <a:rPr lang="ru-RU" dirty="0" smtClean="0">
                <a:solidFill>
                  <a:srgbClr val="9933FF"/>
                </a:solidFill>
                <a:latin typeface="Times New Roman" panose="02020603050405020304" pitchFamily="18" charset="0"/>
                <a:cs typeface="Times New Roman" panose="02020603050405020304" pitchFamily="18" charset="0"/>
              </a:rPr>
              <a:t>5. Ершова А.П</a:t>
            </a:r>
            <a:r>
              <a:rPr lang="ru-RU" dirty="0">
                <a:solidFill>
                  <a:srgbClr val="9933FF"/>
                </a:solidFill>
                <a:latin typeface="Times New Roman" panose="02020603050405020304" pitchFamily="18" charset="0"/>
                <a:cs typeface="Times New Roman" panose="02020603050405020304" pitchFamily="18" charset="0"/>
              </a:rPr>
              <a:t>.</a:t>
            </a:r>
            <a:r>
              <a:rPr lang="ru-RU" dirty="0" smtClean="0">
                <a:solidFill>
                  <a:srgbClr val="9933FF"/>
                </a:solidFill>
                <a:latin typeface="Times New Roman" panose="02020603050405020304" pitchFamily="18" charset="0"/>
                <a:cs typeface="Times New Roman" panose="02020603050405020304" pitchFamily="18" charset="0"/>
              </a:rPr>
              <a:t>, </a:t>
            </a:r>
            <a:r>
              <a:rPr lang="ru-RU" dirty="0" err="1" smtClean="0">
                <a:solidFill>
                  <a:srgbClr val="9933FF"/>
                </a:solidFill>
                <a:latin typeface="Times New Roman" panose="02020603050405020304" pitchFamily="18" charset="0"/>
                <a:cs typeface="Times New Roman" panose="02020603050405020304" pitchFamily="18" charset="0"/>
              </a:rPr>
              <a:t>Букатов</a:t>
            </a:r>
            <a:r>
              <a:rPr lang="ru-RU" dirty="0" smtClean="0">
                <a:solidFill>
                  <a:srgbClr val="9933FF"/>
                </a:solidFill>
                <a:latin typeface="Times New Roman" panose="02020603050405020304" pitchFamily="18" charset="0"/>
                <a:cs typeface="Times New Roman" panose="02020603050405020304" pitchFamily="18" charset="0"/>
              </a:rPr>
              <a:t> </a:t>
            </a:r>
            <a:r>
              <a:rPr lang="ru-RU" dirty="0">
                <a:solidFill>
                  <a:srgbClr val="9933FF"/>
                </a:solidFill>
                <a:latin typeface="Times New Roman" panose="02020603050405020304" pitchFamily="18" charset="0"/>
                <a:cs typeface="Times New Roman" panose="02020603050405020304" pitchFamily="18" charset="0"/>
              </a:rPr>
              <a:t>В.М. </a:t>
            </a:r>
            <a:r>
              <a:rPr lang="ru-RU" dirty="0" smtClean="0">
                <a:solidFill>
                  <a:srgbClr val="9933FF"/>
                </a:solidFill>
                <a:latin typeface="Times New Roman" panose="02020603050405020304" pitchFamily="18" charset="0"/>
                <a:cs typeface="Times New Roman" panose="02020603050405020304" pitchFamily="18" charset="0"/>
              </a:rPr>
              <a:t>,Карманная </a:t>
            </a:r>
            <a:r>
              <a:rPr lang="ru-RU" dirty="0">
                <a:solidFill>
                  <a:srgbClr val="9933FF"/>
                </a:solidFill>
                <a:latin typeface="Times New Roman" panose="02020603050405020304" pitchFamily="18" charset="0"/>
                <a:cs typeface="Times New Roman" panose="02020603050405020304" pitchFamily="18" charset="0"/>
              </a:rPr>
              <a:t>энциклопедия </a:t>
            </a:r>
            <a:r>
              <a:rPr lang="ru-RU" dirty="0" err="1">
                <a:solidFill>
                  <a:srgbClr val="9933FF"/>
                </a:solidFill>
                <a:latin typeface="Times New Roman" panose="02020603050405020304" pitchFamily="18" charset="0"/>
                <a:cs typeface="Times New Roman" panose="02020603050405020304" pitchFamily="18" charset="0"/>
              </a:rPr>
              <a:t>социо</a:t>
            </a:r>
            <a:r>
              <a:rPr lang="ru-RU" dirty="0">
                <a:solidFill>
                  <a:srgbClr val="9933FF"/>
                </a:solidFill>
                <a:latin typeface="Times New Roman" panose="02020603050405020304" pitchFamily="18" charset="0"/>
                <a:cs typeface="Times New Roman" panose="02020603050405020304" pitchFamily="18" charset="0"/>
              </a:rPr>
              <a:t>-игровых приемов обучения дошкольников: справочно-методическое пособие воспитателей и подготовительных групп детского сада </a:t>
            </a:r>
            <a:r>
              <a:rPr lang="ru-RU" dirty="0" smtClean="0">
                <a:solidFill>
                  <a:srgbClr val="9933FF"/>
                </a:solidFill>
                <a:latin typeface="Times New Roman" panose="02020603050405020304" pitchFamily="18" charset="0"/>
                <a:cs typeface="Times New Roman" panose="02020603050405020304" pitchFamily="18" charset="0"/>
              </a:rPr>
              <a:t>– </a:t>
            </a:r>
            <a:r>
              <a:rPr lang="ru-RU" dirty="0">
                <a:solidFill>
                  <a:srgbClr val="9933FF"/>
                </a:solidFill>
                <a:latin typeface="Times New Roman" panose="02020603050405020304" pitchFamily="18" charset="0"/>
                <a:cs typeface="Times New Roman" panose="02020603050405020304" pitchFamily="18" charset="0"/>
              </a:rPr>
              <a:t>СПб: Образовательные проекты; М: НИИ школьных технологий,2008.</a:t>
            </a:r>
          </a:p>
          <a:p>
            <a:endParaRPr lang="ru-RU" dirty="0">
              <a:solidFill>
                <a:srgbClr val="99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159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2285992"/>
            <a:ext cx="7543824" cy="3840171"/>
          </a:xfrm>
        </p:spPr>
        <p:txBody>
          <a:bodyPr>
            <a:normAutofit fontScale="85000" lnSpcReduction="20000"/>
          </a:bodyPr>
          <a:lstStyle/>
          <a:p>
            <a:pPr algn="r">
              <a:buNone/>
            </a:pPr>
            <a:r>
              <a:rPr lang="ru-RU" sz="3500" i="1" dirty="0" smtClean="0">
                <a:solidFill>
                  <a:srgbClr val="7030A0"/>
                </a:solidFill>
              </a:rPr>
              <a:t>  </a:t>
            </a:r>
          </a:p>
          <a:p>
            <a:pPr algn="r">
              <a:buNone/>
            </a:pPr>
            <a:r>
              <a:rPr lang="ru-RU" sz="3500" dirty="0" smtClean="0">
                <a:solidFill>
                  <a:srgbClr val="7030A0"/>
                </a:solidFill>
                <a:latin typeface="Times New Roman" pitchFamily="18" charset="0"/>
                <a:cs typeface="Times New Roman" pitchFamily="18" charset="0"/>
              </a:rPr>
              <a:t> </a:t>
            </a:r>
            <a:r>
              <a:rPr lang="ru-RU" sz="3100" dirty="0" smtClean="0">
                <a:solidFill>
                  <a:srgbClr val="7030A0"/>
                </a:solidFill>
                <a:latin typeface="Times New Roman" pitchFamily="18" charset="0"/>
                <a:cs typeface="Times New Roman" pitchFamily="18" charset="0"/>
              </a:rPr>
              <a:t>«</a:t>
            </a:r>
            <a:r>
              <a:rPr lang="ru-RU" sz="3100" dirty="0">
                <a:solidFill>
                  <a:srgbClr val="7030A0"/>
                </a:solidFill>
                <a:latin typeface="Times New Roman" pitchFamily="18" charset="0"/>
                <a:cs typeface="Times New Roman" pitchFamily="18" charset="0"/>
              </a:rPr>
              <a:t>Мы не учим, </a:t>
            </a:r>
            <a:br>
              <a:rPr lang="ru-RU" sz="3100" dirty="0">
                <a:solidFill>
                  <a:srgbClr val="7030A0"/>
                </a:solidFill>
                <a:latin typeface="Times New Roman" pitchFamily="18" charset="0"/>
                <a:cs typeface="Times New Roman" pitchFamily="18" charset="0"/>
              </a:rPr>
            </a:br>
            <a:r>
              <a:rPr lang="ru-RU" sz="3100" dirty="0">
                <a:solidFill>
                  <a:srgbClr val="7030A0"/>
                </a:solidFill>
                <a:latin typeface="Times New Roman" pitchFamily="18" charset="0"/>
                <a:cs typeface="Times New Roman" pitchFamily="18" charset="0"/>
              </a:rPr>
              <a:t>а налаживаем ситуации, </a:t>
            </a:r>
            <a:br>
              <a:rPr lang="ru-RU" sz="3100" dirty="0">
                <a:solidFill>
                  <a:srgbClr val="7030A0"/>
                </a:solidFill>
                <a:latin typeface="Times New Roman" pitchFamily="18" charset="0"/>
                <a:cs typeface="Times New Roman" pitchFamily="18" charset="0"/>
              </a:rPr>
            </a:br>
            <a:r>
              <a:rPr lang="ru-RU" sz="3100" dirty="0">
                <a:solidFill>
                  <a:srgbClr val="7030A0"/>
                </a:solidFill>
                <a:latin typeface="Times New Roman" pitchFamily="18" charset="0"/>
                <a:cs typeface="Times New Roman" pitchFamily="18" charset="0"/>
              </a:rPr>
              <a:t>когда их участникам</a:t>
            </a:r>
            <a:br>
              <a:rPr lang="ru-RU" sz="3100" dirty="0">
                <a:solidFill>
                  <a:srgbClr val="7030A0"/>
                </a:solidFill>
                <a:latin typeface="Times New Roman" pitchFamily="18" charset="0"/>
                <a:cs typeface="Times New Roman" pitchFamily="18" charset="0"/>
              </a:rPr>
            </a:br>
            <a:r>
              <a:rPr lang="ru-RU" sz="3100" dirty="0">
                <a:solidFill>
                  <a:srgbClr val="7030A0"/>
                </a:solidFill>
                <a:latin typeface="Times New Roman" pitchFamily="18" charset="0"/>
                <a:cs typeface="Times New Roman" pitchFamily="18" charset="0"/>
              </a:rPr>
              <a:t>хочется доверять </a:t>
            </a:r>
            <a:r>
              <a:rPr lang="ru-RU" sz="3100" dirty="0" smtClean="0">
                <a:solidFill>
                  <a:srgbClr val="7030A0"/>
                </a:solidFill>
                <a:latin typeface="Times New Roman" pitchFamily="18" charset="0"/>
                <a:cs typeface="Times New Roman" pitchFamily="18" charset="0"/>
              </a:rPr>
              <a:t>и друг другу ,</a:t>
            </a:r>
            <a:r>
              <a:rPr lang="ru-RU" sz="3100" dirty="0">
                <a:solidFill>
                  <a:srgbClr val="7030A0"/>
                </a:solidFill>
                <a:latin typeface="Times New Roman" pitchFamily="18" charset="0"/>
                <a:cs typeface="Times New Roman" pitchFamily="18" charset="0"/>
              </a:rPr>
              <a:t/>
            </a:r>
            <a:br>
              <a:rPr lang="ru-RU" sz="3100" dirty="0">
                <a:solidFill>
                  <a:srgbClr val="7030A0"/>
                </a:solidFill>
                <a:latin typeface="Times New Roman" pitchFamily="18" charset="0"/>
                <a:cs typeface="Times New Roman" pitchFamily="18" charset="0"/>
              </a:rPr>
            </a:br>
            <a:r>
              <a:rPr lang="ru-RU" sz="3100" dirty="0">
                <a:solidFill>
                  <a:srgbClr val="7030A0"/>
                </a:solidFill>
                <a:latin typeface="Times New Roman" pitchFamily="18" charset="0"/>
                <a:cs typeface="Times New Roman" pitchFamily="18" charset="0"/>
              </a:rPr>
              <a:t> </a:t>
            </a:r>
            <a:r>
              <a:rPr lang="ru-RU" sz="3100" dirty="0" smtClean="0">
                <a:solidFill>
                  <a:srgbClr val="7030A0"/>
                </a:solidFill>
                <a:latin typeface="Times New Roman" pitchFamily="18" charset="0"/>
                <a:cs typeface="Times New Roman" pitchFamily="18" charset="0"/>
              </a:rPr>
              <a:t>и своему </a:t>
            </a:r>
            <a:r>
              <a:rPr lang="ru-RU" sz="3100" dirty="0">
                <a:solidFill>
                  <a:srgbClr val="7030A0"/>
                </a:solidFill>
                <a:latin typeface="Times New Roman" pitchFamily="18" charset="0"/>
                <a:cs typeface="Times New Roman" pitchFamily="18" charset="0"/>
              </a:rPr>
              <a:t>собственному опыту,</a:t>
            </a:r>
            <a:br>
              <a:rPr lang="ru-RU" sz="3100" dirty="0">
                <a:solidFill>
                  <a:srgbClr val="7030A0"/>
                </a:solidFill>
                <a:latin typeface="Times New Roman" pitchFamily="18" charset="0"/>
                <a:cs typeface="Times New Roman" pitchFamily="18" charset="0"/>
              </a:rPr>
            </a:br>
            <a:r>
              <a:rPr lang="ru-RU" sz="3100" dirty="0">
                <a:solidFill>
                  <a:srgbClr val="7030A0"/>
                </a:solidFill>
                <a:latin typeface="Times New Roman" pitchFamily="18" charset="0"/>
                <a:cs typeface="Times New Roman" pitchFamily="18" charset="0"/>
              </a:rPr>
              <a:t> в результате чего </a:t>
            </a:r>
            <a:r>
              <a:rPr lang="ru-RU" sz="3100" dirty="0" smtClean="0">
                <a:solidFill>
                  <a:srgbClr val="7030A0"/>
                </a:solidFill>
                <a:latin typeface="Times New Roman" pitchFamily="18" charset="0"/>
                <a:cs typeface="Times New Roman" pitchFamily="18" charset="0"/>
              </a:rPr>
              <a:t>происходит</a:t>
            </a:r>
            <a:br>
              <a:rPr lang="ru-RU" sz="3100" dirty="0" smtClean="0">
                <a:solidFill>
                  <a:srgbClr val="7030A0"/>
                </a:solidFill>
                <a:latin typeface="Times New Roman" pitchFamily="18" charset="0"/>
                <a:cs typeface="Times New Roman" pitchFamily="18" charset="0"/>
              </a:rPr>
            </a:br>
            <a:r>
              <a:rPr lang="ru-RU" sz="3100" dirty="0" smtClean="0">
                <a:solidFill>
                  <a:srgbClr val="7030A0"/>
                </a:solidFill>
                <a:latin typeface="Times New Roman" pitchFamily="18" charset="0"/>
                <a:cs typeface="Times New Roman" pitchFamily="18" charset="0"/>
              </a:rPr>
              <a:t> эффект </a:t>
            </a:r>
            <a:r>
              <a:rPr lang="ru-RU" sz="3100" dirty="0">
                <a:solidFill>
                  <a:srgbClr val="7030A0"/>
                </a:solidFill>
                <a:latin typeface="Times New Roman" pitchFamily="18" charset="0"/>
                <a:cs typeface="Times New Roman" pitchFamily="18" charset="0"/>
              </a:rPr>
              <a:t>добровольного</a:t>
            </a:r>
            <a:br>
              <a:rPr lang="ru-RU" sz="3100" dirty="0">
                <a:solidFill>
                  <a:srgbClr val="7030A0"/>
                </a:solidFill>
                <a:latin typeface="Times New Roman" pitchFamily="18" charset="0"/>
                <a:cs typeface="Times New Roman" pitchFamily="18" charset="0"/>
              </a:rPr>
            </a:br>
            <a:r>
              <a:rPr lang="ru-RU" sz="3100" dirty="0" smtClean="0">
                <a:solidFill>
                  <a:srgbClr val="7030A0"/>
                </a:solidFill>
                <a:latin typeface="Times New Roman" pitchFamily="18" charset="0"/>
                <a:cs typeface="Times New Roman" pitchFamily="18" charset="0"/>
              </a:rPr>
              <a:t>и</a:t>
            </a:r>
            <a:r>
              <a:rPr lang="ru-RU" sz="3100" dirty="0">
                <a:solidFill>
                  <a:srgbClr val="7030A0"/>
                </a:solidFill>
                <a:latin typeface="Times New Roman" pitchFamily="18" charset="0"/>
                <a:cs typeface="Times New Roman" pitchFamily="18" charset="0"/>
              </a:rPr>
              <a:t> </a:t>
            </a:r>
            <a:r>
              <a:rPr lang="ru-RU" sz="3100" dirty="0" smtClean="0">
                <a:solidFill>
                  <a:srgbClr val="7030A0"/>
                </a:solidFill>
                <a:latin typeface="Times New Roman" pitchFamily="18" charset="0"/>
                <a:cs typeface="Times New Roman" pitchFamily="18" charset="0"/>
              </a:rPr>
              <a:t>обучения, и </a:t>
            </a:r>
            <a:r>
              <a:rPr lang="ru-RU" sz="3100" dirty="0" err="1" smtClean="0">
                <a:solidFill>
                  <a:srgbClr val="7030A0"/>
                </a:solidFill>
                <a:latin typeface="Times New Roman" pitchFamily="18" charset="0"/>
                <a:cs typeface="Times New Roman" pitchFamily="18" charset="0"/>
              </a:rPr>
              <a:t>научения</a:t>
            </a:r>
            <a:r>
              <a:rPr lang="ru-RU" sz="3100" dirty="0" smtClean="0">
                <a:solidFill>
                  <a:srgbClr val="7030A0"/>
                </a:solidFill>
                <a:latin typeface="Times New Roman" pitchFamily="18" charset="0"/>
                <a:cs typeface="Times New Roman" pitchFamily="18" charset="0"/>
              </a:rPr>
              <a:t>, </a:t>
            </a:r>
            <a:r>
              <a:rPr lang="ru-RU" sz="3100" dirty="0" err="1" smtClean="0">
                <a:solidFill>
                  <a:srgbClr val="7030A0"/>
                </a:solidFill>
                <a:latin typeface="Times New Roman" pitchFamily="18" charset="0"/>
                <a:cs typeface="Times New Roman" pitchFamily="18" charset="0"/>
              </a:rPr>
              <a:t>и</a:t>
            </a:r>
            <a:r>
              <a:rPr lang="ru-RU" sz="3100" dirty="0" smtClean="0">
                <a:solidFill>
                  <a:srgbClr val="7030A0"/>
                </a:solidFill>
                <a:latin typeface="Times New Roman" pitchFamily="18" charset="0"/>
                <a:cs typeface="Times New Roman" pitchFamily="18" charset="0"/>
              </a:rPr>
              <a:t> </a:t>
            </a:r>
            <a:r>
              <a:rPr lang="ru-RU" sz="3100" dirty="0">
                <a:solidFill>
                  <a:srgbClr val="7030A0"/>
                </a:solidFill>
                <a:latin typeface="Times New Roman" pitchFamily="18" charset="0"/>
                <a:cs typeface="Times New Roman" pitchFamily="18" charset="0"/>
              </a:rPr>
              <a:t>тренировки </a:t>
            </a:r>
            <a:r>
              <a:rPr lang="ru-RU" sz="3100" dirty="0" smtClean="0">
                <a:solidFill>
                  <a:srgbClr val="7030A0"/>
                </a:solidFill>
                <a:latin typeface="Times New Roman" pitchFamily="18" charset="0"/>
                <a:cs typeface="Times New Roman" pitchFamily="18" charset="0"/>
              </a:rPr>
              <a:t>»</a:t>
            </a:r>
            <a:r>
              <a:rPr lang="ru-RU" sz="3100" dirty="0">
                <a:solidFill>
                  <a:srgbClr val="7030A0"/>
                </a:solidFill>
                <a:latin typeface="Times New Roman" pitchFamily="18" charset="0"/>
                <a:cs typeface="Times New Roman" pitchFamily="18" charset="0"/>
              </a:rPr>
              <a:t/>
            </a:r>
            <a:br>
              <a:rPr lang="ru-RU" sz="3100" dirty="0">
                <a:solidFill>
                  <a:srgbClr val="7030A0"/>
                </a:solidFill>
                <a:latin typeface="Times New Roman" pitchFamily="18" charset="0"/>
                <a:cs typeface="Times New Roman" pitchFamily="18" charset="0"/>
              </a:rPr>
            </a:br>
            <a:r>
              <a:rPr lang="ru-RU" sz="3100" dirty="0">
                <a:solidFill>
                  <a:srgbClr val="7030A0"/>
                </a:solidFill>
                <a:latin typeface="Times New Roman" pitchFamily="18" charset="0"/>
                <a:cs typeface="Times New Roman" pitchFamily="18" charset="0"/>
              </a:rPr>
              <a:t>В.М. </a:t>
            </a:r>
            <a:r>
              <a:rPr lang="ru-RU" sz="3100" dirty="0" err="1">
                <a:solidFill>
                  <a:srgbClr val="7030A0"/>
                </a:solidFill>
                <a:latin typeface="Times New Roman" pitchFamily="18" charset="0"/>
                <a:cs typeface="Times New Roman" pitchFamily="18" charset="0"/>
              </a:rPr>
              <a:t>Букатов</a:t>
            </a:r>
            <a:r>
              <a:rPr lang="ru-RU" sz="3100" dirty="0">
                <a:solidFill>
                  <a:srgbClr val="7030A0"/>
                </a:solidFill>
                <a:latin typeface="Times New Roman" pitchFamily="18" charset="0"/>
                <a:cs typeface="Times New Roman" pitchFamily="18" charset="0"/>
              </a:rPr>
              <a:t>.</a:t>
            </a:r>
          </a:p>
          <a:p>
            <a:endParaRPr lang="ru-RU" dirty="0"/>
          </a:p>
        </p:txBody>
      </p:sp>
      <p:sp>
        <p:nvSpPr>
          <p:cNvPr id="4" name="Заголовок 3"/>
          <p:cNvSpPr>
            <a:spLocks noGrp="1"/>
          </p:cNvSpPr>
          <p:nvPr>
            <p:ph type="title"/>
          </p:nvPr>
        </p:nvSpPr>
        <p:spPr>
          <a:xfrm>
            <a:off x="1500166" y="285728"/>
            <a:ext cx="7115196" cy="1991144"/>
          </a:xfrm>
          <a:prstGeom prst="wedgeEllipseCallou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rgbClr val="FB33C0"/>
                </a:solidFill>
                <a:effectLst/>
                <a:latin typeface="Times New Roman" pitchFamily="18" charset="0"/>
                <a:ea typeface="Times New Roman" pitchFamily="18" charset="0"/>
                <a:cs typeface="Times New Roman" pitchFamily="18" charset="0"/>
              </a:rPr>
              <a:t>Социо-игровая</a:t>
            </a:r>
            <a:r>
              <a:rPr kumimoji="0" lang="ru-RU" sz="2800" b="1" i="0" u="none" strike="noStrike" cap="none" normalizeH="0" baseline="0" dirty="0" smtClean="0">
                <a:ln>
                  <a:noFill/>
                </a:ln>
                <a:solidFill>
                  <a:srgbClr val="FB33C0"/>
                </a:solidFill>
                <a:effectLst/>
                <a:latin typeface="Times New Roman" pitchFamily="18" charset="0"/>
                <a:ea typeface="Times New Roman" pitchFamily="18" charset="0"/>
                <a:cs typeface="Times New Roman" pitchFamily="18" charset="0"/>
              </a:rPr>
              <a:t> технология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FB33C0"/>
                </a:solidFill>
                <a:effectLst/>
                <a:latin typeface="Times New Roman" pitchFamily="18" charset="0"/>
                <a:ea typeface="Times New Roman" pitchFamily="18" charset="0"/>
                <a:cs typeface="Times New Roman" pitchFamily="18" charset="0"/>
              </a:rPr>
              <a:t>это </a:t>
            </a:r>
            <a:r>
              <a:rPr kumimoji="0" lang="ru-RU" sz="2800" b="1" i="0" u="none" strike="noStrike" cap="none" normalizeH="0" dirty="0" smtClean="0">
                <a:ln>
                  <a:noFill/>
                </a:ln>
                <a:solidFill>
                  <a:srgbClr val="FF3399"/>
                </a:solidFill>
                <a:effectLst/>
                <a:latin typeface="Times New Roman" pitchFamily="18" charset="0"/>
                <a:ea typeface="Times New Roman" pitchFamily="18" charset="0"/>
                <a:cs typeface="Times New Roman" pitchFamily="18" charset="0"/>
              </a:rPr>
              <a:t>развитие</a:t>
            </a:r>
            <a:r>
              <a:rPr kumimoji="0" lang="ru-RU" sz="2800" b="1" i="0" u="none" strike="noStrike" cap="none" normalizeH="0" baseline="0" dirty="0" smtClean="0">
                <a:ln>
                  <a:noFill/>
                </a:ln>
                <a:solidFill>
                  <a:srgbClr val="FB33C0"/>
                </a:solidFill>
                <a:effectLst/>
                <a:latin typeface="Times New Roman" pitchFamily="18" charset="0"/>
                <a:ea typeface="Times New Roman" pitchFamily="18" charset="0"/>
                <a:cs typeface="Times New Roman" pitchFamily="18" charset="0"/>
              </a:rPr>
              <a:t> ребёнка в общении со сверстниками.</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2" descr="C:\Documents and Settings\Алина\Рабочий стол\ДЕТСКИЙ САД ФОТО\IMG_9839.JPG"/>
          <p:cNvPicPr>
            <a:picLocks noChangeAspect="1" noChangeArrowheads="1"/>
          </p:cNvPicPr>
          <p:nvPr/>
        </p:nvPicPr>
        <p:blipFill>
          <a:blip r:embed="rId2" cstate="print"/>
          <a:srcRect/>
          <a:stretch>
            <a:fillRect/>
          </a:stretch>
        </p:blipFill>
        <p:spPr bwMode="auto">
          <a:xfrm>
            <a:off x="251521" y="2276872"/>
            <a:ext cx="2880320" cy="28120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6" name="Содержимое 5"/>
          <p:cNvSpPr>
            <a:spLocks noGrp="1"/>
          </p:cNvSpPr>
          <p:nvPr>
            <p:ph idx="1"/>
          </p:nvPr>
        </p:nvSpPr>
        <p:spPr>
          <a:xfrm>
            <a:off x="457200" y="1600201"/>
            <a:ext cx="8229600" cy="2114552"/>
          </a:xfrm>
        </p:spPr>
        <p:txBody>
          <a:bodyPr/>
          <a:lstStyle/>
          <a:p>
            <a:endParaRPr lang="ru-RU" dirty="0"/>
          </a:p>
        </p:txBody>
      </p:sp>
      <p:sp>
        <p:nvSpPr>
          <p:cNvPr id="7" name="Скругленный прямоугольник 6"/>
          <p:cNvSpPr/>
          <p:nvPr/>
        </p:nvSpPr>
        <p:spPr>
          <a:xfrm>
            <a:off x="785786" y="1928802"/>
            <a:ext cx="3429024" cy="194095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ru-RU" dirty="0" smtClean="0">
              <a:solidFill>
                <a:srgbClr val="FF0066"/>
              </a:solidFill>
            </a:endParaRPr>
          </a:p>
          <a:p>
            <a:pPr algn="ctr"/>
            <a:r>
              <a:rPr lang="ru-RU" sz="2400" dirty="0" smtClean="0">
                <a:solidFill>
                  <a:srgbClr val="7030A0"/>
                </a:solidFill>
                <a:latin typeface="Times New Roman" pitchFamily="18" charset="0"/>
                <a:cs typeface="Times New Roman" pitchFamily="18" charset="0"/>
              </a:rPr>
              <a:t>Помочь детям  научиться эффективно общаться</a:t>
            </a:r>
          </a:p>
          <a:p>
            <a:pPr algn="ctr"/>
            <a:endParaRPr lang="ru-RU" dirty="0"/>
          </a:p>
        </p:txBody>
      </p:sp>
      <p:sp>
        <p:nvSpPr>
          <p:cNvPr id="8" name="Скругленный прямоугольник 7"/>
          <p:cNvSpPr/>
          <p:nvPr/>
        </p:nvSpPr>
        <p:spPr>
          <a:xfrm>
            <a:off x="2411760" y="476672"/>
            <a:ext cx="5357850" cy="1000132"/>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3399"/>
                </a:solidFill>
                <a:latin typeface="Times New Roman" pitchFamily="18" charset="0"/>
                <a:cs typeface="Times New Roman" pitchFamily="18" charset="0"/>
              </a:rPr>
              <a:t>Задачи </a:t>
            </a:r>
            <a:r>
              <a:rPr lang="ru-RU" sz="2800" b="1" dirty="0" err="1" smtClean="0">
                <a:solidFill>
                  <a:srgbClr val="FF3399"/>
                </a:solidFill>
                <a:latin typeface="Times New Roman" pitchFamily="18" charset="0"/>
                <a:cs typeface="Times New Roman" pitchFamily="18" charset="0"/>
              </a:rPr>
              <a:t>социо-игровой</a:t>
            </a:r>
            <a:r>
              <a:rPr lang="ru-RU" sz="2800" b="1" dirty="0" smtClean="0">
                <a:solidFill>
                  <a:srgbClr val="FF3399"/>
                </a:solidFill>
                <a:latin typeface="Times New Roman" pitchFamily="18" charset="0"/>
                <a:cs typeface="Times New Roman" pitchFamily="18" charset="0"/>
              </a:rPr>
              <a:t> технологии</a:t>
            </a:r>
            <a:endParaRPr lang="ru-RU" sz="2800" b="1" dirty="0">
              <a:solidFill>
                <a:srgbClr val="FF3399"/>
              </a:solidFill>
              <a:latin typeface="Times New Roman" pitchFamily="18" charset="0"/>
              <a:cs typeface="Times New Roman" pitchFamily="18" charset="0"/>
            </a:endParaRPr>
          </a:p>
        </p:txBody>
      </p:sp>
      <p:sp>
        <p:nvSpPr>
          <p:cNvPr id="9" name="Скругленный прямоугольник 8"/>
          <p:cNvSpPr/>
          <p:nvPr/>
        </p:nvSpPr>
        <p:spPr>
          <a:xfrm>
            <a:off x="4786314" y="2000240"/>
            <a:ext cx="3571900" cy="185738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7030A0"/>
                </a:solidFill>
                <a:latin typeface="Times New Roman" pitchFamily="18" charset="0"/>
                <a:cs typeface="Times New Roman" pitchFamily="18" charset="0"/>
              </a:rPr>
              <a:t>Сделать образовательный процесс  более увлекательным</a:t>
            </a:r>
            <a:endParaRPr lang="ru-RU" sz="2400" dirty="0">
              <a:solidFill>
                <a:srgbClr val="7030A0"/>
              </a:solidFill>
              <a:latin typeface="Times New Roman" pitchFamily="18" charset="0"/>
              <a:cs typeface="Times New Roman" pitchFamily="18" charset="0"/>
            </a:endParaRPr>
          </a:p>
        </p:txBody>
      </p:sp>
      <p:sp>
        <p:nvSpPr>
          <p:cNvPr id="10" name="Скругленный прямоугольник 9"/>
          <p:cNvSpPr/>
          <p:nvPr/>
        </p:nvSpPr>
        <p:spPr>
          <a:xfrm>
            <a:off x="785786" y="4143380"/>
            <a:ext cx="3500462" cy="1857388"/>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7030A0"/>
                </a:solidFill>
                <a:latin typeface="Times New Roman" pitchFamily="18" charset="0"/>
                <a:cs typeface="Times New Roman" pitchFamily="18" charset="0"/>
              </a:rPr>
              <a:t>Способствовать развитию у детей активной позиции, самостоятельности, творчества</a:t>
            </a:r>
            <a:endParaRPr lang="ru-RU" sz="2400" dirty="0">
              <a:solidFill>
                <a:srgbClr val="7030A0"/>
              </a:solidFill>
              <a:latin typeface="Times New Roman" pitchFamily="18" charset="0"/>
              <a:cs typeface="Times New Roman" pitchFamily="18" charset="0"/>
            </a:endParaRPr>
          </a:p>
        </p:txBody>
      </p:sp>
      <p:sp>
        <p:nvSpPr>
          <p:cNvPr id="12" name="Скругленный прямоугольник 11"/>
          <p:cNvSpPr/>
          <p:nvPr/>
        </p:nvSpPr>
        <p:spPr>
          <a:xfrm>
            <a:off x="4857752" y="4071942"/>
            <a:ext cx="3429024" cy="1940957"/>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ru-RU" sz="2400" dirty="0" smtClean="0">
                <a:solidFill>
                  <a:srgbClr val="7030A0"/>
                </a:solidFill>
                <a:latin typeface="Times New Roman" pitchFamily="18" charset="0"/>
                <a:cs typeface="Times New Roman" pitchFamily="18" charset="0"/>
              </a:rPr>
              <a:t>Воспитывать в дошкольниках желание узнавать новое</a:t>
            </a:r>
          </a:p>
          <a:p>
            <a:pPr algn="ct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21"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3000"/>
                                        <p:tgtEl>
                                          <p:spTgt spid="7"/>
                                        </p:tgtEl>
                                      </p:cBhvr>
                                    </p:animEffect>
                                  </p:childTnLst>
                                </p:cTn>
                              </p:par>
                            </p:childTnLst>
                          </p:cTn>
                        </p:par>
                        <p:par>
                          <p:cTn id="14" fill="hold">
                            <p:stCondLst>
                              <p:cond delay="5000"/>
                            </p:stCondLst>
                            <p:childTnLst>
                              <p:par>
                                <p:cTn id="15" presetID="21"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3000"/>
                                        <p:tgtEl>
                                          <p:spTgt spid="9"/>
                                        </p:tgtEl>
                                      </p:cBhvr>
                                    </p:animEffect>
                                  </p:childTnLst>
                                </p:cTn>
                              </p:par>
                            </p:childTnLst>
                          </p:cTn>
                        </p:par>
                        <p:par>
                          <p:cTn id="18" fill="hold">
                            <p:stCondLst>
                              <p:cond delay="8000"/>
                            </p:stCondLst>
                            <p:childTnLst>
                              <p:par>
                                <p:cTn id="19" presetID="21"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4)">
                                      <p:cBhvr>
                                        <p:cTn id="21" dur="3000"/>
                                        <p:tgtEl>
                                          <p:spTgt spid="10"/>
                                        </p:tgtEl>
                                      </p:cBhvr>
                                    </p:animEffect>
                                  </p:childTnLst>
                                </p:cTn>
                              </p:par>
                            </p:childTnLst>
                          </p:cTn>
                        </p:par>
                        <p:par>
                          <p:cTn id="22" fill="hold">
                            <p:stCondLst>
                              <p:cond delay="11000"/>
                            </p:stCondLst>
                            <p:childTnLst>
                              <p:par>
                                <p:cTn id="23" presetID="21"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4)">
                                      <p:cBhvr>
                                        <p:cTn id="25"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8229600" cy="1143000"/>
          </a:xfrm>
        </p:spPr>
        <p:txBody>
          <a:bodyPr>
            <a:noAutofit/>
          </a:bodyPr>
          <a:lstStyle/>
          <a:p>
            <a:r>
              <a:rPr lang="ru-RU" sz="6000" dirty="0" smtClean="0">
                <a:solidFill>
                  <a:srgbClr val="FF0066"/>
                </a:solidFill>
              </a:rPr>
              <a:t/>
            </a:r>
            <a:br>
              <a:rPr lang="ru-RU" sz="6000" dirty="0" smtClean="0">
                <a:solidFill>
                  <a:srgbClr val="FF0066"/>
                </a:solidFill>
              </a:rPr>
            </a:br>
            <a:r>
              <a:rPr lang="ru-RU" sz="6000" dirty="0">
                <a:solidFill>
                  <a:srgbClr val="FF0066"/>
                </a:solidFill>
              </a:rPr>
              <a:t/>
            </a:r>
            <a:br>
              <a:rPr lang="ru-RU" sz="6000" dirty="0">
                <a:solidFill>
                  <a:srgbClr val="FF0066"/>
                </a:solidFill>
              </a:rPr>
            </a:br>
            <a:r>
              <a:rPr lang="ru-RU" sz="6000" b="1" dirty="0" smtClean="0">
                <a:solidFill>
                  <a:srgbClr val="FF0066"/>
                </a:solidFill>
                <a:latin typeface="Times New Roman" pitchFamily="18" charset="0"/>
                <a:cs typeface="Times New Roman" pitchFamily="18" charset="0"/>
              </a:rPr>
              <a:t/>
            </a:r>
            <a:br>
              <a:rPr lang="ru-RU" sz="6000" b="1" dirty="0" smtClean="0">
                <a:solidFill>
                  <a:srgbClr val="FF0066"/>
                </a:solidFill>
                <a:latin typeface="Times New Roman" pitchFamily="18" charset="0"/>
                <a:cs typeface="Times New Roman" pitchFamily="18" charset="0"/>
              </a:rPr>
            </a:br>
            <a:r>
              <a:rPr lang="ru-RU" sz="6000" b="1" dirty="0" smtClean="0">
                <a:solidFill>
                  <a:srgbClr val="FF0066"/>
                </a:solidFill>
                <a:latin typeface="Times New Roman" pitchFamily="18" charset="0"/>
                <a:cs typeface="Times New Roman" pitchFamily="18" charset="0"/>
              </a:rPr>
              <a:t/>
            </a:r>
            <a:br>
              <a:rPr lang="ru-RU" sz="6000" b="1" dirty="0" smtClean="0">
                <a:solidFill>
                  <a:srgbClr val="FF0066"/>
                </a:solidFill>
                <a:latin typeface="Times New Roman" pitchFamily="18" charset="0"/>
                <a:cs typeface="Times New Roman" pitchFamily="18" charset="0"/>
              </a:rPr>
            </a:br>
            <a:endParaRPr lang="ru-RU" sz="6000" b="1" dirty="0">
              <a:solidFill>
                <a:srgbClr val="FF0066"/>
              </a:solidFill>
              <a:latin typeface="Times New Roman" pitchFamily="18" charset="0"/>
              <a:cs typeface="Times New Roman" pitchFamily="18" charset="0"/>
            </a:endParaRPr>
          </a:p>
        </p:txBody>
      </p:sp>
      <p:pic>
        <p:nvPicPr>
          <p:cNvPr id="4" name="Picture 3" descr="C:\Documents and Settings\user\Мои документы\Мои рисунки\МО\с.jpg"/>
          <p:cNvPicPr>
            <a:picLocks noGrp="1" noChangeAspect="1" noChangeArrowheads="1"/>
          </p:cNvPicPr>
          <p:nvPr>
            <p:ph idx="1"/>
          </p:nvPr>
        </p:nvPicPr>
        <p:blipFill>
          <a:blip r:embed="rId2" cstate="print">
            <a:lum contrast="20000"/>
          </a:blip>
          <a:srcRect b="9252"/>
          <a:stretch>
            <a:fillRect/>
          </a:stretch>
        </p:blipFill>
        <p:spPr bwMode="auto">
          <a:xfrm>
            <a:off x="467544" y="1844824"/>
            <a:ext cx="4178101" cy="2448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Скругленный прямоугольник 4"/>
          <p:cNvSpPr/>
          <p:nvPr/>
        </p:nvSpPr>
        <p:spPr>
          <a:xfrm>
            <a:off x="1907704" y="908720"/>
            <a:ext cx="6336704" cy="7920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3399"/>
                </a:solidFill>
                <a:latin typeface="Times New Roman" pitchFamily="18" charset="0"/>
                <a:cs typeface="Times New Roman" pitchFamily="18" charset="0"/>
              </a:rPr>
              <a:t>Пять советов </a:t>
            </a:r>
            <a:endParaRPr lang="ru-RU" sz="2800" dirty="0">
              <a:solidFill>
                <a:srgbClr val="FF3399"/>
              </a:solidFill>
            </a:endParaRPr>
          </a:p>
        </p:txBody>
      </p:sp>
      <p:pic>
        <p:nvPicPr>
          <p:cNvPr id="6" name="Picture 3" descr="C:\Documents and Settings\Алина\Рабочий стол\ДЕТСКИЙ САД ФОТО\IMG_9799.JPG"/>
          <p:cNvPicPr>
            <a:picLocks noChangeAspect="1" noChangeArrowheads="1"/>
          </p:cNvPicPr>
          <p:nvPr/>
        </p:nvPicPr>
        <p:blipFill>
          <a:blip r:embed="rId3" cstate="print"/>
          <a:srcRect/>
          <a:stretch>
            <a:fillRect/>
          </a:stretch>
        </p:blipFill>
        <p:spPr bwMode="auto">
          <a:xfrm>
            <a:off x="4716016" y="3573016"/>
            <a:ext cx="4066836" cy="2847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par>
                                <p:cTn id="17" presetID="53"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74638"/>
            <a:ext cx="7400948" cy="1143000"/>
          </a:xfrm>
        </p:spPr>
        <p:txBody>
          <a:bodyPr>
            <a:normAutofit/>
          </a:bodyPr>
          <a:lstStyle/>
          <a:p>
            <a:endParaRPr lang="ru-RU" b="1" dirty="0">
              <a:solidFill>
                <a:srgbClr val="FF0066"/>
              </a:solidFill>
            </a:endParaRPr>
          </a:p>
        </p:txBody>
      </p:sp>
      <p:sp>
        <p:nvSpPr>
          <p:cNvPr id="4" name="Скругленный прямоугольник 3"/>
          <p:cNvSpPr/>
          <p:nvPr/>
        </p:nvSpPr>
        <p:spPr>
          <a:xfrm>
            <a:off x="1547664" y="836712"/>
            <a:ext cx="7056784" cy="1296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3399"/>
                </a:solidFill>
                <a:latin typeface="Times New Roman" pitchFamily="18" charset="0"/>
              </a:rPr>
              <a:t>Первый совет: быть готовым к собственным промахам</a:t>
            </a:r>
            <a:r>
              <a:rPr lang="ru-RU" sz="2800" b="1" dirty="0" smtClean="0">
                <a:solidFill>
                  <a:srgbClr val="FF3399"/>
                </a:solidFill>
                <a:latin typeface="Arial" charset="0"/>
              </a:rPr>
              <a:t> </a:t>
            </a:r>
            <a:endParaRPr lang="ru-RU" sz="2800" b="1" dirty="0">
              <a:solidFill>
                <a:srgbClr val="FF3399"/>
              </a:solidFill>
            </a:endParaRPr>
          </a:p>
        </p:txBody>
      </p:sp>
      <p:sp>
        <p:nvSpPr>
          <p:cNvPr id="5" name="Скругленный прямоугольник 4"/>
          <p:cNvSpPr/>
          <p:nvPr/>
        </p:nvSpPr>
        <p:spPr>
          <a:xfrm>
            <a:off x="1403648" y="2636912"/>
            <a:ext cx="7056784"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90000"/>
              </a:lnSpc>
            </a:pPr>
            <a:r>
              <a:rPr lang="ru-RU" sz="2400" dirty="0" smtClean="0">
                <a:solidFill>
                  <a:srgbClr val="7030A0"/>
                </a:solidFill>
                <a:latin typeface="Times New Roman" pitchFamily="18" charset="0"/>
              </a:rPr>
              <a:t>Какое бы предложение с</a:t>
            </a:r>
            <a:r>
              <a:rPr lang="ru-RU" sz="2400" i="1" dirty="0" smtClean="0">
                <a:solidFill>
                  <a:srgbClr val="7030A0"/>
                </a:solidFill>
                <a:latin typeface="Times New Roman" pitchFamily="18" charset="0"/>
              </a:rPr>
              <a:t>ыграть</a:t>
            </a:r>
            <a:r>
              <a:rPr lang="ru-RU" sz="2400" dirty="0" smtClean="0">
                <a:solidFill>
                  <a:srgbClr val="7030A0"/>
                </a:solidFill>
                <a:latin typeface="Times New Roman" pitchFamily="18" charset="0"/>
              </a:rPr>
              <a:t>, </a:t>
            </a:r>
            <a:r>
              <a:rPr lang="ru-RU" sz="2400" i="1" dirty="0" smtClean="0">
                <a:solidFill>
                  <a:srgbClr val="7030A0"/>
                </a:solidFill>
                <a:latin typeface="Times New Roman" pitchFamily="18" charset="0"/>
              </a:rPr>
              <a:t>показать</a:t>
            </a:r>
            <a:r>
              <a:rPr lang="ru-RU" sz="2400" dirty="0" smtClean="0">
                <a:solidFill>
                  <a:srgbClr val="7030A0"/>
                </a:solidFill>
                <a:latin typeface="Times New Roman" pitchFamily="18" charset="0"/>
              </a:rPr>
              <a:t>, </a:t>
            </a:r>
            <a:r>
              <a:rPr lang="ru-RU" sz="2400" i="1" dirty="0" smtClean="0">
                <a:solidFill>
                  <a:srgbClr val="7030A0"/>
                </a:solidFill>
                <a:latin typeface="Times New Roman" pitchFamily="18" charset="0"/>
              </a:rPr>
              <a:t>вспомнить</a:t>
            </a:r>
            <a:r>
              <a:rPr lang="ru-RU" sz="2400" dirty="0" smtClean="0">
                <a:solidFill>
                  <a:srgbClr val="7030A0"/>
                </a:solidFill>
                <a:latin typeface="Times New Roman" pitchFamily="18" charset="0"/>
              </a:rPr>
              <a:t>, </a:t>
            </a:r>
            <a:r>
              <a:rPr lang="ru-RU" sz="2400" i="1" dirty="0" smtClean="0">
                <a:solidFill>
                  <a:srgbClr val="7030A0"/>
                </a:solidFill>
                <a:latin typeface="Times New Roman" pitchFamily="18" charset="0"/>
              </a:rPr>
              <a:t>придумать</a:t>
            </a:r>
            <a:r>
              <a:rPr lang="ru-RU" sz="2400" dirty="0" smtClean="0">
                <a:solidFill>
                  <a:srgbClr val="7030A0"/>
                </a:solidFill>
                <a:latin typeface="Times New Roman" pitchFamily="18" charset="0"/>
              </a:rPr>
              <a:t> или </a:t>
            </a:r>
            <a:r>
              <a:rPr lang="ru-RU" sz="2400" i="1" dirty="0" smtClean="0">
                <a:solidFill>
                  <a:srgbClr val="7030A0"/>
                </a:solidFill>
                <a:latin typeface="Times New Roman" pitchFamily="18" charset="0"/>
              </a:rPr>
              <a:t>выполнить</a:t>
            </a:r>
            <a:r>
              <a:rPr lang="ru-RU" sz="2400" dirty="0" smtClean="0">
                <a:solidFill>
                  <a:srgbClr val="7030A0"/>
                </a:solidFill>
                <a:latin typeface="Times New Roman" pitchFamily="18" charset="0"/>
              </a:rPr>
              <a:t> — ни высказал воспитатель, он должен исходить из реальных возможностей данной группы. </a:t>
            </a:r>
          </a:p>
        </p:txBody>
      </p:sp>
      <p:sp>
        <p:nvSpPr>
          <p:cNvPr id="6" name="Скругленный прямоугольник 5"/>
          <p:cNvSpPr/>
          <p:nvPr/>
        </p:nvSpPr>
        <p:spPr>
          <a:xfrm>
            <a:off x="1403648" y="4581128"/>
            <a:ext cx="7056784"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90000"/>
              </a:lnSpc>
            </a:pPr>
            <a:r>
              <a:rPr lang="ru-RU" sz="2400" dirty="0" smtClean="0">
                <a:solidFill>
                  <a:srgbClr val="7030A0"/>
                </a:solidFill>
                <a:latin typeface="Times New Roman" pitchFamily="18" charset="0"/>
              </a:rPr>
              <a:t>Все препятствия, встречающиеся в </a:t>
            </a:r>
            <a:r>
              <a:rPr lang="ru-RU" sz="2400" dirty="0" err="1" smtClean="0">
                <a:solidFill>
                  <a:srgbClr val="7030A0"/>
                </a:solidFill>
                <a:latin typeface="Times New Roman" pitchFamily="18" charset="0"/>
              </a:rPr>
              <a:t>социо-игровой</a:t>
            </a:r>
            <a:r>
              <a:rPr lang="ru-RU" sz="2400" dirty="0" smtClean="0">
                <a:solidFill>
                  <a:srgbClr val="7030A0"/>
                </a:solidFill>
                <a:latin typeface="Times New Roman" pitchFamily="18" charset="0"/>
              </a:rPr>
              <a:t> работе, воспитателю следует рассматривать как </a:t>
            </a:r>
            <a:r>
              <a:rPr lang="ru-RU" sz="2400" i="1" dirty="0" smtClean="0">
                <a:solidFill>
                  <a:srgbClr val="7030A0"/>
                </a:solidFill>
                <a:latin typeface="Times New Roman" pitchFamily="18" charset="0"/>
              </a:rPr>
              <a:t>содержание</a:t>
            </a:r>
            <a:r>
              <a:rPr lang="ru-RU" sz="2400" dirty="0" smtClean="0">
                <a:solidFill>
                  <a:srgbClr val="7030A0"/>
                </a:solidFill>
                <a:latin typeface="Times New Roman" pitchFamily="18" charset="0"/>
              </a:rPr>
              <a:t> занятия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1763688" y="476672"/>
            <a:ext cx="6912768" cy="1296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3399"/>
                </a:solidFill>
                <a:latin typeface="Times New Roman" pitchFamily="18" charset="0"/>
                <a:cs typeface="Times New Roman" pitchFamily="18" charset="0"/>
              </a:rPr>
              <a:t>Второй совет:  </a:t>
            </a:r>
            <a:br>
              <a:rPr lang="ru-RU" sz="2800" b="1" dirty="0" smtClean="0">
                <a:solidFill>
                  <a:srgbClr val="FF3399"/>
                </a:solidFill>
                <a:latin typeface="Times New Roman" pitchFamily="18" charset="0"/>
                <a:cs typeface="Times New Roman" pitchFamily="18" charset="0"/>
              </a:rPr>
            </a:br>
            <a:r>
              <a:rPr lang="ru-RU" sz="2800" b="1" dirty="0">
                <a:solidFill>
                  <a:srgbClr val="FF3399"/>
                </a:solidFill>
                <a:latin typeface="Times New Roman" pitchFamily="18" charset="0"/>
                <a:cs typeface="Times New Roman" pitchFamily="18" charset="0"/>
              </a:rPr>
              <a:t>н</a:t>
            </a:r>
            <a:r>
              <a:rPr lang="ru-RU" sz="2800" b="1" dirty="0" smtClean="0">
                <a:solidFill>
                  <a:srgbClr val="FF3399"/>
                </a:solidFill>
                <a:latin typeface="Times New Roman" pitchFamily="18" charset="0"/>
                <a:cs typeface="Times New Roman" pitchFamily="18" charset="0"/>
              </a:rPr>
              <a:t>е разжевывать смысл задания </a:t>
            </a:r>
            <a:endParaRPr lang="ru-RU" sz="2800" b="1" dirty="0">
              <a:solidFill>
                <a:srgbClr val="FF3399"/>
              </a:solidFill>
              <a:latin typeface="Times New Roman" pitchFamily="18" charset="0"/>
              <a:cs typeface="Times New Roman" pitchFamily="18" charset="0"/>
            </a:endParaRPr>
          </a:p>
        </p:txBody>
      </p:sp>
      <p:sp>
        <p:nvSpPr>
          <p:cNvPr id="8" name="Скругленный прямоугольник 7"/>
          <p:cNvSpPr/>
          <p:nvPr/>
        </p:nvSpPr>
        <p:spPr>
          <a:xfrm>
            <a:off x="539552" y="4509120"/>
            <a:ext cx="8208912" cy="20882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rPr>
              <a:t>В </a:t>
            </a:r>
            <a:r>
              <a:rPr lang="ru-RU" sz="2400" dirty="0" err="1" smtClean="0">
                <a:solidFill>
                  <a:srgbClr val="7030A0"/>
                </a:solidFill>
                <a:latin typeface="Times New Roman" pitchFamily="18" charset="0"/>
              </a:rPr>
              <a:t>социо-игровых</a:t>
            </a:r>
            <a:r>
              <a:rPr lang="ru-RU" sz="2400" dirty="0" smtClean="0">
                <a:solidFill>
                  <a:srgbClr val="7030A0"/>
                </a:solidFill>
                <a:latin typeface="Times New Roman" pitchFamily="18" charset="0"/>
              </a:rPr>
              <a:t> заданиях доля самостоятельности исполнителя раз от раза обязательно должна расти. Тогда дети могут почувствовать: «не понял» — это, наверное, просто поосторожничал,«поленился» или подумать, или попробовать.</a:t>
            </a:r>
            <a:endParaRPr lang="ru-RU" sz="2400" dirty="0"/>
          </a:p>
        </p:txBody>
      </p:sp>
      <p:sp>
        <p:nvSpPr>
          <p:cNvPr id="9" name="Скругленный прямоугольник 8"/>
          <p:cNvSpPr/>
          <p:nvPr/>
        </p:nvSpPr>
        <p:spPr>
          <a:xfrm>
            <a:off x="611560" y="2132856"/>
            <a:ext cx="8136904" cy="20162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rPr>
              <a:t>Часто дети говорят, что не начинают выполнять заданное, потому что ничего «не поняли». Но это совсем не означает необходимости «разжевывать» задания так, чтобы уж ничего не оставалось отгадать, сообразить, понять самому ребёнку.</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000" fill="hold"/>
                                        <p:tgtEl>
                                          <p:spTgt spid="8"/>
                                        </p:tgtEl>
                                        <p:attrNameLst>
                                          <p:attrName>ppt_w</p:attrName>
                                        </p:attrNameLst>
                                      </p:cBhvr>
                                      <p:tavLst>
                                        <p:tav tm="0">
                                          <p:val>
                                            <p:fltVal val="0"/>
                                          </p:val>
                                        </p:tav>
                                        <p:tav tm="100000">
                                          <p:val>
                                            <p:strVal val="#ppt_w"/>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835696" y="404664"/>
            <a:ext cx="6912768"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3399"/>
                </a:solidFill>
                <a:latin typeface="Times New Roman" pitchFamily="18" charset="0"/>
              </a:rPr>
              <a:t>Третий совет: </a:t>
            </a:r>
            <a:br>
              <a:rPr lang="ru-RU" sz="2800" b="1" dirty="0" smtClean="0">
                <a:solidFill>
                  <a:srgbClr val="FF3399"/>
                </a:solidFill>
                <a:latin typeface="Times New Roman" pitchFamily="18" charset="0"/>
              </a:rPr>
            </a:br>
            <a:r>
              <a:rPr lang="ru-RU" sz="2800" b="1" dirty="0" smtClean="0">
                <a:solidFill>
                  <a:srgbClr val="FF3399"/>
                </a:solidFill>
                <a:latin typeface="Times New Roman" pitchFamily="18" charset="0"/>
              </a:rPr>
              <a:t> обращать внимание </a:t>
            </a:r>
            <a:br>
              <a:rPr lang="ru-RU" sz="2800" b="1" dirty="0" smtClean="0">
                <a:solidFill>
                  <a:srgbClr val="FF3399"/>
                </a:solidFill>
                <a:latin typeface="Times New Roman" pitchFamily="18" charset="0"/>
              </a:rPr>
            </a:br>
            <a:r>
              <a:rPr lang="ru-RU" sz="2800" b="1" dirty="0" smtClean="0">
                <a:solidFill>
                  <a:srgbClr val="FF3399"/>
                </a:solidFill>
                <a:latin typeface="Times New Roman" pitchFamily="18" charset="0"/>
              </a:rPr>
              <a:t>на интересные неожиданнос</a:t>
            </a:r>
            <a:r>
              <a:rPr lang="ru-RU" sz="2800" b="1" dirty="0" smtClean="0">
                <a:solidFill>
                  <a:srgbClr val="FF0066"/>
                </a:solidFill>
                <a:latin typeface="Times New Roman" pitchFamily="18" charset="0"/>
              </a:rPr>
              <a:t>ти</a:t>
            </a:r>
            <a:r>
              <a:rPr lang="ru-RU" sz="2800" b="1" dirty="0" smtClean="0">
                <a:solidFill>
                  <a:srgbClr val="FF0066"/>
                </a:solidFill>
              </a:rPr>
              <a:t> </a:t>
            </a:r>
            <a:endParaRPr lang="ru-RU" sz="2800" b="1" dirty="0"/>
          </a:p>
        </p:txBody>
      </p:sp>
      <p:sp>
        <p:nvSpPr>
          <p:cNvPr id="3" name="Скругленный прямоугольник 2"/>
          <p:cNvSpPr/>
          <p:nvPr/>
        </p:nvSpPr>
        <p:spPr>
          <a:xfrm>
            <a:off x="827584" y="2492896"/>
            <a:ext cx="7920880"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rPr>
              <a:t>Обращать свое внимание на все неожиданное и интересное в выполнении неверно понятого задания. Иногда оно оказывается более интересным и полезным, чем «верный» вариант, запланированный воспитателем.</a:t>
            </a:r>
            <a:endParaRPr lang="ru-RU" sz="2400" dirty="0"/>
          </a:p>
        </p:txBody>
      </p:sp>
      <p:sp>
        <p:nvSpPr>
          <p:cNvPr id="4" name="Скругленный прямоугольник 3"/>
          <p:cNvSpPr/>
          <p:nvPr/>
        </p:nvSpPr>
        <p:spPr>
          <a:xfrm>
            <a:off x="899592" y="4869160"/>
            <a:ext cx="7848872" cy="129614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rPr>
              <a:t>Важнее включить в работу активность, даже неточно направленную, чем  заглушать ее страхом ошибки</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63688" y="404664"/>
            <a:ext cx="6912768"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0066"/>
                </a:solidFill>
                <a:latin typeface="Times New Roman" pitchFamily="18" charset="0"/>
              </a:rPr>
              <a:t>Четвертый совет:</a:t>
            </a:r>
            <a:br>
              <a:rPr lang="ru-RU" sz="2800" b="1" dirty="0" smtClean="0">
                <a:solidFill>
                  <a:srgbClr val="FF0066"/>
                </a:solidFill>
                <a:latin typeface="Times New Roman" pitchFamily="18" charset="0"/>
              </a:rPr>
            </a:br>
            <a:r>
              <a:rPr lang="ru-RU" sz="2800" b="1" i="1" dirty="0" smtClean="0">
                <a:solidFill>
                  <a:srgbClr val="FF0066"/>
                </a:solidFill>
                <a:latin typeface="Times New Roman" pitchFamily="18" charset="0"/>
              </a:rPr>
              <a:t> </a:t>
            </a:r>
            <a:r>
              <a:rPr lang="ru-RU" sz="2800" b="1" dirty="0">
                <a:solidFill>
                  <a:srgbClr val="FF0066"/>
                </a:solidFill>
                <a:latin typeface="Times New Roman" pitchFamily="18" charset="0"/>
              </a:rPr>
              <a:t>в</a:t>
            </a:r>
            <a:r>
              <a:rPr lang="ru-RU" sz="2800" b="1" dirty="0" smtClean="0">
                <a:solidFill>
                  <a:srgbClr val="FF0066"/>
                </a:solidFill>
                <a:latin typeface="Times New Roman" pitchFamily="18" charset="0"/>
              </a:rPr>
              <a:t>идеть в детских отказах ценные подсказки</a:t>
            </a:r>
            <a:endParaRPr lang="ru-RU" sz="2800" b="1" dirty="0"/>
          </a:p>
        </p:txBody>
      </p:sp>
      <p:sp>
        <p:nvSpPr>
          <p:cNvPr id="3" name="Скругленный прямоугольник 2"/>
          <p:cNvSpPr/>
          <p:nvPr/>
        </p:nvSpPr>
        <p:spPr>
          <a:xfrm>
            <a:off x="611560" y="2204864"/>
            <a:ext cx="8136904" cy="23042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rPr>
              <a:t>Самая «страшная» неприятность — отказ детей от участия в предложенной игре(задании, упражнении) — снимается предварительной готовностью воспитателя преодолеть этот отказ специальным набором  таких упражнений, чтобы отказывающиеся нашли в себе уверенность для участия в общей работе.</a:t>
            </a:r>
            <a:endParaRPr lang="ru-RU" sz="2400" dirty="0"/>
          </a:p>
        </p:txBody>
      </p:sp>
      <p:sp>
        <p:nvSpPr>
          <p:cNvPr id="4" name="Скругленный прямоугольник 3"/>
          <p:cNvSpPr/>
          <p:nvPr/>
        </p:nvSpPr>
        <p:spPr>
          <a:xfrm>
            <a:off x="611560" y="4653136"/>
            <a:ext cx="8064896"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rPr>
              <a:t>Столкновение с детским отказом перестает быть«страшным», если воспринимать его не как личное оскорбление, а как своевременную подсказку, подаренную ребёнком. </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p:val>
                                            <p:fltVal val="0"/>
                                          </p:val>
                                        </p:tav>
                                        <p:tav tm="100000">
                                          <p:val>
                                            <p:strVal val="#ppt_w"/>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274638"/>
            <a:ext cx="7615262" cy="1143000"/>
          </a:xfrm>
        </p:spPr>
        <p:txBody>
          <a:bodyPr>
            <a:normAutofit/>
          </a:bodyPr>
          <a:lstStyle/>
          <a:p>
            <a:endParaRPr lang="ru-RU" dirty="0">
              <a:solidFill>
                <a:srgbClr val="FF0066"/>
              </a:solidFill>
            </a:endParaRPr>
          </a:p>
        </p:txBody>
      </p:sp>
      <p:sp>
        <p:nvSpPr>
          <p:cNvPr id="3" name="Содержимое 2"/>
          <p:cNvSpPr>
            <a:spLocks noGrp="1"/>
          </p:cNvSpPr>
          <p:nvPr>
            <p:ph idx="1"/>
          </p:nvPr>
        </p:nvSpPr>
        <p:spPr>
          <a:xfrm>
            <a:off x="457200" y="1600200"/>
            <a:ext cx="8229600" cy="4829196"/>
          </a:xfrm>
        </p:spPr>
        <p:txBody>
          <a:bodyPr>
            <a:normAutofit/>
          </a:bodyPr>
          <a:lstStyle/>
          <a:p>
            <a:pPr>
              <a:lnSpc>
                <a:spcPct val="90000"/>
              </a:lnSpc>
            </a:pPr>
            <a:endParaRPr lang="ru-RU" sz="3900" dirty="0" smtClean="0">
              <a:solidFill>
                <a:srgbClr val="7030A0"/>
              </a:solidFill>
              <a:latin typeface="Times New Roman" pitchFamily="18" charset="0"/>
            </a:endParaRPr>
          </a:p>
          <a:p>
            <a:endParaRPr lang="ru-RU" dirty="0"/>
          </a:p>
        </p:txBody>
      </p:sp>
      <p:sp>
        <p:nvSpPr>
          <p:cNvPr id="4" name="Скругленный прямоугольник 3"/>
          <p:cNvSpPr/>
          <p:nvPr/>
        </p:nvSpPr>
        <p:spPr>
          <a:xfrm>
            <a:off x="2555776" y="764704"/>
            <a:ext cx="5400600"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dirty="0" smtClean="0">
                <a:solidFill>
                  <a:srgbClr val="FF0066"/>
                </a:solidFill>
                <a:latin typeface="Times New Roman" pitchFamily="18" charset="0"/>
              </a:rPr>
              <a:t>Пятый совет:  </a:t>
            </a:r>
            <a:br>
              <a:rPr lang="ru-RU" sz="2800" b="1" dirty="0" smtClean="0">
                <a:solidFill>
                  <a:srgbClr val="FF0066"/>
                </a:solidFill>
                <a:latin typeface="Times New Roman" pitchFamily="18" charset="0"/>
              </a:rPr>
            </a:br>
            <a:r>
              <a:rPr lang="ru-RU" sz="2800" b="1" dirty="0" smtClean="0">
                <a:solidFill>
                  <a:srgbClr val="FF0066"/>
                </a:solidFill>
                <a:latin typeface="Times New Roman" pitchFamily="18" charset="0"/>
              </a:rPr>
              <a:t>     умейте порадоваться шуму</a:t>
            </a:r>
            <a:r>
              <a:rPr lang="ru-RU" sz="2800" b="1" dirty="0" smtClean="0">
                <a:solidFill>
                  <a:srgbClr val="FF0066"/>
                </a:solidFill>
              </a:rPr>
              <a:t> </a:t>
            </a:r>
            <a:endParaRPr lang="ru-RU" sz="2800" b="1" dirty="0"/>
          </a:p>
        </p:txBody>
      </p:sp>
      <p:sp>
        <p:nvSpPr>
          <p:cNvPr id="5" name="Скругленный прямоугольник 4"/>
          <p:cNvSpPr/>
          <p:nvPr/>
        </p:nvSpPr>
        <p:spPr>
          <a:xfrm>
            <a:off x="1691680" y="2276872"/>
            <a:ext cx="6912768"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rPr>
              <a:t>Часто у воспитателей возникает недовольство лишним,  посторонним шумом, естественным при повышении активности обучаемых детей. </a:t>
            </a:r>
            <a:endParaRPr lang="ru-RU" sz="2400" dirty="0"/>
          </a:p>
        </p:txBody>
      </p:sp>
      <p:sp>
        <p:nvSpPr>
          <p:cNvPr id="6" name="Скругленный прямоугольник 5"/>
          <p:cNvSpPr/>
          <p:nvPr/>
        </p:nvSpPr>
        <p:spPr>
          <a:xfrm>
            <a:off x="1691680" y="4293096"/>
            <a:ext cx="6912768" cy="18722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dirty="0" smtClean="0">
                <a:solidFill>
                  <a:srgbClr val="7030A0"/>
                </a:solidFill>
                <a:latin typeface="Times New Roman" pitchFamily="18" charset="0"/>
              </a:rPr>
              <a:t>Чаще всего «шум» происходит от стихийно возникших деловых «репетиций» (то есть работы-подготовки на местах). Нужно радоваться, что задание вызывает у детей желание работать.</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animEffect transition="in" filter="fade">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392</Words>
  <Application>Microsoft Office PowerPoint</Application>
  <PresentationFormat>Экран (4:3)</PresentationFormat>
  <Paragraphs>71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Социо-игровая технология –  это развитие ребёнка в общении со сверстниками.</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Следуя этим советам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Социо - игровые подходы к педагогике</dc:title>
  <dc:creator>Your User Name</dc:creator>
  <cp:lastModifiedBy>lolik</cp:lastModifiedBy>
  <cp:revision>107</cp:revision>
  <dcterms:created xsi:type="dcterms:W3CDTF">2013-11-23T16:28:24Z</dcterms:created>
  <dcterms:modified xsi:type="dcterms:W3CDTF">2014-04-16T09:54:33Z</dcterms:modified>
</cp:coreProperties>
</file>