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75" r:id="rId4"/>
    <p:sldId id="270" r:id="rId5"/>
    <p:sldId id="269" r:id="rId6"/>
    <p:sldId id="264" r:id="rId7"/>
    <p:sldId id="258" r:id="rId8"/>
    <p:sldId id="267" r:id="rId9"/>
    <p:sldId id="266" r:id="rId10"/>
    <p:sldId id="268" r:id="rId11"/>
    <p:sldId id="273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49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лого гр\телефон\презентации\0b6c1bcfc1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2514600"/>
            <a:ext cx="65959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Выступление на </a:t>
            </a:r>
            <a:r>
              <a:rPr lang="ru-RU" sz="2800" b="1" dirty="0" smtClean="0">
                <a:solidFill>
                  <a:srgbClr val="00B050"/>
                </a:solidFill>
              </a:rPr>
              <a:t>родительском собрании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«Значение развития всех сторон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 речи для развития мышления»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лого гр\телефон\презентации\0b6c1bcfc1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лого гр\телефон\презентации\014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pic>
        <p:nvPicPr>
          <p:cNvPr id="7171" name="Picture 3" descr="C:\Users\user\Desktop\лого гр\лексика\i-1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27425" cy="2459261"/>
          </a:xfrm>
          <a:prstGeom prst="rect">
            <a:avLst/>
          </a:prstGeom>
          <a:noFill/>
        </p:spPr>
      </p:pic>
      <p:pic>
        <p:nvPicPr>
          <p:cNvPr id="7172" name="Picture 4" descr="C:\Users\user\Desktop\лого гр\лексика\i-1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057400"/>
            <a:ext cx="3348037" cy="3282389"/>
          </a:xfrm>
          <a:prstGeom prst="rect">
            <a:avLst/>
          </a:prstGeom>
          <a:noFill/>
        </p:spPr>
      </p:pic>
      <p:pic>
        <p:nvPicPr>
          <p:cNvPr id="7173" name="Picture 5" descr="C:\Users\user\Desktop\лого гр\лексика\i-17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195025"/>
            <a:ext cx="2520950" cy="26629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2667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381000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61722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533400"/>
            <a:ext cx="113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Предлоги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лого гр\телефон\презентации\0b6c1bcfc1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лого гр\телефон\презентации\014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228600" y="685800"/>
            <a:ext cx="75438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Мышление и речь </a:t>
            </a:r>
          </a:p>
          <a:p>
            <a:pPr algn="ctr"/>
            <a:r>
              <a:rPr lang="ru-RU" sz="2000" dirty="0" smtClean="0"/>
              <a:t>Все </a:t>
            </a:r>
            <a:r>
              <a:rPr lang="ru-RU" sz="2000" u="sng" dirty="0" smtClean="0"/>
              <a:t>операции мышления </a:t>
            </a:r>
            <a:r>
              <a:rPr lang="ru-RU" sz="2000" dirty="0" smtClean="0"/>
              <a:t>мы осуществляем </a:t>
            </a:r>
            <a:r>
              <a:rPr lang="ru-RU" sz="2000" smtClean="0"/>
              <a:t>через речь: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-анализируем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(красный ,</a:t>
            </a:r>
            <a:r>
              <a:rPr lang="ru-RU" sz="2000" dirty="0" err="1" smtClean="0"/>
              <a:t>сиреневый,квадратный,большой</a:t>
            </a:r>
            <a:r>
              <a:rPr lang="ru-RU" sz="2000" dirty="0" smtClean="0"/>
              <a:t>…)</a:t>
            </a:r>
          </a:p>
          <a:p>
            <a:pPr algn="ctr"/>
            <a:r>
              <a:rPr lang="ru-RU" sz="2000" dirty="0" smtClean="0"/>
              <a:t>-сравниваем</a:t>
            </a:r>
          </a:p>
          <a:p>
            <a:pPr algn="ctr"/>
            <a:r>
              <a:rPr lang="ru-RU" sz="2000" dirty="0" smtClean="0"/>
              <a:t>-обобщаем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-классифицируем</a:t>
            </a:r>
          </a:p>
          <a:p>
            <a:pPr algn="ctr"/>
            <a:r>
              <a:rPr lang="ru-RU" sz="2000" dirty="0" smtClean="0"/>
              <a:t>(</a:t>
            </a:r>
            <a:r>
              <a:rPr lang="ru-RU" sz="2000" dirty="0" err="1" smtClean="0"/>
              <a:t>животные,мебель,овощи</a:t>
            </a:r>
            <a:r>
              <a:rPr lang="ru-RU" sz="2000" dirty="0" smtClean="0"/>
              <a:t>…)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                -синтезируем :  звуки в слоги, слоги в слова</a:t>
            </a:r>
          </a:p>
          <a:p>
            <a:pPr algn="ctr"/>
            <a:r>
              <a:rPr lang="ru-RU" sz="2000" dirty="0" smtClean="0"/>
              <a:t>                                                                                     </a:t>
            </a:r>
          </a:p>
          <a:p>
            <a:pPr algn="ctr"/>
            <a:r>
              <a:rPr lang="ru-RU" sz="2000" dirty="0" smtClean="0"/>
              <a:t>            из слов составляем предложения, из предложений рассказы.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Поэтому  развивая речь мы развиваем мышление!</a:t>
            </a:r>
          </a:p>
          <a:p>
            <a:pPr algn="ctr"/>
            <a:endParaRPr lang="ru-RU" sz="2000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  <p:pic>
        <p:nvPicPr>
          <p:cNvPr id="7" name="Picture 5" descr="C:\Users\user\Desktop\лого гр\лексика\i-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447800"/>
            <a:ext cx="609600" cy="742950"/>
          </a:xfrm>
          <a:prstGeom prst="rect">
            <a:avLst/>
          </a:prstGeom>
          <a:noFill/>
        </p:spPr>
      </p:pic>
      <p:pic>
        <p:nvPicPr>
          <p:cNvPr id="8" name="Picture 8" descr="C:\Users\user\Desktop\лого гр\лексика\i-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524000"/>
            <a:ext cx="533400" cy="609600"/>
          </a:xfrm>
          <a:prstGeom prst="rect">
            <a:avLst/>
          </a:prstGeom>
          <a:noFill/>
        </p:spPr>
      </p:pic>
      <p:pic>
        <p:nvPicPr>
          <p:cNvPr id="9" name="Picture 2" descr="C:\Users\user\Desktop\лого гр\лексика\1._lesnye_zhiteli_-_kartin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200400"/>
            <a:ext cx="1600200" cy="711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лого гр\телефон\презентации\0b6c1bcfc1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лого гр\телефон\презентации\014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pic>
        <p:nvPicPr>
          <p:cNvPr id="3074" name="Picture 2" descr="C:\Users\user\Desktop\документы сад\фото\фото мое\IMG-20150317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5146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лого гр\телефон\презентации\0b6c1bcfc1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1676400"/>
            <a:ext cx="648632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Речь</a:t>
            </a:r>
          </a:p>
          <a:p>
            <a:pPr marL="533400"/>
            <a:r>
              <a:rPr lang="ru-RU" sz="2000" b="1" dirty="0" smtClean="0"/>
              <a:t>-ФОНЕТИКА ( звуки, слоговая структура)</a:t>
            </a:r>
          </a:p>
          <a:p>
            <a:pPr marL="533400"/>
            <a:endParaRPr lang="ru-RU" sz="2000" b="1" dirty="0" smtClean="0"/>
          </a:p>
          <a:p>
            <a:pPr marL="533400"/>
            <a:r>
              <a:rPr lang="ru-RU" sz="2000" b="1" dirty="0" smtClean="0"/>
              <a:t>-ЛЕКСИКА ( словарь)</a:t>
            </a:r>
          </a:p>
          <a:p>
            <a:pPr marL="533400"/>
            <a:endParaRPr lang="ru-RU" sz="2000" b="1" dirty="0" smtClean="0"/>
          </a:p>
          <a:p>
            <a:pPr marL="533400">
              <a:buFont typeface="Arial" pitchFamily="34" charset="0"/>
              <a:buChar char="•"/>
            </a:pPr>
            <a:r>
              <a:rPr lang="ru-RU" sz="2000" b="1" dirty="0" smtClean="0"/>
              <a:t>            Предметный</a:t>
            </a:r>
          </a:p>
          <a:p>
            <a:pPr marL="533400">
              <a:buFont typeface="Arial" pitchFamily="34" charset="0"/>
              <a:buChar char="•"/>
            </a:pPr>
            <a:r>
              <a:rPr lang="ru-RU" sz="2000" b="1" dirty="0" smtClean="0"/>
              <a:t>            Глагольный</a:t>
            </a:r>
          </a:p>
          <a:p>
            <a:pPr marL="533400">
              <a:buFont typeface="Arial" pitchFamily="34" charset="0"/>
              <a:buChar char="•"/>
            </a:pPr>
            <a:r>
              <a:rPr lang="ru-RU" sz="2000" b="1" dirty="0" smtClean="0"/>
              <a:t>            Словарь признаков</a:t>
            </a:r>
          </a:p>
          <a:p>
            <a:pPr marL="533400"/>
            <a:endParaRPr lang="ru-RU" sz="2000" b="1" dirty="0" smtClean="0"/>
          </a:p>
          <a:p>
            <a:pPr marL="533400"/>
            <a:r>
              <a:rPr lang="ru-RU" sz="2000" b="1" dirty="0" smtClean="0"/>
              <a:t>-ГРАММАТИКА (</a:t>
            </a:r>
            <a:r>
              <a:rPr lang="ru-RU" sz="2000" b="1" dirty="0" err="1" smtClean="0"/>
              <a:t>словоизменение,словобразование</a:t>
            </a:r>
            <a:r>
              <a:rPr lang="ru-RU" sz="2000" b="1" dirty="0" smtClean="0"/>
              <a:t>,</a:t>
            </a:r>
          </a:p>
          <a:p>
            <a:pPr marL="533400"/>
            <a:r>
              <a:rPr lang="ru-RU" sz="2000" b="1" dirty="0" smtClean="0"/>
              <a:t>                              предложно-падежное управление)</a:t>
            </a:r>
          </a:p>
          <a:p>
            <a:pPr marL="533400" lvl="2">
              <a:buFont typeface="Arial" pitchFamily="34" charset="0"/>
              <a:buChar char="•"/>
            </a:pPr>
            <a:r>
              <a:rPr lang="ru-RU" sz="2000" b="1" dirty="0" smtClean="0"/>
              <a:t>       окончания</a:t>
            </a:r>
          </a:p>
          <a:p>
            <a:pPr marL="533400">
              <a:buFont typeface="Arial" pitchFamily="34" charset="0"/>
              <a:buChar char="•"/>
            </a:pPr>
            <a:r>
              <a:rPr lang="ru-RU" sz="2000" b="1" dirty="0" smtClean="0"/>
              <a:t>        предлоги</a:t>
            </a:r>
          </a:p>
          <a:p>
            <a:pPr marL="533400"/>
            <a:endParaRPr lang="ru-RU" dirty="0" smtClean="0"/>
          </a:p>
          <a:p>
            <a:pPr marL="533400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лого гр\телефон\презентации\0b6c1bcfc1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лого гр\телефон\презентации\014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533400"/>
            <a:ext cx="1227123" cy="1216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007-012-Detskie-spektakli-ot-teatra-Vzgljad.jpg"/>
          <p:cNvPicPr>
            <a:picLocks noChangeAspect="1"/>
          </p:cNvPicPr>
          <p:nvPr/>
        </p:nvPicPr>
        <p:blipFill>
          <a:blip r:embed="rId5"/>
          <a:srcRect t="20567" r="34043" b="17021"/>
          <a:stretch>
            <a:fillRect/>
          </a:stretch>
        </p:blipFill>
        <p:spPr>
          <a:xfrm>
            <a:off x="4038600" y="457200"/>
            <a:ext cx="2362200" cy="16764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 t="44011" r="35385"/>
          <a:stretch>
            <a:fillRect/>
          </a:stretch>
        </p:blipFill>
        <p:spPr bwMode="auto">
          <a:xfrm>
            <a:off x="1219200" y="2286000"/>
            <a:ext cx="3200400" cy="2520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lum bright="6000" contrast="48000"/>
          </a:blip>
          <a:srcRect/>
          <a:stretch>
            <a:fillRect/>
          </a:stretch>
        </p:blipFill>
        <p:spPr bwMode="auto">
          <a:xfrm>
            <a:off x="4572000" y="2514600"/>
            <a:ext cx="1981200" cy="204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lum bright="-6000" contrast="54000"/>
          </a:blip>
          <a:srcRect/>
          <a:stretch>
            <a:fillRect/>
          </a:stretch>
        </p:blipFill>
        <p:spPr bwMode="auto">
          <a:xfrm>
            <a:off x="1981200" y="4495800"/>
            <a:ext cx="2438400" cy="211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lum bright="-12000" contrast="60000"/>
          </a:blip>
          <a:srcRect/>
          <a:stretch>
            <a:fillRect/>
          </a:stretch>
        </p:blipFill>
        <p:spPr bwMode="auto">
          <a:xfrm>
            <a:off x="4267200" y="4572000"/>
            <a:ext cx="2438400" cy="201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57200" y="914400"/>
            <a:ext cx="130997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1. </a:t>
            </a:r>
            <a:r>
              <a:rPr lang="ru-RU" dirty="0" err="1" smtClean="0"/>
              <a:t>Ру-ки</a:t>
            </a:r>
            <a:endParaRPr lang="ru-RU" dirty="0" smtClean="0"/>
          </a:p>
          <a:p>
            <a:r>
              <a:rPr lang="ru-RU" dirty="0" err="1" smtClean="0"/>
              <a:t>Не-бо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2.Ра-ду-га</a:t>
            </a:r>
            <a:endParaRPr lang="ru-RU" dirty="0" smtClean="0"/>
          </a:p>
          <a:p>
            <a:r>
              <a:rPr lang="ru-RU" dirty="0" err="1" smtClean="0"/>
              <a:t>Кен-гу-ру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mtClean="0"/>
              <a:t>3.Но-со-рог</a:t>
            </a:r>
            <a:endParaRPr lang="ru-RU" dirty="0" smtClean="0"/>
          </a:p>
          <a:p>
            <a:r>
              <a:rPr lang="ru-RU" dirty="0" err="1" smtClean="0"/>
              <a:t>Ви-но-град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228600"/>
            <a:ext cx="367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Развитие слоговой структуры слова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лого гр\телефон\презентации\0b6c1bcfc1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лого гр\телефон\презентации\014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pic>
        <p:nvPicPr>
          <p:cNvPr id="5122" name="Picture 2" descr="C:\Users\user\Desktop\лого гр\лексика\1._lesnye_zhiteli_-_kartin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90600"/>
            <a:ext cx="4800600" cy="2134735"/>
          </a:xfrm>
          <a:prstGeom prst="rect">
            <a:avLst/>
          </a:prstGeom>
          <a:noFill/>
        </p:spPr>
      </p:pic>
      <p:pic>
        <p:nvPicPr>
          <p:cNvPr id="5123" name="Picture 3" descr="C:\Users\user\Desktop\лого гр\лексика\rech1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886200"/>
            <a:ext cx="4476750" cy="2247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144780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звери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876800"/>
            <a:ext cx="91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мебель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533400"/>
            <a:ext cx="3953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Развитие лексики( словарного запаса)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лого гр\телефон\презентации\0b6c1bcfc1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лого гр\телефон\презентации\014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pic>
        <p:nvPicPr>
          <p:cNvPr id="6147" name="Picture 3" descr="C:\Users\user\Desktop\лого гр\лексика\926709-6b643d9b162738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828800"/>
            <a:ext cx="5715000" cy="38338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838200"/>
            <a:ext cx="1204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Предметы</a:t>
            </a:r>
          </a:p>
          <a:p>
            <a:r>
              <a:rPr lang="ru-RU" dirty="0" smtClean="0"/>
              <a:t>Признаки</a:t>
            </a:r>
          </a:p>
          <a:p>
            <a:r>
              <a:rPr lang="ru-RU" dirty="0" smtClean="0"/>
              <a:t>Действия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457200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Развитие   словаря: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лого гр\телефон\презентации\0b6c1bcfc1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user\Desktop\лого гр\лексика\0001-001-Antoni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"/>
            <a:ext cx="3276600" cy="2457451"/>
          </a:xfrm>
          <a:prstGeom prst="rect">
            <a:avLst/>
          </a:prstGeom>
          <a:noFill/>
        </p:spPr>
      </p:pic>
      <p:pic>
        <p:nvPicPr>
          <p:cNvPr id="9219" name="Picture 3" descr="C:\Users\user\Desktop\лого гр\лексика\2778252_376331_8A64B484-D296-2472-EF0E233FED8D195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09600"/>
            <a:ext cx="2895600" cy="2316007"/>
          </a:xfrm>
          <a:prstGeom prst="rect">
            <a:avLst/>
          </a:prstGeom>
          <a:noFill/>
        </p:spPr>
      </p:pic>
      <p:pic>
        <p:nvPicPr>
          <p:cNvPr id="9220" name="Picture 4" descr="C:\Users\user\Desktop\лого гр\лексика\926797-792662b71cf5bb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2971800"/>
            <a:ext cx="5257800" cy="3505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4495800"/>
            <a:ext cx="1591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Признаки</a:t>
            </a:r>
          </a:p>
          <a:p>
            <a:endParaRPr lang="ru-RU" dirty="0" smtClean="0"/>
          </a:p>
          <a:p>
            <a:r>
              <a:rPr lang="ru-RU" dirty="0" smtClean="0"/>
              <a:t>(игра « Скажи </a:t>
            </a:r>
          </a:p>
          <a:p>
            <a:r>
              <a:rPr lang="ru-RU" dirty="0" smtClean="0"/>
              <a:t>наоборот»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лого гр\телефон\презентации\0b6c1bcfc1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user\Desktop\лого гр\лексика\926745-f178017669569a41.jpg"/>
          <p:cNvPicPr>
            <a:picLocks noChangeAspect="1" noChangeArrowheads="1"/>
          </p:cNvPicPr>
          <p:nvPr/>
        </p:nvPicPr>
        <p:blipFill>
          <a:blip r:embed="rId3"/>
          <a:srcRect r="32955"/>
          <a:stretch>
            <a:fillRect/>
          </a:stretch>
        </p:blipFill>
        <p:spPr bwMode="auto">
          <a:xfrm>
            <a:off x="1905000" y="1447800"/>
            <a:ext cx="4495800" cy="4498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лого гр\телефон\презентации\0b6c1bcfc1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лого гр\телефон\презентации\014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pic>
        <p:nvPicPr>
          <p:cNvPr id="8195" name="Picture 3" descr="C:\Users\user\Desktop\лого гр\лексика\i-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914400"/>
            <a:ext cx="904875" cy="1428750"/>
          </a:xfrm>
          <a:prstGeom prst="rect">
            <a:avLst/>
          </a:prstGeom>
          <a:noFill/>
        </p:spPr>
      </p:pic>
      <p:pic>
        <p:nvPicPr>
          <p:cNvPr id="8196" name="Picture 4" descr="C:\Users\user\Desktop\лого гр\лексика\i-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685800"/>
            <a:ext cx="904875" cy="1428750"/>
          </a:xfrm>
          <a:prstGeom prst="rect">
            <a:avLst/>
          </a:prstGeom>
          <a:noFill/>
        </p:spPr>
      </p:pic>
      <p:pic>
        <p:nvPicPr>
          <p:cNvPr id="8197" name="Picture 5" descr="C:\Users\user\Desktop\лого гр\лексика\i-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6175" y="585788"/>
            <a:ext cx="904875" cy="1428750"/>
          </a:xfrm>
          <a:prstGeom prst="rect">
            <a:avLst/>
          </a:prstGeom>
          <a:noFill/>
        </p:spPr>
      </p:pic>
      <p:pic>
        <p:nvPicPr>
          <p:cNvPr id="8198" name="Picture 6" descr="C:\Users\user\Desktop\лого гр\лексика\i-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413" y="3232150"/>
            <a:ext cx="1428750" cy="1428750"/>
          </a:xfrm>
          <a:prstGeom prst="rect">
            <a:avLst/>
          </a:prstGeom>
          <a:noFill/>
        </p:spPr>
      </p:pic>
      <p:pic>
        <p:nvPicPr>
          <p:cNvPr id="8199" name="Picture 7" descr="C:\Users\user\Desktop\лого гр\лексика\i-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7525" y="2701925"/>
            <a:ext cx="1428750" cy="1428750"/>
          </a:xfrm>
          <a:prstGeom prst="rect">
            <a:avLst/>
          </a:prstGeom>
          <a:noFill/>
        </p:spPr>
      </p:pic>
      <p:pic>
        <p:nvPicPr>
          <p:cNvPr id="8200" name="Picture 8" descr="C:\Users\user\Desktop\лого гр\лексика\i-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6613" y="2798763"/>
            <a:ext cx="1428750" cy="1428750"/>
          </a:xfrm>
          <a:prstGeom prst="rect">
            <a:avLst/>
          </a:prstGeom>
          <a:noFill/>
        </p:spPr>
      </p:pic>
      <p:pic>
        <p:nvPicPr>
          <p:cNvPr id="8201" name="Picture 9" descr="C:\Users\user\Desktop\лого гр\лексика\i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5105400"/>
            <a:ext cx="1076325" cy="1428750"/>
          </a:xfrm>
          <a:prstGeom prst="rect">
            <a:avLst/>
          </a:prstGeom>
          <a:noFill/>
        </p:spPr>
      </p:pic>
      <p:pic>
        <p:nvPicPr>
          <p:cNvPr id="8202" name="Picture 10" descr="C:\Users\user\Desktop\лого гр\лексика\i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4648200"/>
            <a:ext cx="1076325" cy="1428750"/>
          </a:xfrm>
          <a:prstGeom prst="rect">
            <a:avLst/>
          </a:prstGeom>
          <a:noFill/>
        </p:spPr>
      </p:pic>
      <p:pic>
        <p:nvPicPr>
          <p:cNvPr id="8203" name="Picture 11" descr="C:\Users\user\Desktop\лого гр\лексика\i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5105400"/>
            <a:ext cx="1076325" cy="14287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38200" y="304800"/>
            <a:ext cx="5451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Развитие грамматической  стороны речи (окончания)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1524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ов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410200" y="3505200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ок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58674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лого гр\телефон\презентации\0b6c1bcfc1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лого гр\телефон\презентации\014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  <p:pic>
        <p:nvPicPr>
          <p:cNvPr id="2051" name="Picture 3" descr="C:\Users\user\Desktop\лого гр\лексика\i-1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2008332" cy="1400175"/>
          </a:xfrm>
          <a:prstGeom prst="rect">
            <a:avLst/>
          </a:prstGeom>
          <a:noFill/>
        </p:spPr>
      </p:pic>
      <p:pic>
        <p:nvPicPr>
          <p:cNvPr id="2052" name="Picture 4" descr="C:\Users\user\Desktop\лого гр\лексика\i-1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57200"/>
            <a:ext cx="2126737" cy="1482725"/>
          </a:xfrm>
          <a:prstGeom prst="rect">
            <a:avLst/>
          </a:prstGeom>
          <a:noFill/>
        </p:spPr>
      </p:pic>
      <p:pic>
        <p:nvPicPr>
          <p:cNvPr id="2053" name="Picture 5" descr="C:\Users\user\Desktop\лого гр\лексика\i-1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447800"/>
            <a:ext cx="2247900" cy="1567198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lum contrast="36000"/>
          </a:blip>
          <a:srcRect/>
          <a:stretch>
            <a:fillRect/>
          </a:stretch>
        </p:blipFill>
        <p:spPr bwMode="auto">
          <a:xfrm>
            <a:off x="1066800" y="3810000"/>
            <a:ext cx="1585058" cy="1724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lum contrast="36000"/>
          </a:blip>
          <a:srcRect/>
          <a:stretch>
            <a:fillRect/>
          </a:stretch>
        </p:blipFill>
        <p:spPr bwMode="auto">
          <a:xfrm>
            <a:off x="2590800" y="3137060"/>
            <a:ext cx="2133600" cy="232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lum contrast="36000"/>
          </a:blip>
          <a:srcRect/>
          <a:stretch>
            <a:fillRect/>
          </a:stretch>
        </p:blipFill>
        <p:spPr bwMode="auto">
          <a:xfrm>
            <a:off x="4343400" y="3429000"/>
            <a:ext cx="2057400" cy="2238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486400" y="14478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ек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81600" y="5867400"/>
            <a:ext cx="38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155</Words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2015-03-25T06:58:25Z</dcterms:created>
  <dcterms:modified xsi:type="dcterms:W3CDTF">2015-05-27T10:45:02Z</dcterms:modified>
</cp:coreProperties>
</file>