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263" r:id="rId6"/>
    <p:sldId id="265" r:id="rId7"/>
    <p:sldId id="274" r:id="rId8"/>
    <p:sldId id="266" r:id="rId9"/>
    <p:sldId id="267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9" r:id="rId18"/>
    <p:sldId id="280" r:id="rId19"/>
    <p:sldId id="281" r:id="rId20"/>
    <p:sldId id="285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00FF"/>
    <a:srgbClr val="660066"/>
    <a:srgbClr val="D7F3FD"/>
    <a:srgbClr val="FFF9E7"/>
    <a:srgbClr val="FFEBFB"/>
    <a:srgbClr val="FF66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91" autoAdjust="0"/>
  </p:normalViewPr>
  <p:slideViewPr>
    <p:cSldViewPr>
      <p:cViewPr varScale="1">
        <p:scale>
          <a:sx n="68" d="100"/>
          <a:sy n="68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92BF-E071-48F3-BEC8-F52C651FF5C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B1A06-A3DA-4D02-BE0D-A314E125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B1A06-A3DA-4D02-BE0D-A314E125CA1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oboz.obozrevatel.com/files/NewsPhoto/2009/01/23/281528/143360_image_large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pointofview/kids-tv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inkme.ufanet.ru/images/77/777c9fc926e81665ed0c7e31c2bb8cdb.gi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04.radikal.ru/i177/1005/9b/00a5df1ffda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Loner-XP\&#1056;&#1072;&#1073;&#1086;&#1095;&#1080;&#1081;%20&#1089;&#1090;&#1086;&#1083;\&#1053;&#1086;&#1074;&#1072;&#1103;%20&#1087;&#1072;&#1087;&#1082;&#1072;\mpg.m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1.imgbb.ru/d/9/9/d99b909b208458c8dcf36f0e3daf4c59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3bff-0cd7-42f4-92c3-48fe95f9354f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4429156" cy="3742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403648" y="620688"/>
            <a:ext cx="6552728" cy="172819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Телевидение в жизни ребенка.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429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воспитатель: Голубева Наталья Владимировна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071670" y="428603"/>
            <a:ext cx="54526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«Телевизионный ринг».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Блок-схема: решение 2"/>
          <p:cNvSpPr/>
          <p:nvPr/>
        </p:nvSpPr>
        <p:spPr>
          <a:xfrm>
            <a:off x="428596" y="928670"/>
            <a:ext cx="3357586" cy="1357322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Достоинства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214942" y="1000108"/>
            <a:ext cx="3286148" cy="1428760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Недостатки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28662" y="2071678"/>
            <a:ext cx="671517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Варианты «подсказок».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Телевизор: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Полностью захватывает сознание ребенка?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Развивает творческие способности,  воображение ребенка?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Отрицательно влияет на физическое развитие ребенка?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Провоцирует проявление детской агрессии, жестокости?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Позволяет развивать кругозор ребенка?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Повышает состояние тревожности, нервозности, страха?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Воспитывает наблюдательность, внимательность, сосредоточенность?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Позволяет получать новые знания?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Ухудшает зрение ребенка?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Развивает элементы  наглядно-образного  и логического мышления?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1357298"/>
            <a:ext cx="7715304" cy="34163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857232"/>
            <a:ext cx="22044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       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2643182"/>
            <a:ext cx="1857388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вывод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3894133" y="2321711"/>
            <a:ext cx="499272" cy="7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714612" y="428604"/>
            <a:ext cx="2928958" cy="15001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расслабиться, забыть проблемы, уйти от страхов и переживаний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32" y="2000240"/>
            <a:ext cx="3143272" cy="15001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находить ответы на вопросы, на которые не отвечают взрослые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из-за своей занятости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9" idx="3"/>
          </p:cNvCxnSpPr>
          <p:nvPr/>
        </p:nvCxnSpPr>
        <p:spPr>
          <a:xfrm>
            <a:off x="5214942" y="3000372"/>
            <a:ext cx="285752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42910" y="2214554"/>
            <a:ext cx="2286016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понять что такое хорошо и что такое плохо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3071802" y="2928934"/>
            <a:ext cx="285752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5214942" y="4143380"/>
            <a:ext cx="2571768" cy="1428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развить воображение, фантазию, эмоциональную среду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1538" y="4143380"/>
            <a:ext cx="2214578" cy="12858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занять свободное время</a:t>
            </a:r>
            <a:endParaRPr lang="ru-RU" i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3214678" y="3571876"/>
            <a:ext cx="500066" cy="50006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4714876" y="3571876"/>
            <a:ext cx="500066" cy="50006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71472" y="428604"/>
            <a:ext cx="7929618" cy="1857388"/>
          </a:xfrm>
          <a:prstGeom prst="downArrowCallout">
            <a:avLst/>
          </a:prstGeom>
          <a:solidFill>
            <a:srgbClr val="FFEBFB"/>
          </a:solidFill>
          <a:ln w="3175">
            <a:solidFill>
              <a:srgbClr val="66006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Какую опасность таит в себе просмотр телевизионных передач?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85804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артинка 3 из 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975698"/>
            <a:ext cx="5143536" cy="350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857356" y="428604"/>
            <a:ext cx="5429288" cy="928694"/>
          </a:xfrm>
          <a:prstGeom prst="downArrowCallou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Дефицит общения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71613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НЕ  НАУЧАТСЯ  ХОРОШО  И ГРАМОТНО  ГОВОРИТЬ, ЯСНО  ИЗЛАГАТЬ  СВОИ  МЫСЛИ 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Picture 5" descr="Картинка 37 из 63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38886"/>
            <a:ext cx="3870323" cy="2650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7" descr="Картинка 48 из 631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643314"/>
            <a:ext cx="4515407" cy="2847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6 из 25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14686"/>
            <a:ext cx="4827603" cy="3215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6215074" y="1643050"/>
            <a:ext cx="2571768" cy="1571636"/>
          </a:xfrm>
          <a:prstGeom prst="cloudCallout">
            <a:avLst>
              <a:gd name="adj1" fmla="val -31500"/>
              <a:gd name="adj2" fmla="val 62500"/>
            </a:avLst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пассивность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357686" y="714356"/>
            <a:ext cx="2143140" cy="1785950"/>
          </a:xfrm>
          <a:prstGeom prst="cloudCallout">
            <a:avLst>
              <a:gd name="adj1" fmla="val -25100"/>
              <a:gd name="adj2" fmla="val 74447"/>
            </a:avLst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агрессии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643042" y="428604"/>
            <a:ext cx="2643206" cy="1571636"/>
          </a:xfrm>
          <a:prstGeom prst="cloudCallout">
            <a:avLst>
              <a:gd name="adj1" fmla="val 5461"/>
              <a:gd name="adj2" fmla="val 89051"/>
            </a:avLst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тревожность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57158" y="1785926"/>
            <a:ext cx="1643074" cy="1928826"/>
          </a:xfrm>
          <a:prstGeom prst="cloudCallout">
            <a:avLst>
              <a:gd name="adj1" fmla="val 58225"/>
              <a:gd name="adj2" fmla="val 63290"/>
            </a:avLst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страхи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 из 1527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5072072" cy="336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 rot="877132">
            <a:off x="729367" y="563918"/>
            <a:ext cx="2906256" cy="10579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Усталость, вялость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1074712">
            <a:off x="5203519" y="606543"/>
            <a:ext cx="3356878" cy="1045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невнимательность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705807">
            <a:off x="593762" y="4972940"/>
            <a:ext cx="3362773" cy="12659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Заторможенность, рассеянность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1062446">
            <a:off x="4790562" y="4977773"/>
            <a:ext cx="3473663" cy="12441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Перевозбуждение, агрессивность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58" y="3286124"/>
            <a:ext cx="2286016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Капризы, бессонница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72264" y="2928934"/>
            <a:ext cx="2214578" cy="9286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Нарушение аппетита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816" y="2285992"/>
            <a:ext cx="4403323" cy="242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 rot="16200000" flipV="1">
            <a:off x="2893207" y="2035959"/>
            <a:ext cx="285752" cy="21431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714596" y="4786338"/>
            <a:ext cx="357190" cy="21428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822165" y="4822041"/>
            <a:ext cx="428628" cy="21431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643570" y="2000240"/>
            <a:ext cx="285752" cy="2857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14414" y="428604"/>
            <a:ext cx="62472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i="1" dirty="0" smtClean="0">
                <a:solidFill>
                  <a:srgbClr val="0000CC"/>
                </a:solidFill>
              </a:rPr>
              <a:t>Как телевизор влияет на здоровье ребенка?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71538" y="857232"/>
            <a:ext cx="2571768" cy="1143008"/>
          </a:xfrm>
          <a:prstGeom prst="ellipse">
            <a:avLst/>
          </a:prstGeom>
          <a:solidFill>
            <a:srgbClr val="D7F3FD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ухудшение зрения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43504" y="857232"/>
            <a:ext cx="3071834" cy="1143008"/>
          </a:xfrm>
          <a:prstGeom prst="ellipse">
            <a:avLst/>
          </a:prstGeom>
          <a:solidFill>
            <a:srgbClr val="D7F3FD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Дислексия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(нарушение чтения и письма)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28596" y="4929198"/>
            <a:ext cx="2643206" cy="1428760"/>
          </a:xfrm>
          <a:prstGeom prst="ellipse">
            <a:avLst/>
          </a:prstGeom>
          <a:solidFill>
            <a:srgbClr val="D7F3FD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Гиподинамия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(отсутствие движений)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929322" y="4929198"/>
            <a:ext cx="2428892" cy="1428760"/>
          </a:xfrm>
          <a:prstGeom prst="ellipse">
            <a:avLst/>
          </a:prstGeom>
          <a:solidFill>
            <a:srgbClr val="D7F3FD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Нарушение сердечно- сосудистой системы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Картинка 2 из 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624973" cy="4991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00034" y="1857364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Как отучить ребенка от телевизора???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57224" y="428604"/>
            <a:ext cx="2786082" cy="1285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Младший дошкольный возраст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00694" y="428604"/>
            <a:ext cx="2714644" cy="15716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Старший дошкольный возраст</a:t>
            </a:r>
            <a:endParaRPr lang="ru-RU" i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143902" y="1928008"/>
            <a:ext cx="285752" cy="1588"/>
          </a:xfrm>
          <a:prstGeom prst="straightConnector1">
            <a:avLst/>
          </a:prstGeom>
          <a:ln w="3175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6644496" y="2213760"/>
            <a:ext cx="285752" cy="1588"/>
          </a:xfrm>
          <a:prstGeom prst="straightConnector1">
            <a:avLst/>
          </a:prstGeom>
          <a:ln w="3175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786" y="214311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15 минут - 1 раз в день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228599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20 минут - 2 раза в день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928934"/>
            <a:ext cx="4000528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развлекательно-развивающие     программы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7030A0"/>
                </a:solidFill>
              </a:rPr>
              <a:t> детские мультфильмы </a:t>
            </a: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4214818"/>
            <a:ext cx="3929090" cy="233910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Например:</a:t>
            </a:r>
          </a:p>
          <a:p>
            <a:r>
              <a:rPr lang="ru-RU" sz="1600" dirty="0" smtClean="0"/>
              <a:t>«Улица Сезам», «Диалоги о животных»,  «Колобок», «Теремок», «Кот в сапогах», «Маша и медведи», «Три поросёнка», «Приключения кота Леопольда» , и другие мультфильмы, снятые по мотивам русских народных сказок.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4286256"/>
            <a:ext cx="3714776" cy="209288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Например:</a:t>
            </a:r>
          </a:p>
          <a:p>
            <a:r>
              <a:rPr lang="ru-RU" sz="1600" dirty="0" smtClean="0"/>
              <a:t>«Малыш и Карлсон», «Приключения Буратино», «Ёжик в тумане», «Алиса в стране чудес», «Щелкунчик», «Сказка о золотом петушке», «12 месяцев», «Снегурочка», «Доктор Айболит» и другие.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00100" y="214290"/>
            <a:ext cx="6786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masha-i-medved-pesni1374625832-51ef2028344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4671811" cy="3503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187450" y="1484313"/>
          <a:ext cx="6840538" cy="4752975"/>
        </p:xfrm>
        <a:graphic>
          <a:graphicData uri="http://schemas.openxmlformats.org/presentationml/2006/ole">
            <p:oleObj spid="_x0000_s1026" name="Диаграмма" r:id="rId3" imgW="3514649" imgH="2590800" progId="Excel.Sheet.8">
              <p:embed/>
            </p:oleObj>
          </a:graphicData>
        </a:graphic>
      </p:graphicFrame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7308850" y="981075"/>
            <a:ext cx="1150938" cy="1511300"/>
          </a:xfrm>
          <a:prstGeom prst="curvedLeftArrow">
            <a:avLst>
              <a:gd name="adj1" fmla="val 26262"/>
              <a:gd name="adj2" fmla="val 52524"/>
              <a:gd name="adj3" fmla="val 33333"/>
            </a:avLst>
          </a:prstGeom>
          <a:gradFill rotWithShape="1">
            <a:gsLst>
              <a:gs pos="0">
                <a:srgbClr val="5993E9"/>
              </a:gs>
              <a:gs pos="100000">
                <a:srgbClr val="0707C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Статистика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p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795263" cy="6368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571612"/>
            <a:ext cx="385765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Желаю всем семьям счастья  и интересного увлекательного семейного общения!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534523" cy="3006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leviz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3284984"/>
            <a:ext cx="4121226" cy="309634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355976" y="404664"/>
            <a:ext cx="4104456" cy="2881460"/>
          </a:xfrm>
          <a:prstGeom prst="wedgeRoundRectCallout">
            <a:avLst>
              <a:gd name="adj1" fmla="val -46914"/>
              <a:gd name="adj2" fmla="val 74898"/>
              <a:gd name="adj3" fmla="val 16667"/>
            </a:avLst>
          </a:prstGeom>
          <a:solidFill>
            <a:srgbClr val="FFF9E7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В нашей комнате живет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Африканский бегемот, 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Есть из мультика сова,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Гномы, бабушка Яга, 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Дядя новости читает,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Кто-то в космос улетает,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Тетя песенку поет, 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Кто –то мажет бутерброд.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Цирк большой здесь 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уместился.      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Ну и ну! А в чем секрет?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Телевизор наш включился,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 В нем увидим целый свет !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c68110eaac36c3e8ba0ea5e11cdaf80ccec8e7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928802"/>
            <a:ext cx="3714776" cy="309564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572132" y="642918"/>
            <a:ext cx="3248340" cy="1571636"/>
          </a:xfrm>
          <a:prstGeom prst="cloudCallout">
            <a:avLst/>
          </a:prstGeom>
          <a:solidFill>
            <a:srgbClr val="FFEBFB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00FF"/>
                </a:solidFill>
              </a:rPr>
              <a:t>Сколько и что должны смотреть дети? 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423266" y="4542650"/>
            <a:ext cx="2397206" cy="1913291"/>
          </a:xfrm>
          <a:prstGeom prst="cloudCallout">
            <a:avLst>
              <a:gd name="adj1" fmla="val -54381"/>
              <a:gd name="adj2" fmla="val -30027"/>
            </a:avLst>
          </a:prstGeom>
          <a:solidFill>
            <a:srgbClr val="FFEBFB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1600" b="1" i="1" dirty="0" smtClean="0">
                <a:solidFill>
                  <a:srgbClr val="0000FF"/>
                </a:solidFill>
              </a:rPr>
              <a:t>Какое влияние оказывает телевизор на детей?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Вопросы для обсуждения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23528" y="571480"/>
            <a:ext cx="2891150" cy="1643074"/>
          </a:xfrm>
          <a:prstGeom prst="cloudCallout">
            <a:avLst>
              <a:gd name="adj1" fmla="val 43037"/>
              <a:gd name="adj2" fmla="val 38984"/>
            </a:avLst>
          </a:prstGeom>
          <a:solidFill>
            <a:srgbClr val="FFEBFB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00FF"/>
                </a:solidFill>
              </a:rPr>
              <a:t>Телевизор в  жизни для ребенка — это опасно или полезно ?</a:t>
            </a:r>
            <a:endParaRPr lang="ru-RU" sz="1600" b="1" i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95536" y="4653136"/>
            <a:ext cx="3390646" cy="1800200"/>
          </a:xfrm>
          <a:prstGeom prst="cloudCallout">
            <a:avLst>
              <a:gd name="adj1" fmla="val 56537"/>
              <a:gd name="adj2" fmla="val -46634"/>
            </a:avLst>
          </a:prstGeom>
          <a:solidFill>
            <a:srgbClr val="FFEBFB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</a:rPr>
              <a:t>Должны ли взрослые контролировать просмотр телепередач 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</a:rPr>
              <a:t>детьми?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071538" y="2285992"/>
            <a:ext cx="1857388" cy="1643074"/>
          </a:xfrm>
          <a:prstGeom prst="flowChartProcess">
            <a:avLst/>
          </a:prstGeom>
          <a:solidFill>
            <a:srgbClr val="0000FF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357290" y="2643182"/>
            <a:ext cx="1143008" cy="857256"/>
          </a:xfrm>
          <a:prstGeom prst="flowChartProcess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643174" y="2714620"/>
            <a:ext cx="142876" cy="214314"/>
          </a:xfrm>
          <a:prstGeom prst="flowChartConnector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643174" y="3143248"/>
            <a:ext cx="142876" cy="214314"/>
          </a:xfrm>
          <a:prstGeom prst="flowChartConnector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2" idx="0"/>
          </p:cNvCxnSpPr>
          <p:nvPr/>
        </p:nvCxnSpPr>
        <p:spPr>
          <a:xfrm rot="16200000" flipV="1">
            <a:off x="1393009" y="1678769"/>
            <a:ext cx="500066" cy="7143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0"/>
          </p:cNvCxnSpPr>
          <p:nvPr/>
        </p:nvCxnSpPr>
        <p:spPr>
          <a:xfrm rot="5400000" flipH="1" flipV="1">
            <a:off x="2035951" y="1678769"/>
            <a:ext cx="571504" cy="64294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5984" y="21429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Разминка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929190" y="1857364"/>
            <a:ext cx="3643338" cy="2500330"/>
          </a:xfrm>
          <a:prstGeom prst="flowChartProcess">
            <a:avLst/>
          </a:prstGeom>
          <a:solidFill>
            <a:srgbClr val="0000FF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2357430"/>
            <a:ext cx="2357454" cy="1571636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18" idx="0"/>
          </p:cNvCxnSpPr>
          <p:nvPr/>
        </p:nvCxnSpPr>
        <p:spPr>
          <a:xfrm rot="16200000" flipV="1">
            <a:off x="5911463" y="1017967"/>
            <a:ext cx="928694" cy="7500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8" idx="0"/>
          </p:cNvCxnSpPr>
          <p:nvPr/>
        </p:nvCxnSpPr>
        <p:spPr>
          <a:xfrm rot="5400000" flipH="1" flipV="1">
            <a:off x="6661562" y="1017967"/>
            <a:ext cx="928694" cy="75010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8072462" y="2571744"/>
            <a:ext cx="357190" cy="385762"/>
          </a:xfrm>
          <a:prstGeom prst="flowChartConnector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8072462" y="3357562"/>
            <a:ext cx="357190" cy="314324"/>
          </a:xfrm>
          <a:prstGeom prst="flowChartConnector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 rot="18703640">
            <a:off x="4950366" y="878121"/>
            <a:ext cx="386276" cy="861712"/>
          </a:xfrm>
          <a:prstGeom prst="downArrow">
            <a:avLst/>
          </a:prstGeom>
          <a:solidFill>
            <a:srgbClr val="FFF9E7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 rot="2476525">
            <a:off x="3154964" y="881540"/>
            <a:ext cx="386643" cy="830918"/>
          </a:xfrm>
          <a:prstGeom prst="downArrow">
            <a:avLst/>
          </a:prstGeom>
          <a:solidFill>
            <a:srgbClr val="FFF9E7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786446" y="550070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ПОЛЬЗА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4414" y="542926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ВРЕД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332657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</a:rPr>
              <a:t>Телемания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142985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зависимость от телевизора, потребность все время проводить у экрана, забросив все другие дела</a:t>
            </a:r>
            <a:r>
              <a:rPr lang="ru-RU" sz="2800" dirty="0" smtClean="0"/>
              <a:t> 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337" name="Picture 1" descr="F:\Калейдоскоп\картинки\5a4b2т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5021077" cy="3355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182563"/>
            <a:ext cx="8150225" cy="96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Картинка 39 из 63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87700"/>
            <a:ext cx="4096072" cy="334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Картинка 41 из 631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4516437" cy="3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 rot="21331466">
            <a:off x="629927" y="1239393"/>
            <a:ext cx="3006609" cy="1744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УТЕШИТ И ОТВЛЕЧЁТ ОТ НЕПРИЯТНЫХ МЫСЛЕЙ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616627">
            <a:off x="5590147" y="1442695"/>
            <a:ext cx="2757617" cy="15109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НИ ОЧЁМ НЕ ПРОСИТ И НЕ ОБИЖАЕТСЯ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2 из 63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37638" cy="4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иугольник 2"/>
          <p:cNvSpPr/>
          <p:nvPr/>
        </p:nvSpPr>
        <p:spPr>
          <a:xfrm>
            <a:off x="3929058" y="1844824"/>
            <a:ext cx="1867078" cy="1441300"/>
          </a:xfrm>
          <a:prstGeom prst="homePlate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может выполнять действия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96136" y="149530"/>
            <a:ext cx="29523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Задавать вопросы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Решать проблемы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Творчески мыслить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Проявлять инициативу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Развивать координацию движений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Мыслить логически, критически, аналитически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Развивать коммуникативные навыки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Играть со сверстниками в развивающие игры, требующие навыков общения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500702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Что делать, если ребенок «заболел» телеманией?»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V="1">
            <a:off x="5357818" y="2071678"/>
            <a:ext cx="571504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429256" y="3714752"/>
            <a:ext cx="642942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786050" y="3857628"/>
            <a:ext cx="642942" cy="64294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857488" y="2071678"/>
            <a:ext cx="571504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2976583" cy="2232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Блок-схема: процесс 36"/>
          <p:cNvSpPr/>
          <p:nvPr/>
        </p:nvSpPr>
        <p:spPr>
          <a:xfrm>
            <a:off x="1285852" y="857232"/>
            <a:ext cx="1428760" cy="1188000"/>
          </a:xfrm>
          <a:prstGeom prst="flowChartProcess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571604" y="1142984"/>
            <a:ext cx="857256" cy="642942"/>
          </a:xfrm>
          <a:prstGeom prst="flowChartProcess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8" name="Прямая соединительная линия 47"/>
          <p:cNvCxnSpPr>
            <a:stCxn id="37" idx="0"/>
          </p:cNvCxnSpPr>
          <p:nvPr/>
        </p:nvCxnSpPr>
        <p:spPr>
          <a:xfrm rot="16200000" flipV="1">
            <a:off x="1678761" y="535761"/>
            <a:ext cx="357190" cy="28575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7" idx="0"/>
          </p:cNvCxnSpPr>
          <p:nvPr/>
        </p:nvCxnSpPr>
        <p:spPr>
          <a:xfrm rot="5400000" flipH="1" flipV="1">
            <a:off x="1964513" y="535761"/>
            <a:ext cx="357190" cy="28575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 flipH="1">
            <a:off x="2500298" y="1357298"/>
            <a:ext cx="108000" cy="108000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 flipV="1">
            <a:off x="2500298" y="1643050"/>
            <a:ext cx="108000" cy="108000"/>
          </a:xfrm>
          <a:prstGeom prst="ellipse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2976" y="642918"/>
            <a:ext cx="1714512" cy="16430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 flipV="1">
            <a:off x="1142976" y="571480"/>
            <a:ext cx="1785950" cy="17145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" descr="http://www.st-wilfrids.lancs.sch.uk/images/library/Learning/Year%205/ADDITION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357694"/>
            <a:ext cx="2061432" cy="1989913"/>
          </a:xfrm>
          <a:prstGeom prst="rect">
            <a:avLst/>
          </a:prstGeom>
          <a:noFill/>
        </p:spPr>
      </p:pic>
      <p:pic>
        <p:nvPicPr>
          <p:cNvPr id="69" name="Picture 4" descr="http://mediasubs.ru/group/uploads/bi/biznes-dlya-umnyih-i-lenivyih-glazami-opyitnyih-i-neznayuschih/image2/GUyLWEzOD.jpg"/>
          <p:cNvPicPr>
            <a:picLocks noChangeAspect="1" noChangeArrowheads="1"/>
          </p:cNvPicPr>
          <p:nvPr/>
        </p:nvPicPr>
        <p:blipFill>
          <a:blip r:embed="rId4" cstate="print"/>
          <a:srcRect b="3846"/>
          <a:stretch>
            <a:fillRect/>
          </a:stretch>
        </p:blipFill>
        <p:spPr bwMode="auto">
          <a:xfrm>
            <a:off x="7715272" y="3643314"/>
            <a:ext cx="1114433" cy="1428760"/>
          </a:xfrm>
          <a:prstGeom prst="rect">
            <a:avLst/>
          </a:prstGeom>
          <a:noFill/>
        </p:spPr>
      </p:pic>
      <p:sp>
        <p:nvSpPr>
          <p:cNvPr id="75" name="Блок-схема: узел 74"/>
          <p:cNvSpPr/>
          <p:nvPr/>
        </p:nvSpPr>
        <p:spPr>
          <a:xfrm>
            <a:off x="3286116" y="2000240"/>
            <a:ext cx="2428892" cy="214314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проблема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214414" y="4786322"/>
            <a:ext cx="571504" cy="50006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89225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284984"/>
            <a:ext cx="1000132" cy="1463527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71472" y="4429132"/>
            <a:ext cx="1500198" cy="1500198"/>
          </a:xfrm>
          <a:prstGeom prst="rect">
            <a:avLst/>
          </a:prstGeom>
          <a:solidFill>
            <a:srgbClr val="0070C0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4714884"/>
            <a:ext cx="928694" cy="785818"/>
          </a:xfrm>
          <a:prstGeom prst="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857356" y="5072074"/>
            <a:ext cx="108000" cy="108000"/>
          </a:xfrm>
          <a:prstGeom prst="flowChartConnector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1857356" y="5214950"/>
            <a:ext cx="108000" cy="108000"/>
          </a:xfrm>
          <a:prstGeom prst="flowChartConnector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endCxn id="85" idx="0"/>
          </p:cNvCxnSpPr>
          <p:nvPr/>
        </p:nvCxnSpPr>
        <p:spPr>
          <a:xfrm rot="16200000" flipH="1">
            <a:off x="910802" y="4018363"/>
            <a:ext cx="428628" cy="3929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85" idx="0"/>
          </p:cNvCxnSpPr>
          <p:nvPr/>
        </p:nvCxnSpPr>
        <p:spPr>
          <a:xfrm rot="5400000" flipH="1" flipV="1">
            <a:off x="1375150" y="4018365"/>
            <a:ext cx="357189" cy="46434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http://mediasubs.ru/group/uploads/bi/biznes-dlya-umnyih-i-lenivyih-glazami-opyitnyih-i-neznayuschih/image2/GUyLWEzOD.jpg"/>
          <p:cNvPicPr>
            <a:picLocks noChangeAspect="1" noChangeArrowheads="1"/>
          </p:cNvPicPr>
          <p:nvPr/>
        </p:nvPicPr>
        <p:blipFill>
          <a:blip r:embed="rId4" cstate="print"/>
          <a:srcRect b="3846"/>
          <a:stretch>
            <a:fillRect/>
          </a:stretch>
        </p:blipFill>
        <p:spPr bwMode="auto">
          <a:xfrm>
            <a:off x="8028384" y="332656"/>
            <a:ext cx="646889" cy="829345"/>
          </a:xfrm>
          <a:prstGeom prst="rect">
            <a:avLst/>
          </a:prstGeom>
          <a:noFill/>
        </p:spPr>
      </p:pic>
      <p:pic>
        <p:nvPicPr>
          <p:cNvPr id="31" name="Picture 4" descr="http://mediasubs.ru/group/uploads/bi/biznes-dlya-umnyih-i-lenivyih-glazami-opyitnyih-i-neznayuschih/image2/GUyLWEzOD.jpg"/>
          <p:cNvPicPr>
            <a:picLocks noChangeAspect="1" noChangeArrowheads="1"/>
          </p:cNvPicPr>
          <p:nvPr/>
        </p:nvPicPr>
        <p:blipFill>
          <a:blip r:embed="rId4" cstate="print"/>
          <a:srcRect b="3846"/>
          <a:stretch>
            <a:fillRect/>
          </a:stretch>
        </p:blipFill>
        <p:spPr bwMode="auto">
          <a:xfrm>
            <a:off x="2555776" y="476672"/>
            <a:ext cx="590723" cy="757337"/>
          </a:xfrm>
          <a:prstGeom prst="rect">
            <a:avLst/>
          </a:prstGeom>
          <a:noFill/>
        </p:spPr>
      </p:pic>
      <p:pic>
        <p:nvPicPr>
          <p:cNvPr id="33" name="Picture 4" descr="http://mediasubs.ru/group/uploads/bi/biznes-dlya-umnyih-i-lenivyih-glazami-opyitnyih-i-neznayuschih/image2/GUyLWEzOD.jpg"/>
          <p:cNvPicPr>
            <a:picLocks noChangeAspect="1" noChangeArrowheads="1"/>
          </p:cNvPicPr>
          <p:nvPr/>
        </p:nvPicPr>
        <p:blipFill>
          <a:blip r:embed="rId4" cstate="print"/>
          <a:srcRect b="3846"/>
          <a:stretch>
            <a:fillRect/>
          </a:stretch>
        </p:blipFill>
        <p:spPr bwMode="auto">
          <a:xfrm>
            <a:off x="2051720" y="5229200"/>
            <a:ext cx="608937" cy="78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935</TotalTime>
  <Words>459</Words>
  <Application>Microsoft Office PowerPoint</Application>
  <PresentationFormat>Экран (4:3)</PresentationFormat>
  <Paragraphs>116</Paragraphs>
  <Slides>21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Аспект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Loner-XP</cp:lastModifiedBy>
  <cp:revision>102</cp:revision>
  <dcterms:modified xsi:type="dcterms:W3CDTF">2014-04-29T17:39:11Z</dcterms:modified>
</cp:coreProperties>
</file>