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8"/>
  </p:notesMasterIdLst>
  <p:sldIdLst>
    <p:sldId id="293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92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88" r:id="rId36"/>
    <p:sldId id="289" r:id="rId37"/>
  </p:sldIdLst>
  <p:sldSz cx="6858000" cy="5400675"/>
  <p:notesSz cx="9144000" cy="6858000"/>
  <p:defaultTextStyle>
    <a:defPPr>
      <a:defRPr lang="ru-RU"/>
    </a:defPPr>
    <a:lvl1pPr marL="0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0166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0332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0499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0665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0831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0996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1162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1329" algn="l" defTabSz="7003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EA4AA5-AA48-4D0C-8042-D86FAD6AAA77}">
          <p14:sldIdLst>
            <p14:sldId id="293"/>
            <p14:sldId id="260"/>
            <p14:sldId id="258"/>
            <p14:sldId id="259"/>
            <p14:sldId id="261"/>
            <p14:sldId id="262"/>
            <p14:sldId id="263"/>
            <p14:sldId id="264"/>
          </p14:sldIdLst>
        </p14:section>
        <p14:section name="Раздел без заголовка" id="{F94EB935-2ED0-43F5-88BC-686C662A23EC}">
          <p14:sldIdLst>
            <p14:sldId id="265"/>
            <p14:sldId id="257"/>
            <p14:sldId id="266"/>
            <p14:sldId id="267"/>
            <p14:sldId id="273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92"/>
            <p14:sldId id="281"/>
            <p14:sldId id="280"/>
            <p14:sldId id="282"/>
            <p14:sldId id="283"/>
            <p14:sldId id="284"/>
            <p14:sldId id="285"/>
            <p14:sldId id="286"/>
            <p14:sldId id="290"/>
            <p14:sldId id="291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06" y="-90"/>
      </p:cViewPr>
      <p:guideLst>
        <p:guide orient="horz" pos="170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5C189-D20D-497E-9560-A0CA98E71B7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514350"/>
            <a:ext cx="3267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6516-9AFE-4779-84BF-5B8BC43B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5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0166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0332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50499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00665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50831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0996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1162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1329" algn="l" defTabSz="7003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45199"/>
            <a:ext cx="6858000" cy="235547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304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88695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3978879"/>
            <a:ext cx="4227758" cy="69466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5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2466679"/>
            <a:ext cx="5381513" cy="1412119"/>
          </a:xfrm>
          <a:effectLst/>
        </p:spPr>
        <p:txBody>
          <a:bodyPr>
            <a:noAutofit/>
          </a:bodyPr>
          <a:lstStyle>
            <a:lvl1pPr marL="490301" indent="-350215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576071"/>
            <a:ext cx="4800600" cy="27363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296508"/>
            <a:ext cx="1543050" cy="412519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576072"/>
            <a:ext cx="3621965" cy="3854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576072"/>
            <a:ext cx="4800600" cy="2736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45199"/>
            <a:ext cx="6858000" cy="235547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304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088695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1710960"/>
            <a:ext cx="4475000" cy="1908385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3628415"/>
            <a:ext cx="4477871" cy="65792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5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0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06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008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510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012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515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017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576071"/>
            <a:ext cx="2510028" cy="2736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576072"/>
            <a:ext cx="2510028" cy="2736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576072"/>
            <a:ext cx="2510028" cy="5038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50215" indent="0">
              <a:buNone/>
              <a:defRPr sz="1500" b="1"/>
            </a:lvl2pPr>
            <a:lvl3pPr marL="700430" indent="0">
              <a:buNone/>
              <a:defRPr sz="1400" b="1"/>
            </a:lvl3pPr>
            <a:lvl4pPr marL="1050646" indent="0">
              <a:buNone/>
              <a:defRPr sz="1200" b="1"/>
            </a:lvl4pPr>
            <a:lvl5pPr marL="1400861" indent="0">
              <a:buNone/>
              <a:defRPr sz="1200" b="1"/>
            </a:lvl5pPr>
            <a:lvl6pPr marL="1751076" indent="0">
              <a:buNone/>
              <a:defRPr sz="1200" b="1"/>
            </a:lvl6pPr>
            <a:lvl7pPr marL="2101291" indent="0">
              <a:buNone/>
              <a:defRPr sz="1200" b="1"/>
            </a:lvl7pPr>
            <a:lvl8pPr marL="2451506" indent="0">
              <a:buNone/>
              <a:defRPr sz="1200" b="1"/>
            </a:lvl8pPr>
            <a:lvl9pPr marL="28017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102758"/>
            <a:ext cx="2510028" cy="21602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576072"/>
            <a:ext cx="2510028" cy="5038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50215" indent="0">
              <a:buNone/>
              <a:defRPr sz="1500" b="1"/>
            </a:lvl2pPr>
            <a:lvl3pPr marL="700430" indent="0">
              <a:buNone/>
              <a:defRPr sz="1400" b="1"/>
            </a:lvl3pPr>
            <a:lvl4pPr marL="1050646" indent="0">
              <a:buNone/>
              <a:defRPr sz="1200" b="1"/>
            </a:lvl4pPr>
            <a:lvl5pPr marL="1400861" indent="0">
              <a:buNone/>
              <a:defRPr sz="1200" b="1"/>
            </a:lvl5pPr>
            <a:lvl6pPr marL="1751076" indent="0">
              <a:buNone/>
              <a:defRPr sz="1200" b="1"/>
            </a:lvl6pPr>
            <a:lvl7pPr marL="2101291" indent="0">
              <a:buNone/>
              <a:defRPr sz="1200" b="1"/>
            </a:lvl7pPr>
            <a:lvl8pPr marL="2451506" indent="0">
              <a:buNone/>
              <a:defRPr sz="1200" b="1"/>
            </a:lvl8pPr>
            <a:lvl9pPr marL="2801722" indent="0">
              <a:buNone/>
              <a:defRPr sz="1200" b="1"/>
            </a:lvl9pPr>
          </a:lstStyle>
          <a:p>
            <a:pPr marL="0" lvl="0" indent="0" algn="ctr" defTabSz="700430" rtl="0" eaLnBrk="1" latinLnBrk="0" hangingPunct="1">
              <a:spcBef>
                <a:spcPct val="20000"/>
              </a:spcBef>
              <a:spcAft>
                <a:spcPts val="23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101738"/>
            <a:ext cx="2510028" cy="21602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1740218"/>
            <a:ext cx="2727064" cy="991063"/>
          </a:xfrm>
          <a:effectLst/>
        </p:spPr>
        <p:txBody>
          <a:bodyPr anchor="b">
            <a:noAutofit/>
          </a:bodyPr>
          <a:lstStyle>
            <a:lvl1pPr marL="175108" indent="-175108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576072"/>
            <a:ext cx="3012814" cy="3854600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2754519"/>
            <a:ext cx="2541495" cy="1684870"/>
          </a:xfrm>
        </p:spPr>
        <p:txBody>
          <a:bodyPr/>
          <a:lstStyle>
            <a:lvl1pPr marL="0" indent="0">
              <a:buNone/>
              <a:defRPr sz="1100"/>
            </a:lvl1pPr>
            <a:lvl2pPr marL="350215" indent="0">
              <a:buNone/>
              <a:defRPr sz="900"/>
            </a:lvl2pPr>
            <a:lvl3pPr marL="700430" indent="0">
              <a:buNone/>
              <a:defRPr sz="800"/>
            </a:lvl3pPr>
            <a:lvl4pPr marL="1050646" indent="0">
              <a:buNone/>
              <a:defRPr sz="700"/>
            </a:lvl4pPr>
            <a:lvl5pPr marL="1400861" indent="0">
              <a:buNone/>
              <a:defRPr sz="700"/>
            </a:lvl5pPr>
            <a:lvl6pPr marL="1751076" indent="0">
              <a:buNone/>
              <a:defRPr sz="700"/>
            </a:lvl6pPr>
            <a:lvl7pPr marL="2101291" indent="0">
              <a:buNone/>
              <a:defRPr sz="700"/>
            </a:lvl7pPr>
            <a:lvl8pPr marL="2451506" indent="0">
              <a:buNone/>
              <a:defRPr sz="700"/>
            </a:lvl8pPr>
            <a:lvl9pPr marL="280172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5199"/>
            <a:ext cx="6858000" cy="235547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304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088695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900113"/>
            <a:ext cx="3086100" cy="246314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50215" indent="0">
              <a:buNone/>
              <a:defRPr sz="2100"/>
            </a:lvl2pPr>
            <a:lvl3pPr marL="700430" indent="0">
              <a:buNone/>
              <a:defRPr sz="1800"/>
            </a:lvl3pPr>
            <a:lvl4pPr marL="1050646" indent="0">
              <a:buNone/>
              <a:defRPr sz="1500"/>
            </a:lvl4pPr>
            <a:lvl5pPr marL="1400861" indent="0">
              <a:buNone/>
              <a:defRPr sz="1500"/>
            </a:lvl5pPr>
            <a:lvl6pPr marL="1751076" indent="0">
              <a:buNone/>
              <a:defRPr sz="1500"/>
            </a:lvl6pPr>
            <a:lvl7pPr marL="2101291" indent="0">
              <a:buNone/>
              <a:defRPr sz="1500"/>
            </a:lvl7pPr>
            <a:lvl8pPr marL="2451506" indent="0">
              <a:buNone/>
              <a:defRPr sz="1500"/>
            </a:lvl8pPr>
            <a:lvl9pPr marL="280172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795758"/>
            <a:ext cx="2770586" cy="1703378"/>
          </a:xfrm>
        </p:spPr>
        <p:txBody>
          <a:bodyPr anchor="b"/>
          <a:lstStyle>
            <a:lvl1pPr marL="140086" indent="-140086">
              <a:buFont typeface="Georgia" pitchFamily="18" charset="0"/>
              <a:buChar char="*"/>
              <a:defRPr sz="1200"/>
            </a:lvl1pPr>
            <a:lvl2pPr marL="350215" indent="0">
              <a:buNone/>
              <a:defRPr sz="900"/>
            </a:lvl2pPr>
            <a:lvl3pPr marL="700430" indent="0">
              <a:buNone/>
              <a:defRPr sz="800"/>
            </a:lvl3pPr>
            <a:lvl4pPr marL="1050646" indent="0">
              <a:buNone/>
              <a:defRPr sz="700"/>
            </a:lvl4pPr>
            <a:lvl5pPr marL="1400861" indent="0">
              <a:buNone/>
              <a:defRPr sz="700"/>
            </a:lvl5pPr>
            <a:lvl6pPr marL="1751076" indent="0">
              <a:buNone/>
              <a:defRPr sz="700"/>
            </a:lvl6pPr>
            <a:lvl7pPr marL="2101291" indent="0">
              <a:buNone/>
              <a:defRPr sz="700"/>
            </a:lvl7pPr>
            <a:lvl8pPr marL="2451506" indent="0">
              <a:buNone/>
              <a:defRPr sz="700"/>
            </a:lvl8pPr>
            <a:lvl9pPr marL="280172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3515731"/>
            <a:ext cx="4787654" cy="900113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20502"/>
            <a:ext cx="6858000" cy="13801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40205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67539"/>
            <a:ext cx="6858000" cy="18002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60157"/>
            <a:ext cx="6858000" cy="40205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43" tIns="35022" rIns="70043" bIns="350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3443082"/>
            <a:ext cx="4884383" cy="900113"/>
          </a:xfrm>
          <a:prstGeom prst="rect">
            <a:avLst/>
          </a:prstGeom>
          <a:effectLst/>
        </p:spPr>
        <p:txBody>
          <a:bodyPr vert="horz" lIns="70043" tIns="35022" rIns="70043" bIns="3502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576655"/>
            <a:ext cx="4800600" cy="2736342"/>
          </a:xfrm>
          <a:prstGeom prst="rect">
            <a:avLst/>
          </a:prstGeom>
        </p:spPr>
        <p:txBody>
          <a:bodyPr vert="horz" lIns="70043" tIns="35022" rIns="70043" bIns="350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4860608"/>
            <a:ext cx="1885950" cy="287536"/>
          </a:xfrm>
          <a:prstGeom prst="rect">
            <a:avLst/>
          </a:prstGeom>
        </p:spPr>
        <p:txBody>
          <a:bodyPr vert="horz" lIns="70043" tIns="35022" rIns="70043" bIns="35022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4860608"/>
            <a:ext cx="2514601" cy="287536"/>
          </a:xfrm>
          <a:prstGeom prst="rect">
            <a:avLst/>
          </a:prstGeom>
        </p:spPr>
        <p:txBody>
          <a:bodyPr vert="horz" lIns="70043" tIns="35022" rIns="70043" bIns="35022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4860608"/>
            <a:ext cx="1371600" cy="287536"/>
          </a:xfrm>
          <a:prstGeom prst="rect">
            <a:avLst/>
          </a:prstGeom>
        </p:spPr>
        <p:txBody>
          <a:bodyPr vert="horz" lIns="70043" tIns="35022" rIns="70043" bIns="35022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245151" indent="-245151" algn="r" defTabSz="70043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5108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0258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0387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40516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64654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74783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05925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51076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82218" indent="-140086" algn="l" defTabSz="700430" rtl="0" eaLnBrk="1" latinLnBrk="0" hangingPunct="1">
        <a:spcBef>
          <a:spcPct val="20000"/>
        </a:spcBef>
        <a:spcAft>
          <a:spcPts val="23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215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0430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646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0861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1076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291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1506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01722" algn="l" defTabSz="7004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5825"/>
            <a:ext cx="6336704" cy="62933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1100" i="1" dirty="0" smtClean="0"/>
              <a:t>МУНИЦИПАЛЬНОЕ БЮДЖЕТНОЕ ДОШКОЛЬНОЕ ОБРАЗОВАТЕЛЬНОЕ УЧРЕЖДЕНИЕ ДЕТСКИЙ САД №1 «СВЕТЛЯЧОК»</a:t>
            </a:r>
            <a:endParaRPr lang="ru-RU" sz="11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8" y="1044153"/>
            <a:ext cx="6408712" cy="4104456"/>
          </a:xfrm>
          <a:effectLst/>
        </p:spPr>
        <p:txBody>
          <a:bodyPr>
            <a:normAutofit lnSpcReduction="10000"/>
          </a:bodyPr>
          <a:lstStyle/>
          <a:p>
            <a:pPr algn="ctr"/>
            <a:r>
              <a:rPr lang="ru-RU" sz="4800" i="1" dirty="0" smtClean="0"/>
              <a:t>Познавательно-исследовательская деятельность в ДОУ</a:t>
            </a:r>
          </a:p>
          <a:p>
            <a:pPr algn="ctr"/>
            <a:endParaRPr lang="ru-RU" sz="1600" i="1" dirty="0" smtClean="0"/>
          </a:p>
          <a:p>
            <a:r>
              <a:rPr lang="ru-RU" sz="1600" i="1" dirty="0" smtClean="0"/>
              <a:t>                     Работу выполнила</a:t>
            </a:r>
          </a:p>
          <a:p>
            <a:r>
              <a:rPr lang="ru-RU" sz="1600" i="1" dirty="0" smtClean="0"/>
              <a:t>Перова Людмила Владимировна,</a:t>
            </a:r>
            <a:endParaRPr lang="ru-RU" sz="1600" i="1" dirty="0"/>
          </a:p>
          <a:p>
            <a:r>
              <a:rPr lang="ru-RU" sz="1600" i="1" dirty="0"/>
              <a:t>в</a:t>
            </a:r>
            <a:r>
              <a:rPr lang="ru-RU" sz="1600" i="1" dirty="0" smtClean="0"/>
              <a:t>оспитатель первой категории</a:t>
            </a:r>
          </a:p>
          <a:p>
            <a:pPr algn="ctr"/>
            <a:endParaRPr lang="ru-RU" sz="1600" i="1" dirty="0" smtClean="0"/>
          </a:p>
          <a:p>
            <a:pPr algn="ctr"/>
            <a:endParaRPr lang="ru-RU" sz="1600" i="1" dirty="0"/>
          </a:p>
          <a:p>
            <a:pPr algn="ctr"/>
            <a:r>
              <a:rPr lang="ru-RU" sz="1600" i="1" dirty="0" smtClean="0"/>
              <a:t>Дивеево, 2015 г.                       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4658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9" y="180058"/>
            <a:ext cx="4884383" cy="900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3721"/>
            <a:ext cx="6857999" cy="540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4905" y="4200347"/>
            <a:ext cx="4576801" cy="122195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ru-RU" sz="2400" b="1" dirty="0"/>
              <a:t>Расскажи-и я забуду,</a:t>
            </a:r>
          </a:p>
          <a:p>
            <a:r>
              <a:rPr lang="ru-RU" sz="2400" b="1" dirty="0"/>
              <a:t>Покажи-и я запомню,</a:t>
            </a:r>
          </a:p>
          <a:p>
            <a:r>
              <a:rPr lang="ru-RU" sz="2400" b="1" dirty="0"/>
              <a:t>Дай попробовать-и я пойму.</a:t>
            </a:r>
          </a:p>
        </p:txBody>
      </p:sp>
    </p:spTree>
    <p:extLst>
      <p:ext uri="{BB962C8B-B14F-4D97-AF65-F5344CB8AC3E}">
        <p14:creationId xmlns:p14="http://schemas.microsoft.com/office/powerpoint/2010/main" val="21093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-32656"/>
            <a:ext cx="4475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3" y="756121"/>
            <a:ext cx="6624736" cy="44285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900" dirty="0"/>
              <a:t>*Поддержание интереса дошкольников к окружающей среде, удовлетворение детской любознательности.</a:t>
            </a:r>
          </a:p>
          <a:p>
            <a:pPr algn="l"/>
            <a:r>
              <a:rPr lang="ru-RU" sz="1900" dirty="0"/>
              <a:t>*Развитие у детей познавательных способностей (анализ, синтез, классификация, сравнение, обобщение).</a:t>
            </a:r>
          </a:p>
          <a:p>
            <a:pPr algn="l"/>
            <a:r>
              <a:rPr lang="ru-RU" sz="1900" dirty="0"/>
              <a:t>*Развитие мышления, речи – суждений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деятельности.</a:t>
            </a:r>
          </a:p>
          <a:p>
            <a:pPr algn="l"/>
            <a:r>
              <a:rPr lang="ru-RU" sz="1900" dirty="0"/>
              <a:t>* воспитание стремления сохранять и оберегать природный мир, видеть его красоту, следовать доступным экологическим правилам в деятельности и поведении.</a:t>
            </a:r>
          </a:p>
          <a:p>
            <a:pPr algn="l"/>
            <a:r>
              <a:rPr lang="ru-RU" sz="1900" dirty="0"/>
              <a:t>*Формирование опыта выполнения правил техники безопасности при проведении опытов и экспериментов.</a:t>
            </a:r>
          </a:p>
          <a:p>
            <a:pPr algn="l"/>
            <a:r>
              <a:rPr lang="ru-RU" sz="1900" dirty="0"/>
              <a:t>*Создание максимальных условий для развития познавательной активности в процессе экспериментирования.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8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540098"/>
            <a:ext cx="6624736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Э</a:t>
            </a:r>
            <a:r>
              <a:rPr lang="ru-RU" dirty="0" smtClean="0"/>
              <a:t>лементарность опытов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1692225"/>
            <a:ext cx="6480720" cy="3960440"/>
          </a:xfrm>
        </p:spPr>
        <p:txBody>
          <a:bodyPr/>
          <a:lstStyle/>
          <a:p>
            <a:pPr algn="l"/>
            <a:r>
              <a:rPr lang="ru-RU" sz="2000" dirty="0"/>
              <a:t>•	во - первых, в характере решаемых задач: они неизвестны только детям;</a:t>
            </a:r>
          </a:p>
          <a:p>
            <a:pPr algn="l"/>
            <a:r>
              <a:rPr lang="ru-RU" sz="2000" dirty="0"/>
              <a:t>•	во – вторых, в процессе этих опытов не происходит научных открытий, а формируются элементарные понятия и умозаключения;</a:t>
            </a:r>
          </a:p>
          <a:p>
            <a:pPr algn="l"/>
            <a:r>
              <a:rPr lang="ru-RU" sz="2000" dirty="0"/>
              <a:t>•	в - третьих, они практически безопасны;</a:t>
            </a:r>
          </a:p>
          <a:p>
            <a:pPr algn="l"/>
            <a:r>
              <a:rPr lang="ru-RU" sz="2000" dirty="0"/>
              <a:t>•	в - четвертых, в такой работе используется обычное бытовое, игровое и нестандартное оборудование.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1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252066"/>
            <a:ext cx="6624736" cy="485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Классификация экспериментов</a:t>
            </a:r>
            <a:r>
              <a:rPr lang="en-US" sz="3200" dirty="0"/>
              <a:t>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9" y="900137"/>
            <a:ext cx="6336704" cy="4320480"/>
          </a:xfrm>
        </p:spPr>
        <p:txBody>
          <a:bodyPr>
            <a:normAutofit lnSpcReduction="10000"/>
          </a:bodyPr>
          <a:lstStyle/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объектов, используемых в эксперименте.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месту проведения опытов.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количеству детей.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причине их поведения.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включения в педагогический процесс.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продолжительности.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количеству наблюдений за одним и тем же объектом.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месту в цикле.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мыслительных операций.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характеру познавательной деятельности детей.</a:t>
            </a:r>
          </a:p>
          <a:p>
            <a:pPr marL="285710" indent="-285710" algn="l">
              <a:buFont typeface="Wingdings" panose="05000000000000000000" pitchFamily="2" charset="2"/>
              <a:buChar char="Ø"/>
            </a:pPr>
            <a:r>
              <a:rPr lang="ru-RU" sz="1800" i="1" dirty="0"/>
              <a:t>По способу применения в аудитории.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0628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324074"/>
            <a:ext cx="6696744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Направления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9" y="1332185"/>
            <a:ext cx="6408712" cy="3816424"/>
          </a:xfrm>
        </p:spPr>
        <p:txBody>
          <a:bodyPr/>
          <a:lstStyle/>
          <a:p>
            <a:pPr algn="l"/>
            <a:r>
              <a:rPr lang="en-US" sz="2400" dirty="0"/>
              <a:t>-</a:t>
            </a:r>
            <a:r>
              <a:rPr lang="ru-RU" sz="2400" dirty="0"/>
              <a:t>живая природа: характерные особенности сезонов разных природно-климатических зон, многообразие живых организмов и их приспособленность к окружающей среде.</a:t>
            </a:r>
          </a:p>
          <a:p>
            <a:pPr algn="l"/>
            <a:r>
              <a:rPr lang="en-US" sz="2400" dirty="0"/>
              <a:t>-</a:t>
            </a:r>
            <a:r>
              <a:rPr lang="ru-RU" sz="2400" dirty="0"/>
              <a:t>неживая природа: воздух, почва, вода, магниты, звук, свет.</a:t>
            </a:r>
          </a:p>
          <a:p>
            <a:pPr algn="l"/>
            <a:r>
              <a:rPr lang="en-US" sz="2400" dirty="0"/>
              <a:t>-</a:t>
            </a:r>
            <a:r>
              <a:rPr lang="ru-RU" sz="2400" dirty="0"/>
              <a:t>человек: функционирование организма, рукотворный мир, материалы и их свойства.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9" y="180059"/>
            <a:ext cx="6336704" cy="7200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Структура детского экспериментирования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1116161"/>
            <a:ext cx="6480720" cy="4104456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- постановка проблемы, которую необходимо разрешить;</a:t>
            </a:r>
          </a:p>
          <a:p>
            <a:pPr algn="l"/>
            <a:r>
              <a:rPr lang="ru-RU" sz="2000" dirty="0"/>
              <a:t>- целеполагание (что нужно сделать для решения проблемы);</a:t>
            </a:r>
          </a:p>
          <a:p>
            <a:pPr algn="l"/>
            <a:r>
              <a:rPr lang="ru-RU" sz="2000" dirty="0"/>
              <a:t>- выдвижение гипотез (поиск возможных путей решения);</a:t>
            </a:r>
          </a:p>
          <a:p>
            <a:pPr algn="l"/>
            <a:r>
              <a:rPr lang="ru-RU" sz="2000" dirty="0"/>
              <a:t>- проверка гипотез (сбор данных, реализация в действиях);</a:t>
            </a:r>
          </a:p>
          <a:p>
            <a:pPr algn="l"/>
            <a:r>
              <a:rPr lang="ru-RU" sz="2000" dirty="0"/>
              <a:t>- анализ полученного результата (подтвердилось - не подтвердилось);</a:t>
            </a:r>
          </a:p>
          <a:p>
            <a:pPr algn="l"/>
            <a:r>
              <a:rPr lang="ru-RU" sz="2000" dirty="0"/>
              <a:t>- формулирование выводов.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48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16832" y="2124273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/>
              <a:t>Формы, методы и приёмы</a:t>
            </a:r>
            <a:endParaRPr lang="ru-RU" i="1" dirty="0"/>
          </a:p>
        </p:txBody>
      </p:sp>
      <p:cxnSp>
        <p:nvCxnSpPr>
          <p:cNvPr id="7" name="Прямая со стрелкой 6"/>
          <p:cNvCxnSpPr>
            <a:endCxn id="9" idx="2"/>
          </p:cNvCxnSpPr>
          <p:nvPr/>
        </p:nvCxnSpPr>
        <p:spPr>
          <a:xfrm flipH="1" flipV="1">
            <a:off x="1088741" y="1044154"/>
            <a:ext cx="90010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88641" y="396082"/>
            <a:ext cx="18002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7153" y="180058"/>
            <a:ext cx="187220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Трудовые</a:t>
            </a:r>
          </a:p>
          <a:p>
            <a:pPr algn="ctr"/>
            <a:r>
              <a:rPr lang="ru-RU" dirty="0" smtClean="0"/>
              <a:t>поручения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581128" y="1044154"/>
            <a:ext cx="118813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424926" y="3060377"/>
            <a:ext cx="10887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Опыты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endCxn id="15" idx="1"/>
          </p:cNvCxnSpPr>
          <p:nvPr/>
        </p:nvCxnSpPr>
        <p:spPr>
          <a:xfrm>
            <a:off x="4581129" y="2916362"/>
            <a:ext cx="843797" cy="39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0" idx="2"/>
          </p:cNvCxnSpPr>
          <p:nvPr/>
        </p:nvCxnSpPr>
        <p:spPr>
          <a:xfrm flipV="1">
            <a:off x="3473689" y="1044154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573590" y="108049"/>
            <a:ext cx="180020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Дидактические</a:t>
            </a:r>
          </a:p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" idx="3"/>
          </p:cNvCxnSpPr>
          <p:nvPr/>
        </p:nvCxnSpPr>
        <p:spPr>
          <a:xfrm flipV="1">
            <a:off x="4653137" y="2268289"/>
            <a:ext cx="522058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175195" y="1764234"/>
            <a:ext cx="1682806" cy="7560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endCxn id="26" idx="0"/>
          </p:cNvCxnSpPr>
          <p:nvPr/>
        </p:nvCxnSpPr>
        <p:spPr>
          <a:xfrm>
            <a:off x="3703134" y="2916361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969156" y="3492426"/>
            <a:ext cx="1467957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Фиксации</a:t>
            </a:r>
          </a:p>
          <a:p>
            <a:pPr algn="ctr"/>
            <a:r>
              <a:rPr lang="ru-RU" dirty="0" smtClean="0"/>
              <a:t>результатов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149080" y="2916361"/>
            <a:ext cx="1026114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662138" y="4068489"/>
            <a:ext cx="2007223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Постановка вопросов</a:t>
            </a:r>
          </a:p>
          <a:p>
            <a:pPr algn="ctr"/>
            <a:r>
              <a:rPr lang="ru-RU" dirty="0" smtClean="0"/>
              <a:t>проблемного</a:t>
            </a:r>
          </a:p>
          <a:p>
            <a:pPr algn="ctr"/>
            <a:r>
              <a:rPr lang="ru-RU" dirty="0" smtClean="0"/>
              <a:t>характера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1620180" y="2199818"/>
            <a:ext cx="332656" cy="246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" y="1769755"/>
            <a:ext cx="1584176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Эвристические</a:t>
            </a:r>
          </a:p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cxnSp>
        <p:nvCxnSpPr>
          <p:cNvPr id="57" name="Прямая со стрелкой 56"/>
          <p:cNvCxnSpPr>
            <a:endCxn id="58" idx="2"/>
          </p:cNvCxnSpPr>
          <p:nvPr/>
        </p:nvCxnSpPr>
        <p:spPr>
          <a:xfrm flipV="1">
            <a:off x="2565783" y="1908249"/>
            <a:ext cx="0" cy="234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1989720" y="1260178"/>
            <a:ext cx="115212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852936" y="2916362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2420888" y="4428529"/>
            <a:ext cx="172819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Путешествия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484785" y="2916362"/>
            <a:ext cx="93610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188641" y="4428530"/>
            <a:ext cx="180020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Трудовая</a:t>
            </a:r>
          </a:p>
          <a:p>
            <a:pPr algn="ctr"/>
            <a:r>
              <a:rPr lang="ru-RU" dirty="0" smtClean="0"/>
              <a:t>деятельность</a:t>
            </a:r>
            <a:endParaRPr lang="ru-RU" dirty="0"/>
          </a:p>
        </p:txBody>
      </p:sp>
      <p:cxnSp>
        <p:nvCxnSpPr>
          <p:cNvPr id="75" name="Прямая со стрелкой 74"/>
          <p:cNvCxnSpPr>
            <a:endCxn id="77" idx="3"/>
          </p:cNvCxnSpPr>
          <p:nvPr/>
        </p:nvCxnSpPr>
        <p:spPr>
          <a:xfrm flipH="1">
            <a:off x="1520788" y="2916361"/>
            <a:ext cx="432048" cy="582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116632" y="3144961"/>
            <a:ext cx="1404156" cy="707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108051"/>
            <a:ext cx="4475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Стимулы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6912" y="1188170"/>
            <a:ext cx="4320480" cy="3098171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•Внешние (новизна, необычность объекта);</a:t>
            </a:r>
          </a:p>
          <a:p>
            <a:pPr algn="l"/>
            <a:r>
              <a:rPr lang="ru-RU" sz="2400" dirty="0"/>
              <a:t>•Тайна, сюрприз;</a:t>
            </a:r>
          </a:p>
          <a:p>
            <a:pPr algn="l"/>
            <a:r>
              <a:rPr lang="ru-RU" sz="2400" dirty="0"/>
              <a:t>•Мотив помощи;</a:t>
            </a:r>
          </a:p>
          <a:p>
            <a:pPr algn="l"/>
            <a:r>
              <a:rPr lang="ru-RU" sz="2400" dirty="0"/>
              <a:t>•Познавательный мотив (почему так);</a:t>
            </a:r>
          </a:p>
          <a:p>
            <a:pPr algn="l"/>
            <a:r>
              <a:rPr lang="ru-RU" sz="2400" dirty="0"/>
              <a:t>•Ситуация выбора.</a:t>
            </a:r>
          </a:p>
          <a:p>
            <a:pPr algn="l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1" y="1188169"/>
            <a:ext cx="24482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9" y="540097"/>
            <a:ext cx="6408712" cy="5573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Блоки педагогического</a:t>
            </a:r>
            <a:br>
              <a:rPr lang="ru-RU" dirty="0" smtClean="0"/>
            </a:br>
            <a:r>
              <a:rPr lang="ru-RU" dirty="0" smtClean="0"/>
              <a:t>процесса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1332186"/>
            <a:ext cx="6408712" cy="3672408"/>
          </a:xfrm>
        </p:spPr>
        <p:txBody>
          <a:bodyPr/>
          <a:lstStyle/>
          <a:p>
            <a:pPr marL="285710" indent="-285710" algn="l">
              <a:buFont typeface="Wingdings" panose="05000000000000000000" pitchFamily="2" charset="2"/>
              <a:buChar char="v"/>
            </a:pPr>
            <a:r>
              <a:rPr lang="ru-RU" sz="2800" dirty="0"/>
              <a:t>Непосредственно-организованная деятельность с детьми.</a:t>
            </a:r>
          </a:p>
          <a:p>
            <a:pPr marL="285710" indent="-285710" algn="l">
              <a:buFont typeface="Wingdings" panose="05000000000000000000" pitchFamily="2" charset="2"/>
              <a:buChar char="v"/>
            </a:pPr>
            <a:r>
              <a:rPr lang="ru-RU" sz="2800" dirty="0"/>
              <a:t>Совместная деятельность с детьми.</a:t>
            </a:r>
          </a:p>
          <a:p>
            <a:pPr marL="285710" indent="-285710" algn="l">
              <a:buFont typeface="Wingdings" panose="05000000000000000000" pitchFamily="2" charset="2"/>
              <a:buChar char="v"/>
            </a:pPr>
            <a:r>
              <a:rPr lang="ru-RU" sz="2800" dirty="0"/>
              <a:t>Самостоятельная деятельность детей.</a:t>
            </a:r>
          </a:p>
          <a:p>
            <a:pPr marL="285710" indent="-285710" algn="l">
              <a:buFont typeface="Wingdings" panose="05000000000000000000" pitchFamily="2" charset="2"/>
              <a:buChar char="v"/>
            </a:pPr>
            <a:r>
              <a:rPr lang="ru-RU" sz="2800" dirty="0"/>
              <a:t>Совместная работа с родителями.</a:t>
            </a:r>
          </a:p>
          <a:p>
            <a:pPr marL="285710" indent="-285710" algn="l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285710" indent="-285710" algn="l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417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8049"/>
            <a:ext cx="662473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Примерный алгоритм: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3" y="900137"/>
            <a:ext cx="6624736" cy="43924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700" dirty="0"/>
              <a:t>1.Выбор объекта исследования.</a:t>
            </a:r>
          </a:p>
          <a:p>
            <a:pPr algn="l"/>
            <a:r>
              <a:rPr lang="ru-RU" sz="1700" dirty="0"/>
              <a:t>2. Предварительная работа (экскурсии, наблюдения, чтение, беседы, рассматривание иллюстративных материалов, зарисовки явлений, фактов и пр.) по изучению теории вопроса.</a:t>
            </a:r>
          </a:p>
          <a:p>
            <a:pPr algn="l"/>
            <a:r>
              <a:rPr lang="ru-RU" sz="1700" dirty="0"/>
              <a:t>3. Определение типа вида и тематики занятия-экспериментирования.</a:t>
            </a:r>
          </a:p>
          <a:p>
            <a:pPr algn="l"/>
            <a:r>
              <a:rPr lang="ru-RU" sz="1700" dirty="0"/>
              <a:t>4. Выбор цели, задач работы с детьми (как правило, это познавательные, развивающие, воспитательные задачи).</a:t>
            </a:r>
          </a:p>
          <a:p>
            <a:pPr algn="l"/>
            <a:r>
              <a:rPr lang="ru-RU" sz="1700" dirty="0"/>
              <a:t>5. Игровой тренинг внимания, восприятия, памяти, логики мышления.</a:t>
            </a:r>
          </a:p>
          <a:p>
            <a:pPr algn="l"/>
            <a:r>
              <a:rPr lang="ru-RU" sz="1700" dirty="0"/>
              <a:t>6. Предварительная исследовательская работа с использованием оборудования, учебных пособий (в мини- лабораториях или центре науки).</a:t>
            </a:r>
          </a:p>
          <a:p>
            <a:pPr algn="l"/>
            <a:r>
              <a:rPr lang="ru-RU" sz="1700" dirty="0"/>
              <a:t>7. Выбор и подготовка пособий и оборудования с учётом сезона, возраста детей, изучаемой темы.</a:t>
            </a:r>
          </a:p>
          <a:p>
            <a:pPr algn="l"/>
            <a:r>
              <a:rPr lang="ru-RU" sz="1700" dirty="0"/>
              <a:t> 8. Обобщение результатов наблюдений в различных формах (дневники наблюдений, таблицы, фотографии, пиктограммы, рассказы, рисунки </a:t>
            </a:r>
            <a:r>
              <a:rPr lang="ru-RU" sz="1700" dirty="0" err="1"/>
              <a:t>мнемотаблицы</a:t>
            </a:r>
            <a:r>
              <a:rPr lang="ru-RU" sz="1700" dirty="0"/>
              <a:t> и т.д.) с целью подведения детей к самостоятельным выводам по результатам исследования.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6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858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8049"/>
            <a:ext cx="6624736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Структура занятия- экспериментирования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2" y="684114"/>
            <a:ext cx="6552728" cy="4608512"/>
          </a:xfrm>
        </p:spPr>
        <p:txBody>
          <a:bodyPr/>
          <a:lstStyle/>
          <a:p>
            <a:pPr algn="l"/>
            <a:r>
              <a:rPr lang="ru-RU" b="1" dirty="0"/>
              <a:t>1.Постановка исследовательской задачи (при педагогической поддержке в</a:t>
            </a:r>
          </a:p>
          <a:p>
            <a:pPr algn="l"/>
            <a:r>
              <a:rPr lang="ru-RU" b="1" dirty="0"/>
              <a:t>раннем, младшем, среднем дошкольном возрасте, самостоятельно в старшем дошкольном возрасте).</a:t>
            </a:r>
          </a:p>
          <a:p>
            <a:pPr algn="l"/>
            <a:r>
              <a:rPr lang="ru-RU" b="1" dirty="0"/>
              <a:t>2.Прогнозированные результаты (старший дошкольный возраст).</a:t>
            </a:r>
          </a:p>
          <a:p>
            <a:pPr algn="l"/>
            <a:r>
              <a:rPr lang="ru-RU" b="1" dirty="0"/>
              <a:t> 3. Уточнение правил безопасности жизнедеятельности в ходе осуществления экспериментирования.</a:t>
            </a:r>
          </a:p>
          <a:p>
            <a:pPr algn="l"/>
            <a:r>
              <a:rPr lang="ru-RU" b="1" dirty="0"/>
              <a:t>4.Распределение детей на подгруппы, выбор ведущих, капитанов, помогающих организовать работу сверстников, комментирующих ход и результаты совместной деятельности детей в группах (старший дошкольный возраст).</a:t>
            </a:r>
          </a:p>
          <a:p>
            <a:pPr algn="l"/>
            <a:r>
              <a:rPr lang="ru-RU" b="1" dirty="0"/>
              <a:t>5. Выполнение эксперимента (под руководством воспитателя).</a:t>
            </a:r>
          </a:p>
          <a:p>
            <a:pPr algn="l"/>
            <a:r>
              <a:rPr lang="ru-RU" b="1" dirty="0"/>
              <a:t>6.Наблюдение результатов эксперимента.</a:t>
            </a:r>
          </a:p>
          <a:p>
            <a:pPr algn="l"/>
            <a:r>
              <a:rPr lang="ru-RU" b="1" dirty="0"/>
              <a:t>7.Фиксирование результатов эксперимента.</a:t>
            </a:r>
          </a:p>
          <a:p>
            <a:pPr algn="l"/>
            <a:r>
              <a:rPr lang="ru-RU" b="1" dirty="0"/>
              <a:t>8.Формулировка выводов (при педагогической поддержке в раннем и младшем дошкольном возрасте, самостоятельно в среднем и старшем возрасте).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01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80327" y="1044154"/>
            <a:ext cx="4608514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01873" y="1095218"/>
            <a:ext cx="4608514" cy="29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17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54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" t="1" r="16394" b="-2500"/>
          <a:stretch/>
        </p:blipFill>
        <p:spPr>
          <a:xfrm flipV="1">
            <a:off x="332656" y="-11902"/>
            <a:ext cx="6120680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2125" cy="26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424" y="10641"/>
            <a:ext cx="2124027" cy="26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8329"/>
            <a:ext cx="2052126" cy="27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424" y="2628329"/>
            <a:ext cx="2099552" cy="267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4864" y="1900119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Я набрала снег на улице и решила его принести домой. Переложила его </a:t>
            </a:r>
          </a:p>
          <a:p>
            <a:r>
              <a:rPr lang="ru-RU" dirty="0"/>
              <a:t>в пиалу и стала наблюдать за ним. Снег стал быстро таять и получилась вода.</a:t>
            </a:r>
          </a:p>
          <a:p>
            <a:r>
              <a:rPr lang="ru-RU" dirty="0"/>
              <a:t>На дне блюдца в воде были мелкие частицы грязи.</a:t>
            </a:r>
          </a:p>
        </p:txBody>
      </p:sp>
    </p:spTree>
    <p:extLst>
      <p:ext uri="{BB962C8B-B14F-4D97-AF65-F5344CB8AC3E}">
        <p14:creationId xmlns:p14="http://schemas.microsoft.com/office/powerpoint/2010/main" val="4147639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3539" y="677784"/>
            <a:ext cx="4194785" cy="3026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9671" y="1253923"/>
            <a:ext cx="4558479" cy="34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7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2" y="252065"/>
            <a:ext cx="6624736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6265" y="982709"/>
            <a:ext cx="4753900" cy="3292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2945" y="977417"/>
            <a:ext cx="4753903" cy="33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2" y="64243"/>
            <a:ext cx="3338176" cy="4726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65447" y="1242942"/>
            <a:ext cx="4802100" cy="32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08050"/>
            <a:ext cx="6552728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  уголках по экспериментированию может быть выделено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32" y="1116161"/>
            <a:ext cx="3384376" cy="4032448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1. Место для постоянной выставки.</a:t>
            </a:r>
          </a:p>
          <a:p>
            <a:pPr algn="l"/>
            <a:r>
              <a:rPr lang="ru-RU" sz="1600" dirty="0"/>
              <a:t>2. Место для приборов.</a:t>
            </a:r>
          </a:p>
          <a:p>
            <a:pPr algn="l"/>
            <a:r>
              <a:rPr lang="ru-RU" sz="1600" dirty="0"/>
              <a:t>3. Место для выращивания растений.</a:t>
            </a:r>
          </a:p>
          <a:p>
            <a:pPr algn="l"/>
            <a:r>
              <a:rPr lang="ru-RU" sz="1600" dirty="0"/>
              <a:t>4. Место для хранения природного и бросового материалов.</a:t>
            </a:r>
          </a:p>
          <a:p>
            <a:pPr algn="l"/>
            <a:r>
              <a:rPr lang="ru-RU" sz="1600" dirty="0"/>
              <a:t>5. Место для проведения опытов.</a:t>
            </a:r>
          </a:p>
          <a:p>
            <a:pPr algn="l"/>
            <a:r>
              <a:rPr lang="ru-RU" sz="1600" dirty="0"/>
              <a:t>6. Место для неструктурированных материалов (стол «песок-вода» и емкость для песка и воды и т.д.)</a:t>
            </a:r>
          </a:p>
          <a:p>
            <a:pPr algn="l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8105" y="1567056"/>
            <a:ext cx="4176464" cy="29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5" y="4644554"/>
            <a:ext cx="5904656" cy="32404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0" dirty="0">
                <a:solidFill>
                  <a:schemeClr val="bg2">
                    <a:lumMod val="25000"/>
                  </a:schemeClr>
                </a:solidFill>
              </a:rPr>
              <a:t>Николай Николаевич </a:t>
            </a:r>
            <a:r>
              <a:rPr lang="ru-RU" sz="2800" b="0" dirty="0" err="1">
                <a:solidFill>
                  <a:schemeClr val="bg2">
                    <a:lumMod val="25000"/>
                  </a:schemeClr>
                </a:solidFill>
              </a:rPr>
              <a:t>Поддьяков</a:t>
            </a:r>
            <a:endParaRPr lang="ru-RU" sz="28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16" y="396081"/>
            <a:ext cx="31603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80058"/>
            <a:ext cx="6552728" cy="648071"/>
          </a:xfrm>
        </p:spPr>
        <p:txBody>
          <a:bodyPr/>
          <a:lstStyle/>
          <a:p>
            <a:pPr algn="ctr"/>
            <a:r>
              <a:rPr lang="ru-RU" dirty="0" smtClean="0"/>
              <a:t>Приборы и оборудование: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08" y="1116161"/>
            <a:ext cx="3909814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24" y="1764233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*приборы-помощники;</a:t>
            </a:r>
          </a:p>
          <a:p>
            <a:r>
              <a:rPr lang="ru-RU" sz="2000" dirty="0" smtClean="0"/>
              <a:t>*ёмкости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*природный  </a:t>
            </a:r>
            <a:r>
              <a:rPr lang="ru-RU" sz="2000" dirty="0"/>
              <a:t>материал;</a:t>
            </a:r>
          </a:p>
          <a:p>
            <a:r>
              <a:rPr lang="ru-RU" sz="2000" dirty="0" smtClean="0"/>
              <a:t>*разные </a:t>
            </a:r>
            <a:r>
              <a:rPr lang="ru-RU" sz="2000" dirty="0"/>
              <a:t>виды бумаги;</a:t>
            </a:r>
          </a:p>
          <a:p>
            <a:r>
              <a:rPr lang="ru-RU" sz="2000" dirty="0" smtClean="0"/>
              <a:t>*красители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*медицинские </a:t>
            </a:r>
            <a:r>
              <a:rPr lang="ru-RU" sz="2000" dirty="0"/>
              <a:t>материалы;</a:t>
            </a:r>
          </a:p>
          <a:p>
            <a:r>
              <a:rPr lang="ru-RU" sz="2000" dirty="0" smtClean="0"/>
              <a:t>*технические </a:t>
            </a:r>
            <a:r>
              <a:rPr lang="ru-RU" sz="2000" dirty="0"/>
              <a:t>материалы;</a:t>
            </a:r>
          </a:p>
          <a:p>
            <a:r>
              <a:rPr lang="ru-RU" sz="2000" dirty="0" smtClean="0"/>
              <a:t>*утилизированный </a:t>
            </a:r>
            <a:r>
              <a:rPr lang="ru-RU" sz="2000" dirty="0"/>
              <a:t>материал;</a:t>
            </a:r>
          </a:p>
          <a:p>
            <a:r>
              <a:rPr lang="ru-RU" sz="2000" dirty="0" smtClean="0"/>
              <a:t>*прочие </a:t>
            </a:r>
            <a:r>
              <a:rPr lang="ru-RU" sz="2000" dirty="0"/>
              <a:t>материалы.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03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396081"/>
            <a:ext cx="6480720" cy="936104"/>
          </a:xfrm>
        </p:spPr>
        <p:txBody>
          <a:bodyPr/>
          <a:lstStyle/>
          <a:p>
            <a:pPr algn="ctr"/>
            <a:r>
              <a:rPr lang="ru-RU" sz="3200" dirty="0" smtClean="0"/>
              <a:t>Что даёт экспериментальная деятельность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1332185"/>
            <a:ext cx="6480720" cy="396044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Ребенок</a:t>
            </a:r>
            <a:r>
              <a:rPr lang="ru-RU" sz="2000" dirty="0"/>
              <a:t>, почувствовавший себя исследователем, овладевший искусством эксперимента, побеждает нерешительность и неуверенность в себе</a:t>
            </a:r>
            <a:r>
              <a:rPr lang="ru-RU" sz="2000" dirty="0" smtClean="0"/>
              <a:t>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 smtClean="0"/>
              <a:t>    У </a:t>
            </a:r>
            <a:r>
              <a:rPr lang="ru-RU" sz="2000" dirty="0"/>
              <a:t>него просыпаются инициатива, способность преодолевать трудности, переживать неудачи и достигать успеха, умение оценивать и восхищаться достижением товарища и готовность </a:t>
            </a:r>
            <a:r>
              <a:rPr lang="ru-RU" sz="2000" dirty="0" err="1"/>
              <a:t>придти</a:t>
            </a:r>
            <a:r>
              <a:rPr lang="ru-RU" sz="2000" dirty="0"/>
              <a:t> ему на помощь. Опыт собственных открытий — одна из лучших школ характера.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9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80058"/>
            <a:ext cx="6336704" cy="648071"/>
          </a:xfrm>
        </p:spPr>
        <p:txBody>
          <a:bodyPr/>
          <a:lstStyle/>
          <a:p>
            <a:pPr algn="ctr"/>
            <a:r>
              <a:rPr lang="ru-RU" dirty="0" smtClean="0"/>
              <a:t>Правила трёх «П»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648" y="1188169"/>
            <a:ext cx="6264696" cy="388843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Понимание – видеть ребенка изнутри, смотреть на мир глазами ребенка.</a:t>
            </a:r>
          </a:p>
          <a:p>
            <a:pPr algn="ctr"/>
            <a:r>
              <a:rPr lang="ru-RU" sz="2800" dirty="0"/>
              <a:t> Принятие – принимать ребенка таким, каков он </a:t>
            </a:r>
            <a:r>
              <a:rPr lang="ru-RU" sz="2800" dirty="0" smtClean="0"/>
              <a:t>есть.</a:t>
            </a:r>
            <a:endParaRPr lang="ru-RU" sz="2800" dirty="0"/>
          </a:p>
          <a:p>
            <a:pPr algn="ctr"/>
            <a:r>
              <a:rPr lang="ru-RU" sz="2800" dirty="0"/>
              <a:t> Признание – признание прав ребенка на решение групповых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0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96081"/>
            <a:ext cx="6336704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656" y="1044153"/>
            <a:ext cx="6264696" cy="4104456"/>
          </a:xfrm>
        </p:spPr>
        <p:txBody>
          <a:bodyPr>
            <a:noAutofit/>
          </a:bodyPr>
          <a:lstStyle/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•Создание </a:t>
            </a:r>
            <a:r>
              <a:rPr lang="ru-RU" sz="2400" dirty="0"/>
              <a:t>лаборатории.</a:t>
            </a:r>
          </a:p>
          <a:p>
            <a:pPr algn="l"/>
            <a:r>
              <a:rPr lang="ru-RU" sz="2400" dirty="0" smtClean="0"/>
              <a:t>•Очень </a:t>
            </a:r>
            <a:r>
              <a:rPr lang="ru-RU" sz="2400" dirty="0"/>
              <a:t>труден этап лабораторных записей. Дети не любят записывать.</a:t>
            </a:r>
          </a:p>
          <a:p>
            <a:pPr algn="l"/>
            <a:r>
              <a:rPr lang="ru-RU" sz="2400" dirty="0" smtClean="0"/>
              <a:t>•Воспитание </a:t>
            </a:r>
            <a:r>
              <a:rPr lang="ru-RU" sz="2400" dirty="0"/>
              <a:t>научности познания — шаг от бытового уровня рассуждений к научному.</a:t>
            </a:r>
          </a:p>
          <a:p>
            <a:pPr algn="l"/>
            <a:r>
              <a:rPr lang="ru-RU" sz="2400" dirty="0" smtClean="0"/>
              <a:t>•Планирование </a:t>
            </a:r>
            <a:r>
              <a:rPr lang="ru-RU" sz="2400" dirty="0"/>
              <a:t>работы.</a:t>
            </a:r>
          </a:p>
          <a:p>
            <a:pPr algn="l"/>
            <a:r>
              <a:rPr lang="ru-RU" sz="2400" dirty="0" smtClean="0"/>
              <a:t>•Планирование </a:t>
            </a:r>
            <a:r>
              <a:rPr lang="ru-RU" sz="2400" dirty="0"/>
              <a:t>занятий.</a:t>
            </a:r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75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49"/>
            <a:ext cx="6858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4072"/>
            <a:ext cx="6336703" cy="4824537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              </a:t>
            </a:r>
            <a:r>
              <a:rPr lang="ru-RU" sz="2800" dirty="0" smtClean="0"/>
              <a:t>Познавательно-</a:t>
            </a:r>
            <a:br>
              <a:rPr lang="ru-RU" sz="2800" dirty="0" smtClean="0"/>
            </a:br>
            <a:r>
              <a:rPr lang="ru-RU" sz="2800" dirty="0" smtClean="0"/>
              <a:t>исследовательская </a:t>
            </a:r>
            <a:r>
              <a:rPr lang="ru-RU" sz="2800" dirty="0"/>
              <a:t>деятельность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дошкольном учреждении позволяет не только поддерживать имеющийся интерес,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</a:t>
            </a:r>
            <a:r>
              <a:rPr lang="ru-RU" sz="2800" dirty="0"/>
              <a:t>и возбуждать, по какой-то причине погасший,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что </a:t>
            </a:r>
            <a:r>
              <a:rPr lang="ru-RU" sz="2800" dirty="0"/>
              <a:t>является залогом успешного обучения в </a:t>
            </a:r>
            <a:r>
              <a:rPr lang="ru-RU" sz="2800" dirty="0" smtClean="0"/>
              <a:t>дальнейшем.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82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462497"/>
            <a:ext cx="2829949" cy="4050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5552" y="257536"/>
            <a:ext cx="337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 “</a:t>
            </a:r>
            <a:r>
              <a:rPr lang="ru-RU" sz="2000" dirty="0"/>
              <a:t>Умейте открыть перед ребенком в окружающем </a:t>
            </a:r>
            <a:r>
              <a:rPr lang="ru-RU" sz="2000" dirty="0" smtClean="0"/>
              <a:t>мире </a:t>
            </a:r>
            <a:r>
              <a:rPr lang="ru-RU" sz="2000" dirty="0"/>
              <a:t>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возвратится к тому, что он узнал”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4576931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   В.А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Сухомлинский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10704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>
            <a:fillRect/>
          </a:stretch>
        </p:blipFill>
        <p:spPr bwMode="auto">
          <a:xfrm>
            <a:off x="0" y="1"/>
            <a:ext cx="6857999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8050"/>
            <a:ext cx="6624736" cy="5184576"/>
          </a:xfrm>
        </p:spPr>
        <p:txBody>
          <a:bodyPr/>
          <a:lstStyle/>
          <a:p>
            <a:pPr algn="l"/>
            <a:r>
              <a:rPr lang="ru-RU" sz="1800" dirty="0"/>
              <a:t> </a:t>
            </a:r>
            <a:r>
              <a:rPr lang="ru-RU" sz="1800" dirty="0">
                <a:effectLst/>
              </a:rPr>
              <a:t> В результате организации поисково-экспериментальной деятельности: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</a:t>
            </a:r>
            <a:r>
              <a:rPr lang="ru-RU" sz="1800" b="0" dirty="0">
                <a:effectLst/>
              </a:rPr>
              <a:t>создаются условия для формирования основ целостного мировидения у детей средствами физического эксперимента;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-развивается эмоционально-ценностное отношение к окружающему миру;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-формируются основы целостного мировидения у детей через детское экспериментирование;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-обеспечивается обогащенное познавательное и речевое развитие детей, формируются базисные основы личности ребенка;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-расширяются перспективы развития поисково-познавательной деятельности у детей дошкольного возраста;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-формируется диалектическое мышление, способность видеть многообразие окружающего мира;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-формируются коммуникативные навыки, навыки сотрудничества.</a:t>
            </a:r>
            <a:br>
              <a:rPr lang="ru-RU" sz="1800" b="0" dirty="0">
                <a:effectLst/>
              </a:rPr>
            </a:b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304618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672" y="252066"/>
            <a:ext cx="6048672" cy="4821205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dirty="0"/>
              <a:t>Формирование основ целостного мировидения детей, а также развитие познавательной активности в процессе детского экспериментирования будет успешно реализовано если:</a:t>
            </a:r>
          </a:p>
          <a:p>
            <a:r>
              <a:rPr lang="ru-RU" sz="2000" dirty="0"/>
              <a:t>-будет осуществляться последовательный системный подход в процессе формирования у детей основ целостного мировидения;</a:t>
            </a:r>
          </a:p>
          <a:p>
            <a:r>
              <a:rPr lang="ru-RU" sz="2000" dirty="0"/>
              <a:t>-более эффективно будет осуществляться сотрудничество педагога и ребенка;</a:t>
            </a:r>
          </a:p>
          <a:p>
            <a:r>
              <a:rPr lang="ru-RU" sz="2000" dirty="0"/>
              <a:t>-педагог во взаимоотношениях с детьми будет проявлять больше оптимизма, веры в его силы и поддерживает воспитанника;</a:t>
            </a:r>
          </a:p>
          <a:p>
            <a:r>
              <a:rPr lang="ru-RU" sz="2000" dirty="0"/>
              <a:t>-создана соответствующая возрасту и требованиям предметно-развивающая среда.</a:t>
            </a:r>
          </a:p>
        </p:txBody>
      </p:sp>
    </p:spTree>
    <p:extLst>
      <p:ext uri="{BB962C8B-B14F-4D97-AF65-F5344CB8AC3E}">
        <p14:creationId xmlns:p14="http://schemas.microsoft.com/office/powerpoint/2010/main" val="72286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7994" y="252066"/>
            <a:ext cx="4293096" cy="4821205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Основные принципы организации детского экспериментирования.</a:t>
            </a:r>
          </a:p>
          <a:p>
            <a:r>
              <a:rPr lang="ru-RU" sz="2000" dirty="0"/>
              <a:t>*Связь теории с практикой.</a:t>
            </a:r>
          </a:p>
          <a:p>
            <a:r>
              <a:rPr lang="ru-RU" sz="2000" dirty="0"/>
              <a:t>*Развивающий характер воспитания и обучения.</a:t>
            </a:r>
          </a:p>
          <a:p>
            <a:r>
              <a:rPr lang="ru-RU" sz="2000" dirty="0"/>
              <a:t>*Индивидуализация и </a:t>
            </a:r>
            <a:r>
              <a:rPr lang="ru-RU" sz="2000" dirty="0" err="1"/>
              <a:t>гуманизация</a:t>
            </a:r>
            <a:r>
              <a:rPr lang="ru-RU" sz="2000" dirty="0"/>
              <a:t> образования.</a:t>
            </a:r>
          </a:p>
          <a:p>
            <a:r>
              <a:rPr lang="ru-RU" sz="2000" dirty="0"/>
              <a:t>*</a:t>
            </a:r>
            <a:r>
              <a:rPr lang="ru-RU" sz="2000" dirty="0" err="1"/>
              <a:t>Природосообразность</a:t>
            </a:r>
            <a:r>
              <a:rPr lang="ru-RU" sz="2000" dirty="0"/>
              <a:t> - акцент на психолого-возрастные особенности дошкольников.</a:t>
            </a:r>
          </a:p>
          <a:p>
            <a:r>
              <a:rPr lang="ru-RU" sz="2000" dirty="0"/>
              <a:t>*Целостность и системность обучающего процесса.</a:t>
            </a:r>
          </a:p>
          <a:p>
            <a:r>
              <a:rPr lang="ru-RU" sz="2000" dirty="0"/>
              <a:t>*Взаимодействие трех факторов: детский сад, семья, общество.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78"/>
            <a:ext cx="2420888" cy="33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9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3" y="324074"/>
            <a:ext cx="6192688" cy="2462198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ru-RU" b="1" dirty="0"/>
              <a:t>Успешность эксперимента:</a:t>
            </a:r>
          </a:p>
          <a:p>
            <a:r>
              <a:rPr lang="ru-RU" dirty="0"/>
              <a:t>*Работать по этой технологии может каждый, так как это интересно и детям и взрослым.</a:t>
            </a:r>
          </a:p>
          <a:p>
            <a:r>
              <a:rPr lang="ru-RU" dirty="0"/>
              <a:t>*Ребенок-исследователь с рождения, но осознанно что-то делает с 5лет, а готовить ребенка к этой деятельности можно с раннего возраста. Способность к интеллектуальным усилиям, исследовательские умения, логика и смекалка сами по себе не окрепнут. Тут могут помочь и родители и педагоги.</a:t>
            </a:r>
          </a:p>
          <a:p>
            <a:r>
              <a:rPr lang="ru-RU" dirty="0"/>
              <a:t>*Важно, чтобы была атмосфера лаборатории.</a:t>
            </a:r>
          </a:p>
          <a:p>
            <a:r>
              <a:rPr lang="ru-RU" dirty="0"/>
              <a:t>*Форма работы: занятия со всеми детьми, с подгруппой, индивидуально.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2772632"/>
            <a:ext cx="4248473" cy="24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16832" y="2124273"/>
            <a:ext cx="3009258" cy="11444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Экспериментирование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1412776" y="1476201"/>
            <a:ext cx="72008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32656" y="468089"/>
            <a:ext cx="2160240" cy="10081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Наблюдение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4853" y="2264437"/>
            <a:ext cx="1656184" cy="8640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Труд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581129" y="1332185"/>
            <a:ext cx="79208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629" y="2192429"/>
            <a:ext cx="1692188" cy="10081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Развитие речи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endCxn id="9" idx="2"/>
          </p:cNvCxnSpPr>
          <p:nvPr/>
        </p:nvCxnSpPr>
        <p:spPr>
          <a:xfrm>
            <a:off x="4926091" y="2696485"/>
            <a:ext cx="218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6"/>
            <a:endCxn id="2" idx="2"/>
          </p:cNvCxnSpPr>
          <p:nvPr/>
        </p:nvCxnSpPr>
        <p:spPr>
          <a:xfrm>
            <a:off x="1772817" y="2696485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65105" y="180057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Изобразительная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421461" y="1620217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708920" y="900137"/>
            <a:ext cx="165618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ФЭМП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1844824" y="3128533"/>
            <a:ext cx="648072" cy="72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421461" y="3268697"/>
            <a:ext cx="0" cy="58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" idx="5"/>
          </p:cNvCxnSpPr>
          <p:nvPr/>
        </p:nvCxnSpPr>
        <p:spPr>
          <a:xfrm>
            <a:off x="4485394" y="3101101"/>
            <a:ext cx="887822" cy="751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88640" y="3780457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Чтение 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х</a:t>
            </a:r>
            <a:r>
              <a:rPr lang="ru-RU" i="1" dirty="0" smtClean="0">
                <a:solidFill>
                  <a:schemeClr val="tx1"/>
                </a:solidFill>
              </a:rPr>
              <a:t>удожественной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литературы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636913" y="3852465"/>
            <a:ext cx="158417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Музыка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600162" y="3849697"/>
            <a:ext cx="201622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Физическое 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в</a:t>
            </a:r>
            <a:r>
              <a:rPr lang="ru-RU" i="1" dirty="0" smtClean="0">
                <a:solidFill>
                  <a:schemeClr val="tx1"/>
                </a:solidFill>
              </a:rPr>
              <a:t>оспитание 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476</TotalTime>
  <Words>1244</Words>
  <Application>Microsoft Office PowerPoint</Application>
  <PresentationFormat>Произвольный</PresentationFormat>
  <Paragraphs>169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МУНИЦИПАЛЬНОЕ БЮДЖЕТНОЕ ДОШКОЛЬНОЕ ОБРАЗОВАТЕЛЬНОЕ УЧРЕЖДЕНИЕ ДЕТСКИЙ САД №1 «СВЕТЛЯЧОК»</vt:lpstr>
      <vt:lpstr>Презентация PowerPoint</vt:lpstr>
      <vt:lpstr>Николай Николаевич Поддьяков</vt:lpstr>
      <vt:lpstr>Презентация PowerPoint</vt:lpstr>
      <vt:lpstr>  В результате организации поисково-экспериментальной деятельности: -создаются условия для формирования основ целостного мировидения у детей средствами физического эксперимента; -развивается эмоционально-ценностное отношение к окружающему миру; -формируются основы целостного мировидения у детей через детское экспериментирование; -обеспечивается обогащенное познавательное и речевое развитие детей, формируются базисные основы личности ребенка; -расширяются перспективы развития поисково-познавательной деятельности у детей дошкольного возраста; -формируется диалектическое мышление, способность видеть многообразие окружающего мира; -формируются коммуникативные навыки, навыки сотрудничества.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Элементарность опытов:</vt:lpstr>
      <vt:lpstr>Классификация экспериментов:</vt:lpstr>
      <vt:lpstr>Направления:</vt:lpstr>
      <vt:lpstr>Структура детского экспериментирования:</vt:lpstr>
      <vt:lpstr>Презентация PowerPoint</vt:lpstr>
      <vt:lpstr>Стимулы:</vt:lpstr>
      <vt:lpstr>Блоки педагогического процесса:</vt:lpstr>
      <vt:lpstr>Примерный алгоритм:</vt:lpstr>
      <vt:lpstr>  Структура занятия- экспериментирования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 уголках по экспериментированию может быть выделено</vt:lpstr>
      <vt:lpstr>Приборы и оборудование:</vt:lpstr>
      <vt:lpstr>Что даёт экспериментальная деятельность</vt:lpstr>
      <vt:lpstr>Правила трёх «П»</vt:lpstr>
      <vt:lpstr>Трудности</vt:lpstr>
      <vt:lpstr>Презентация PowerPoint</vt:lpstr>
      <vt:lpstr>              Познавательно- исследовательская деятельность  в дошкольном учреждении позволяет не только поддерживать имеющийся интерес,  но и возбуждать, по какой-то причине погасший,  что является залогом успешного обучения в дальнейшем.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2015-03-29T14:59:34Z</dcterms:created>
  <dcterms:modified xsi:type="dcterms:W3CDTF">2015-06-28T18:54:43Z</dcterms:modified>
</cp:coreProperties>
</file>