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8" r:id="rId3"/>
    <p:sldId id="265" r:id="rId4"/>
    <p:sldId id="281" r:id="rId5"/>
    <p:sldId id="278" r:id="rId6"/>
    <p:sldId id="266" r:id="rId7"/>
    <p:sldId id="269" r:id="rId8"/>
    <p:sldId id="279" r:id="rId9"/>
    <p:sldId id="271" r:id="rId10"/>
    <p:sldId id="272" r:id="rId11"/>
    <p:sldId id="273" r:id="rId12"/>
    <p:sldId id="280" r:id="rId13"/>
    <p:sldId id="276" r:id="rId14"/>
    <p:sldId id="260" r:id="rId15"/>
    <p:sldId id="261" r:id="rId16"/>
    <p:sldId id="262" r:id="rId17"/>
    <p:sldId id="264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51B"/>
    <a:srgbClr val="DCFDD3"/>
    <a:srgbClr val="99FA7E"/>
    <a:srgbClr val="EEF187"/>
    <a:srgbClr val="FF5050"/>
    <a:srgbClr val="FFFF00"/>
    <a:srgbClr val="2832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0BFA6D-BBEE-4D93-B2AE-12F368FAE54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A9AFA7-AE70-45FE-BF64-D11FE096AFCA}">
      <dgm:prSet phldrT="[Текст]" custT="1"/>
      <dgm:spPr>
        <a:solidFill>
          <a:srgbClr val="FFFF00"/>
        </a:solidFill>
        <a:ln w="44450">
          <a:solidFill>
            <a:srgbClr val="00B05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C00000"/>
              </a:solidFill>
            </a:rPr>
            <a:t>На НОД «Музыка» использую следующие виды оздоровления</a:t>
          </a:r>
          <a:endParaRPr lang="ru-RU" sz="2000" b="1" dirty="0">
            <a:solidFill>
              <a:srgbClr val="C00000"/>
            </a:solidFill>
          </a:endParaRPr>
        </a:p>
      </dgm:t>
    </dgm:pt>
    <dgm:pt modelId="{0D2DE6A4-8421-4C7F-915F-8C681E9F8D91}" type="parTrans" cxnId="{BB7BD68D-0B18-4936-A029-77739FAC5CEA}">
      <dgm:prSet/>
      <dgm:spPr/>
      <dgm:t>
        <a:bodyPr/>
        <a:lstStyle/>
        <a:p>
          <a:endParaRPr lang="ru-RU"/>
        </a:p>
      </dgm:t>
    </dgm:pt>
    <dgm:pt modelId="{38070968-5467-4875-A96D-A27C818F40F5}" type="sibTrans" cxnId="{BB7BD68D-0B18-4936-A029-77739FAC5CEA}">
      <dgm:prSet/>
      <dgm:spPr/>
      <dgm:t>
        <a:bodyPr/>
        <a:lstStyle/>
        <a:p>
          <a:endParaRPr lang="ru-RU"/>
        </a:p>
      </dgm:t>
    </dgm:pt>
    <dgm:pt modelId="{91EB4C33-7FB5-45AE-9077-8CC930984D42}">
      <dgm:prSet phldrT="[Текст]" custT="1"/>
      <dgm:spPr>
        <a:solidFill>
          <a:srgbClr val="92D050"/>
        </a:solidFill>
        <a:ln w="44450">
          <a:solidFill>
            <a:srgbClr val="FFC00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C00000"/>
              </a:solidFill>
            </a:rPr>
            <a:t>Психогим-настика</a:t>
          </a:r>
          <a:endParaRPr lang="ru-RU" sz="2000" b="1" dirty="0">
            <a:solidFill>
              <a:srgbClr val="C00000"/>
            </a:solidFill>
          </a:endParaRPr>
        </a:p>
      </dgm:t>
    </dgm:pt>
    <dgm:pt modelId="{42161FFD-46F0-4C0B-B07F-F8820148EC81}" type="parTrans" cxnId="{10C51A0B-E732-4B7E-8CE2-1903A1D90A7D}">
      <dgm:prSet/>
      <dgm:spPr/>
      <dgm:t>
        <a:bodyPr/>
        <a:lstStyle/>
        <a:p>
          <a:endParaRPr lang="ru-RU"/>
        </a:p>
      </dgm:t>
    </dgm:pt>
    <dgm:pt modelId="{905DDB87-5B1A-4EB1-A9CB-975599AECBFA}" type="sibTrans" cxnId="{10C51A0B-E732-4B7E-8CE2-1903A1D90A7D}">
      <dgm:prSet/>
      <dgm:spPr/>
      <dgm:t>
        <a:bodyPr/>
        <a:lstStyle/>
        <a:p>
          <a:endParaRPr lang="ru-RU"/>
        </a:p>
      </dgm:t>
    </dgm:pt>
    <dgm:pt modelId="{B5D2D88F-C62B-43F1-9320-876F068F4A44}">
      <dgm:prSet phldrT="[Текст]" custT="1"/>
      <dgm:spPr>
        <a:solidFill>
          <a:srgbClr val="92D050"/>
        </a:solidFill>
        <a:ln w="44450">
          <a:solidFill>
            <a:srgbClr val="FFC000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Дыхательная гимнастика</a:t>
          </a:r>
          <a:endParaRPr lang="ru-RU" sz="1800" b="1" dirty="0">
            <a:solidFill>
              <a:srgbClr val="C00000"/>
            </a:solidFill>
          </a:endParaRPr>
        </a:p>
      </dgm:t>
    </dgm:pt>
    <dgm:pt modelId="{8D898374-D746-4A06-8AC0-2DE0CFF78684}" type="parTrans" cxnId="{0D766356-BD3A-4C22-8C3C-DBD79348623A}">
      <dgm:prSet/>
      <dgm:spPr/>
      <dgm:t>
        <a:bodyPr/>
        <a:lstStyle/>
        <a:p>
          <a:endParaRPr lang="ru-RU"/>
        </a:p>
      </dgm:t>
    </dgm:pt>
    <dgm:pt modelId="{4FCF20F6-ED89-49DA-B703-754A772959FC}" type="sibTrans" cxnId="{0D766356-BD3A-4C22-8C3C-DBD79348623A}">
      <dgm:prSet/>
      <dgm:spPr/>
      <dgm:t>
        <a:bodyPr/>
        <a:lstStyle/>
        <a:p>
          <a:endParaRPr lang="ru-RU"/>
        </a:p>
      </dgm:t>
    </dgm:pt>
    <dgm:pt modelId="{AB8A5D60-E43F-4F5E-BCCE-034A01E7F421}">
      <dgm:prSet phldrT="[Текст]" custT="1"/>
      <dgm:spPr>
        <a:solidFill>
          <a:srgbClr val="92D050"/>
        </a:solidFill>
        <a:ln w="44450">
          <a:solidFill>
            <a:srgbClr val="FFC000"/>
          </a:solidFill>
        </a:ln>
      </dgm:spPr>
      <dgm:t>
        <a:bodyPr/>
        <a:lstStyle/>
        <a:p>
          <a:endParaRPr lang="ru-RU" sz="2000" b="1" dirty="0" smtClean="0">
            <a:solidFill>
              <a:srgbClr val="C00000"/>
            </a:solidFill>
          </a:endParaRPr>
        </a:p>
        <a:p>
          <a:r>
            <a:rPr lang="ru-RU" sz="2000" b="1" dirty="0" smtClean="0">
              <a:solidFill>
                <a:srgbClr val="C00000"/>
              </a:solidFill>
            </a:rPr>
            <a:t>Ритмопластика</a:t>
          </a:r>
        </a:p>
        <a:p>
          <a:endParaRPr lang="ru-RU" sz="1600" dirty="0"/>
        </a:p>
      </dgm:t>
    </dgm:pt>
    <dgm:pt modelId="{82D5803E-A9DB-48CF-A115-FB75438BF53D}" type="parTrans" cxnId="{1A8061CB-CF90-403A-B7AA-822F1F00A8E5}">
      <dgm:prSet/>
      <dgm:spPr/>
      <dgm:t>
        <a:bodyPr/>
        <a:lstStyle/>
        <a:p>
          <a:endParaRPr lang="ru-RU"/>
        </a:p>
      </dgm:t>
    </dgm:pt>
    <dgm:pt modelId="{B9700828-D6C3-4A58-82EE-B2FFBF12CAAF}" type="sibTrans" cxnId="{1A8061CB-CF90-403A-B7AA-822F1F00A8E5}">
      <dgm:prSet/>
      <dgm:spPr/>
      <dgm:t>
        <a:bodyPr/>
        <a:lstStyle/>
        <a:p>
          <a:endParaRPr lang="ru-RU"/>
        </a:p>
      </dgm:t>
    </dgm:pt>
    <dgm:pt modelId="{1A86F132-18EA-44DF-AD9C-E40A78964352}">
      <dgm:prSet custT="1"/>
      <dgm:spPr>
        <a:solidFill>
          <a:srgbClr val="92D050"/>
        </a:solidFill>
        <a:ln w="44450">
          <a:solidFill>
            <a:srgbClr val="FFC000"/>
          </a:solidFill>
        </a:ln>
      </dgm:spPr>
      <dgm:t>
        <a:bodyPr/>
        <a:lstStyle/>
        <a:p>
          <a:r>
            <a:rPr lang="ru-RU" sz="2000" b="1" dirty="0" err="1" smtClean="0">
              <a:solidFill>
                <a:srgbClr val="C00000"/>
              </a:solidFill>
            </a:rPr>
            <a:t>Логоритмика</a:t>
          </a:r>
          <a:endParaRPr lang="ru-RU" sz="2000" b="1" dirty="0">
            <a:solidFill>
              <a:srgbClr val="C00000"/>
            </a:solidFill>
          </a:endParaRPr>
        </a:p>
      </dgm:t>
    </dgm:pt>
    <dgm:pt modelId="{8A702DEB-F5C1-430E-941E-8C2245DB53A6}" type="parTrans" cxnId="{5AE70616-5B3A-46FE-9070-3981657F12E3}">
      <dgm:prSet/>
      <dgm:spPr/>
      <dgm:t>
        <a:bodyPr/>
        <a:lstStyle/>
        <a:p>
          <a:endParaRPr lang="ru-RU"/>
        </a:p>
      </dgm:t>
    </dgm:pt>
    <dgm:pt modelId="{1C14A918-F1BE-4AEC-AA42-50B16D0DFE91}" type="sibTrans" cxnId="{5AE70616-5B3A-46FE-9070-3981657F12E3}">
      <dgm:prSet/>
      <dgm:spPr/>
      <dgm:t>
        <a:bodyPr/>
        <a:lstStyle/>
        <a:p>
          <a:endParaRPr lang="ru-RU"/>
        </a:p>
      </dgm:t>
    </dgm:pt>
    <dgm:pt modelId="{A4AD6EF9-4581-4722-B243-EBD09E2D2CF3}">
      <dgm:prSet custT="1"/>
      <dgm:spPr>
        <a:solidFill>
          <a:srgbClr val="92D050"/>
        </a:solidFill>
        <a:ln w="44450">
          <a:solidFill>
            <a:srgbClr val="FFC00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C00000"/>
              </a:solidFill>
            </a:rPr>
            <a:t>Пальчиковая гимнастика</a:t>
          </a:r>
          <a:endParaRPr lang="ru-RU" sz="2000" b="1" dirty="0">
            <a:solidFill>
              <a:srgbClr val="C00000"/>
            </a:solidFill>
          </a:endParaRPr>
        </a:p>
      </dgm:t>
    </dgm:pt>
    <dgm:pt modelId="{8D4C3B0B-A150-4721-8AF9-733DE5A74E3F}" type="parTrans" cxnId="{8532C76D-5D85-4AE7-B718-DC3A1CA25182}">
      <dgm:prSet/>
      <dgm:spPr/>
      <dgm:t>
        <a:bodyPr/>
        <a:lstStyle/>
        <a:p>
          <a:endParaRPr lang="ru-RU"/>
        </a:p>
      </dgm:t>
    </dgm:pt>
    <dgm:pt modelId="{7C570C2B-F6AF-4550-BE50-BB0DDF1D308D}" type="sibTrans" cxnId="{8532C76D-5D85-4AE7-B718-DC3A1CA25182}">
      <dgm:prSet/>
      <dgm:spPr/>
      <dgm:t>
        <a:bodyPr/>
        <a:lstStyle/>
        <a:p>
          <a:endParaRPr lang="ru-RU"/>
        </a:p>
      </dgm:t>
    </dgm:pt>
    <dgm:pt modelId="{1BDE6581-ADB1-4D53-929A-0D3AC4326725}">
      <dgm:prSet custT="1"/>
      <dgm:spPr>
        <a:solidFill>
          <a:srgbClr val="92D050"/>
        </a:solidFill>
        <a:ln w="44450">
          <a:solidFill>
            <a:srgbClr val="FFC000"/>
          </a:solidFill>
        </a:ln>
      </dgm:spPr>
      <dgm:t>
        <a:bodyPr/>
        <a:lstStyle/>
        <a:p>
          <a:r>
            <a:rPr lang="ru-RU" sz="1800" b="1" smtClean="0">
              <a:solidFill>
                <a:srgbClr val="C00000"/>
              </a:solidFill>
            </a:rPr>
            <a:t>Артикуляци-онная гимнастика</a:t>
          </a:r>
          <a:endParaRPr lang="ru-RU" sz="1800" dirty="0">
            <a:solidFill>
              <a:srgbClr val="C00000"/>
            </a:solidFill>
          </a:endParaRPr>
        </a:p>
      </dgm:t>
    </dgm:pt>
    <dgm:pt modelId="{5402643A-56A3-4AE6-9C37-7E74DE12366A}" type="parTrans" cxnId="{B1419BB8-84DE-44C5-9FDB-F81524EECBD6}">
      <dgm:prSet/>
      <dgm:spPr/>
      <dgm:t>
        <a:bodyPr/>
        <a:lstStyle/>
        <a:p>
          <a:endParaRPr lang="ru-RU"/>
        </a:p>
      </dgm:t>
    </dgm:pt>
    <dgm:pt modelId="{23C92554-8B02-4977-B2E7-A9CBA3C2FDEF}" type="sibTrans" cxnId="{B1419BB8-84DE-44C5-9FDB-F81524EECBD6}">
      <dgm:prSet/>
      <dgm:spPr/>
      <dgm:t>
        <a:bodyPr/>
        <a:lstStyle/>
        <a:p>
          <a:endParaRPr lang="ru-RU"/>
        </a:p>
      </dgm:t>
    </dgm:pt>
    <dgm:pt modelId="{BC03CF14-21DA-4685-9C19-D3BF2CE333E1}">
      <dgm:prSet phldrT="[Текст]" custT="1"/>
      <dgm:spPr>
        <a:solidFill>
          <a:srgbClr val="92D050"/>
        </a:solidFill>
        <a:ln w="44450">
          <a:solidFill>
            <a:srgbClr val="FFC00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C00000"/>
              </a:solidFill>
            </a:rPr>
            <a:t>Пение</a:t>
          </a:r>
          <a:endParaRPr lang="ru-RU" sz="2000" b="1" dirty="0">
            <a:solidFill>
              <a:srgbClr val="C00000"/>
            </a:solidFill>
          </a:endParaRPr>
        </a:p>
      </dgm:t>
    </dgm:pt>
    <dgm:pt modelId="{762B4FCD-C108-4427-857E-2ADA6AF2E167}" type="sibTrans" cxnId="{E0156E86-2E50-427D-B3A9-8B420C81908F}">
      <dgm:prSet/>
      <dgm:spPr/>
      <dgm:t>
        <a:bodyPr/>
        <a:lstStyle/>
        <a:p>
          <a:endParaRPr lang="ru-RU"/>
        </a:p>
      </dgm:t>
    </dgm:pt>
    <dgm:pt modelId="{F75BDEE6-295C-40A7-8E3D-27931C6304C4}" type="parTrans" cxnId="{E0156E86-2E50-427D-B3A9-8B420C81908F}">
      <dgm:prSet/>
      <dgm:spPr/>
      <dgm:t>
        <a:bodyPr/>
        <a:lstStyle/>
        <a:p>
          <a:endParaRPr lang="ru-RU"/>
        </a:p>
      </dgm:t>
    </dgm:pt>
    <dgm:pt modelId="{2E891634-B61E-4759-B832-DCCD13D2168B}" type="pres">
      <dgm:prSet presAssocID="{B20BFA6D-BBEE-4D93-B2AE-12F368FAE54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940C03-22E0-4BFB-BBCE-0C414CFB4577}" type="pres">
      <dgm:prSet presAssocID="{31A9AFA7-AE70-45FE-BF64-D11FE096AFCA}" presName="centerShape" presStyleLbl="node0" presStyleIdx="0" presStyleCnt="1" custScaleX="153408" custLinFactNeighborX="-365" custLinFactNeighborY="-4660"/>
      <dgm:spPr/>
      <dgm:t>
        <a:bodyPr/>
        <a:lstStyle/>
        <a:p>
          <a:endParaRPr lang="ru-RU"/>
        </a:p>
      </dgm:t>
    </dgm:pt>
    <dgm:pt modelId="{F63CDC14-DDA6-411C-830C-2A37D082DD6A}" type="pres">
      <dgm:prSet presAssocID="{1A86F132-18EA-44DF-AD9C-E40A78964352}" presName="node" presStyleLbl="node1" presStyleIdx="0" presStyleCnt="7" custScaleX="167523" custRadScaleRad="99842" custRadScaleInc="-5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D785F-4B4E-4487-A4B2-86C1AC92C0F7}" type="pres">
      <dgm:prSet presAssocID="{1A86F132-18EA-44DF-AD9C-E40A78964352}" presName="dummy" presStyleCnt="0"/>
      <dgm:spPr/>
    </dgm:pt>
    <dgm:pt modelId="{2CE93826-A52F-4FAA-B59E-EDB32E74A193}" type="pres">
      <dgm:prSet presAssocID="{1C14A918-F1BE-4AEC-AA42-50B16D0DFE91}" presName="sibTrans" presStyleLbl="sibTrans2D1" presStyleIdx="0" presStyleCnt="7"/>
      <dgm:spPr/>
      <dgm:t>
        <a:bodyPr/>
        <a:lstStyle/>
        <a:p>
          <a:endParaRPr lang="ru-RU"/>
        </a:p>
      </dgm:t>
    </dgm:pt>
    <dgm:pt modelId="{73CAC489-C19A-4319-B5C9-01A75C5B1623}" type="pres">
      <dgm:prSet presAssocID="{A4AD6EF9-4581-4722-B243-EBD09E2D2CF3}" presName="node" presStyleLbl="node1" presStyleIdx="1" presStyleCnt="7" custScaleX="188308" custRadScaleRad="137695" custRadScaleInc="26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B00DB-AD45-4766-A0C7-44C36F720C03}" type="pres">
      <dgm:prSet presAssocID="{A4AD6EF9-4581-4722-B243-EBD09E2D2CF3}" presName="dummy" presStyleCnt="0"/>
      <dgm:spPr/>
    </dgm:pt>
    <dgm:pt modelId="{98A3C0A5-F361-4D9F-975F-3FB7880DD97B}" type="pres">
      <dgm:prSet presAssocID="{7C570C2B-F6AF-4550-BE50-BB0DDF1D308D}" presName="sibTrans" presStyleLbl="sibTrans2D1" presStyleIdx="1" presStyleCnt="7"/>
      <dgm:spPr/>
      <dgm:t>
        <a:bodyPr/>
        <a:lstStyle/>
        <a:p>
          <a:endParaRPr lang="ru-RU"/>
        </a:p>
      </dgm:t>
    </dgm:pt>
    <dgm:pt modelId="{922F3543-30B5-419D-9C08-FD934FF335AF}" type="pres">
      <dgm:prSet presAssocID="{91EB4C33-7FB5-45AE-9077-8CC930984D42}" presName="node" presStyleLbl="node1" presStyleIdx="2" presStyleCnt="7" custScaleX="152995" custRadScaleRad="133759" custRadScaleInc="-69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96C42-9DCE-45E5-96F0-C945BFF64707}" type="pres">
      <dgm:prSet presAssocID="{91EB4C33-7FB5-45AE-9077-8CC930984D42}" presName="dummy" presStyleCnt="0"/>
      <dgm:spPr/>
    </dgm:pt>
    <dgm:pt modelId="{C6500616-EFD3-4C59-8004-BBC2B1E0E1D2}" type="pres">
      <dgm:prSet presAssocID="{905DDB87-5B1A-4EB1-A9CB-975599AECBFA}" presName="sibTrans" presStyleLbl="sibTrans2D1" presStyleIdx="2" presStyleCnt="7"/>
      <dgm:spPr/>
      <dgm:t>
        <a:bodyPr/>
        <a:lstStyle/>
        <a:p>
          <a:endParaRPr lang="ru-RU"/>
        </a:p>
      </dgm:t>
    </dgm:pt>
    <dgm:pt modelId="{C0E56077-D4DB-4A05-9F8D-6C299F953457}" type="pres">
      <dgm:prSet presAssocID="{B5D2D88F-C62B-43F1-9320-876F068F4A44}" presName="node" presStyleLbl="node1" presStyleIdx="3" presStyleCnt="7" custScaleX="163982" custRadScaleRad="105544" custRadScaleInc="-64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378F0-A55F-4567-91A8-949A320D4F98}" type="pres">
      <dgm:prSet presAssocID="{B5D2D88F-C62B-43F1-9320-876F068F4A44}" presName="dummy" presStyleCnt="0"/>
      <dgm:spPr/>
    </dgm:pt>
    <dgm:pt modelId="{1085AA7B-6A57-4FF6-A6CF-DB13A2618EEC}" type="pres">
      <dgm:prSet presAssocID="{4FCF20F6-ED89-49DA-B703-754A772959FC}" presName="sibTrans" presStyleLbl="sibTrans2D1" presStyleIdx="3" presStyleCnt="7"/>
      <dgm:spPr/>
      <dgm:t>
        <a:bodyPr/>
        <a:lstStyle/>
        <a:p>
          <a:endParaRPr lang="ru-RU"/>
        </a:p>
      </dgm:t>
    </dgm:pt>
    <dgm:pt modelId="{4A417DAB-2A5F-452E-96FD-5E61A58C4E99}" type="pres">
      <dgm:prSet presAssocID="{1BDE6581-ADB1-4D53-929A-0D3AC4326725}" presName="node" presStyleLbl="node1" presStyleIdx="4" presStyleCnt="7" custScaleX="162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D9C99-8F95-47FE-B222-7D3426C3400C}" type="pres">
      <dgm:prSet presAssocID="{1BDE6581-ADB1-4D53-929A-0D3AC4326725}" presName="dummy" presStyleCnt="0"/>
      <dgm:spPr/>
    </dgm:pt>
    <dgm:pt modelId="{0547E58E-A26F-41FD-97DF-12A73BD8BB37}" type="pres">
      <dgm:prSet presAssocID="{23C92554-8B02-4977-B2E7-A9CBA3C2FDEF}" presName="sibTrans" presStyleLbl="sibTrans2D1" presStyleIdx="4" presStyleCnt="7"/>
      <dgm:spPr/>
      <dgm:t>
        <a:bodyPr/>
        <a:lstStyle/>
        <a:p>
          <a:endParaRPr lang="ru-RU"/>
        </a:p>
      </dgm:t>
    </dgm:pt>
    <dgm:pt modelId="{F06C4207-FD7A-4C01-8508-FDA7B00EE98F}" type="pres">
      <dgm:prSet presAssocID="{BC03CF14-21DA-4685-9C19-D3BF2CE333E1}" presName="node" presStyleLbl="node1" presStyleIdx="5" presStyleCnt="7" custScaleX="173488" custRadScaleRad="126086" custRadScaleInc="53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CE9C7-96AD-4D8E-B2B4-B471E4B24ED8}" type="pres">
      <dgm:prSet presAssocID="{BC03CF14-21DA-4685-9C19-D3BF2CE333E1}" presName="dummy" presStyleCnt="0"/>
      <dgm:spPr/>
    </dgm:pt>
    <dgm:pt modelId="{DD91767E-7EE5-4651-957C-1D00A2A51471}" type="pres">
      <dgm:prSet presAssocID="{762B4FCD-C108-4427-857E-2ADA6AF2E167}" presName="sibTrans" presStyleLbl="sibTrans2D1" presStyleIdx="5" presStyleCnt="7"/>
      <dgm:spPr/>
      <dgm:t>
        <a:bodyPr/>
        <a:lstStyle/>
        <a:p>
          <a:endParaRPr lang="ru-RU"/>
        </a:p>
      </dgm:t>
    </dgm:pt>
    <dgm:pt modelId="{00A8ADB6-1E4F-4967-8D89-068AD0161EC7}" type="pres">
      <dgm:prSet presAssocID="{AB8A5D60-E43F-4F5E-BCCE-034A01E7F421}" presName="node" presStyleLbl="node1" presStyleIdx="6" presStyleCnt="7" custScaleX="184273" custRadScaleRad="127603" custRadScaleInc="2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CD04E-1E6A-4F18-AD40-FE5A212B4B51}" type="pres">
      <dgm:prSet presAssocID="{AB8A5D60-E43F-4F5E-BCCE-034A01E7F421}" presName="dummy" presStyleCnt="0"/>
      <dgm:spPr/>
    </dgm:pt>
    <dgm:pt modelId="{B7156908-7DF7-4A85-9748-E29E68982526}" type="pres">
      <dgm:prSet presAssocID="{B9700828-D6C3-4A58-82EE-B2FFBF12CAAF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10C51A0B-E732-4B7E-8CE2-1903A1D90A7D}" srcId="{31A9AFA7-AE70-45FE-BF64-D11FE096AFCA}" destId="{91EB4C33-7FB5-45AE-9077-8CC930984D42}" srcOrd="2" destOrd="0" parTransId="{42161FFD-46F0-4C0B-B07F-F8820148EC81}" sibTransId="{905DDB87-5B1A-4EB1-A9CB-975599AECBFA}"/>
    <dgm:cxn modelId="{99EC36B4-0B95-4C16-86C1-8B32BE1A561E}" type="presOf" srcId="{31A9AFA7-AE70-45FE-BF64-D11FE096AFCA}" destId="{08940C03-22E0-4BFB-BBCE-0C414CFB4577}" srcOrd="0" destOrd="0" presId="urn:microsoft.com/office/officeart/2005/8/layout/radial6"/>
    <dgm:cxn modelId="{8532C76D-5D85-4AE7-B718-DC3A1CA25182}" srcId="{31A9AFA7-AE70-45FE-BF64-D11FE096AFCA}" destId="{A4AD6EF9-4581-4722-B243-EBD09E2D2CF3}" srcOrd="1" destOrd="0" parTransId="{8D4C3B0B-A150-4721-8AF9-733DE5A74E3F}" sibTransId="{7C570C2B-F6AF-4550-BE50-BB0DDF1D308D}"/>
    <dgm:cxn modelId="{AF3637DB-D47E-4ACD-A88D-F7F2DD13DDBD}" type="presOf" srcId="{B9700828-D6C3-4A58-82EE-B2FFBF12CAAF}" destId="{B7156908-7DF7-4A85-9748-E29E68982526}" srcOrd="0" destOrd="0" presId="urn:microsoft.com/office/officeart/2005/8/layout/radial6"/>
    <dgm:cxn modelId="{D3738678-B06D-4788-AADE-0A34D3083F06}" type="presOf" srcId="{B5D2D88F-C62B-43F1-9320-876F068F4A44}" destId="{C0E56077-D4DB-4A05-9F8D-6C299F953457}" srcOrd="0" destOrd="0" presId="urn:microsoft.com/office/officeart/2005/8/layout/radial6"/>
    <dgm:cxn modelId="{B9838C3A-E134-42E5-A11B-2E6EEE1D7F58}" type="presOf" srcId="{A4AD6EF9-4581-4722-B243-EBD09E2D2CF3}" destId="{73CAC489-C19A-4319-B5C9-01A75C5B1623}" srcOrd="0" destOrd="0" presId="urn:microsoft.com/office/officeart/2005/8/layout/radial6"/>
    <dgm:cxn modelId="{B1419BB8-84DE-44C5-9FDB-F81524EECBD6}" srcId="{31A9AFA7-AE70-45FE-BF64-D11FE096AFCA}" destId="{1BDE6581-ADB1-4D53-929A-0D3AC4326725}" srcOrd="4" destOrd="0" parTransId="{5402643A-56A3-4AE6-9C37-7E74DE12366A}" sibTransId="{23C92554-8B02-4977-B2E7-A9CBA3C2FDEF}"/>
    <dgm:cxn modelId="{397A5F48-54FF-44B5-9DF9-F9ABC5207490}" type="presOf" srcId="{1A86F132-18EA-44DF-AD9C-E40A78964352}" destId="{F63CDC14-DDA6-411C-830C-2A37D082DD6A}" srcOrd="0" destOrd="0" presId="urn:microsoft.com/office/officeart/2005/8/layout/radial6"/>
    <dgm:cxn modelId="{B49D6A86-725E-44CF-BEF8-4BFAC924E412}" type="presOf" srcId="{762B4FCD-C108-4427-857E-2ADA6AF2E167}" destId="{DD91767E-7EE5-4651-957C-1D00A2A51471}" srcOrd="0" destOrd="0" presId="urn:microsoft.com/office/officeart/2005/8/layout/radial6"/>
    <dgm:cxn modelId="{678DB48C-0CAB-4DDA-875B-F3AF16B7AEE9}" type="presOf" srcId="{1BDE6581-ADB1-4D53-929A-0D3AC4326725}" destId="{4A417DAB-2A5F-452E-96FD-5E61A58C4E99}" srcOrd="0" destOrd="0" presId="urn:microsoft.com/office/officeart/2005/8/layout/radial6"/>
    <dgm:cxn modelId="{3222A3F0-7EC0-43C8-A15B-BBFAA062E765}" type="presOf" srcId="{1C14A918-F1BE-4AEC-AA42-50B16D0DFE91}" destId="{2CE93826-A52F-4FAA-B59E-EDB32E74A193}" srcOrd="0" destOrd="0" presId="urn:microsoft.com/office/officeart/2005/8/layout/radial6"/>
    <dgm:cxn modelId="{21483957-4696-43D1-B829-EFF37570D8A5}" type="presOf" srcId="{AB8A5D60-E43F-4F5E-BCCE-034A01E7F421}" destId="{00A8ADB6-1E4F-4967-8D89-068AD0161EC7}" srcOrd="0" destOrd="0" presId="urn:microsoft.com/office/officeart/2005/8/layout/radial6"/>
    <dgm:cxn modelId="{1A8061CB-CF90-403A-B7AA-822F1F00A8E5}" srcId="{31A9AFA7-AE70-45FE-BF64-D11FE096AFCA}" destId="{AB8A5D60-E43F-4F5E-BCCE-034A01E7F421}" srcOrd="6" destOrd="0" parTransId="{82D5803E-A9DB-48CF-A115-FB75438BF53D}" sibTransId="{B9700828-D6C3-4A58-82EE-B2FFBF12CAAF}"/>
    <dgm:cxn modelId="{07FB58EB-8ED3-4E0A-8014-04C45A89AEFB}" type="presOf" srcId="{91EB4C33-7FB5-45AE-9077-8CC930984D42}" destId="{922F3543-30B5-419D-9C08-FD934FF335AF}" srcOrd="0" destOrd="0" presId="urn:microsoft.com/office/officeart/2005/8/layout/radial6"/>
    <dgm:cxn modelId="{DBBB4171-F9AC-484B-B1CE-8CAFA4B93603}" type="presOf" srcId="{7C570C2B-F6AF-4550-BE50-BB0DDF1D308D}" destId="{98A3C0A5-F361-4D9F-975F-3FB7880DD97B}" srcOrd="0" destOrd="0" presId="urn:microsoft.com/office/officeart/2005/8/layout/radial6"/>
    <dgm:cxn modelId="{37DA35B9-EC02-4604-B931-B75A66EE99CC}" type="presOf" srcId="{23C92554-8B02-4977-B2E7-A9CBA3C2FDEF}" destId="{0547E58E-A26F-41FD-97DF-12A73BD8BB37}" srcOrd="0" destOrd="0" presId="urn:microsoft.com/office/officeart/2005/8/layout/radial6"/>
    <dgm:cxn modelId="{0D766356-BD3A-4C22-8C3C-DBD79348623A}" srcId="{31A9AFA7-AE70-45FE-BF64-D11FE096AFCA}" destId="{B5D2D88F-C62B-43F1-9320-876F068F4A44}" srcOrd="3" destOrd="0" parTransId="{8D898374-D746-4A06-8AC0-2DE0CFF78684}" sibTransId="{4FCF20F6-ED89-49DA-B703-754A772959FC}"/>
    <dgm:cxn modelId="{BB7BD68D-0B18-4936-A029-77739FAC5CEA}" srcId="{B20BFA6D-BBEE-4D93-B2AE-12F368FAE541}" destId="{31A9AFA7-AE70-45FE-BF64-D11FE096AFCA}" srcOrd="0" destOrd="0" parTransId="{0D2DE6A4-8421-4C7F-915F-8C681E9F8D91}" sibTransId="{38070968-5467-4875-A96D-A27C818F40F5}"/>
    <dgm:cxn modelId="{E0156E86-2E50-427D-B3A9-8B420C81908F}" srcId="{31A9AFA7-AE70-45FE-BF64-D11FE096AFCA}" destId="{BC03CF14-21DA-4685-9C19-D3BF2CE333E1}" srcOrd="5" destOrd="0" parTransId="{F75BDEE6-295C-40A7-8E3D-27931C6304C4}" sibTransId="{762B4FCD-C108-4427-857E-2ADA6AF2E167}"/>
    <dgm:cxn modelId="{67568E96-7A0C-4348-9EA5-96804F1A9C4C}" type="presOf" srcId="{B20BFA6D-BBEE-4D93-B2AE-12F368FAE541}" destId="{2E891634-B61E-4759-B832-DCCD13D2168B}" srcOrd="0" destOrd="0" presId="urn:microsoft.com/office/officeart/2005/8/layout/radial6"/>
    <dgm:cxn modelId="{5FDEB27A-7172-47B7-8330-522E839D8DDF}" type="presOf" srcId="{BC03CF14-21DA-4685-9C19-D3BF2CE333E1}" destId="{F06C4207-FD7A-4C01-8508-FDA7B00EE98F}" srcOrd="0" destOrd="0" presId="urn:microsoft.com/office/officeart/2005/8/layout/radial6"/>
    <dgm:cxn modelId="{E738BB2D-3933-49CB-A0C0-6B6719644CA5}" type="presOf" srcId="{905DDB87-5B1A-4EB1-A9CB-975599AECBFA}" destId="{C6500616-EFD3-4C59-8004-BBC2B1E0E1D2}" srcOrd="0" destOrd="0" presId="urn:microsoft.com/office/officeart/2005/8/layout/radial6"/>
    <dgm:cxn modelId="{59992FE3-AD88-4F14-99E5-A6D4137E1EA5}" type="presOf" srcId="{4FCF20F6-ED89-49DA-B703-754A772959FC}" destId="{1085AA7B-6A57-4FF6-A6CF-DB13A2618EEC}" srcOrd="0" destOrd="0" presId="urn:microsoft.com/office/officeart/2005/8/layout/radial6"/>
    <dgm:cxn modelId="{5AE70616-5B3A-46FE-9070-3981657F12E3}" srcId="{31A9AFA7-AE70-45FE-BF64-D11FE096AFCA}" destId="{1A86F132-18EA-44DF-AD9C-E40A78964352}" srcOrd="0" destOrd="0" parTransId="{8A702DEB-F5C1-430E-941E-8C2245DB53A6}" sibTransId="{1C14A918-F1BE-4AEC-AA42-50B16D0DFE91}"/>
    <dgm:cxn modelId="{53E4A23A-15AB-4CAA-B3AD-420247666BFA}" type="presParOf" srcId="{2E891634-B61E-4759-B832-DCCD13D2168B}" destId="{08940C03-22E0-4BFB-BBCE-0C414CFB4577}" srcOrd="0" destOrd="0" presId="urn:microsoft.com/office/officeart/2005/8/layout/radial6"/>
    <dgm:cxn modelId="{B78FDF5A-7F54-4720-97B1-7CD55652B3AD}" type="presParOf" srcId="{2E891634-B61E-4759-B832-DCCD13D2168B}" destId="{F63CDC14-DDA6-411C-830C-2A37D082DD6A}" srcOrd="1" destOrd="0" presId="urn:microsoft.com/office/officeart/2005/8/layout/radial6"/>
    <dgm:cxn modelId="{D9144F0E-695D-4FE9-8034-E8D6CFDBAF46}" type="presParOf" srcId="{2E891634-B61E-4759-B832-DCCD13D2168B}" destId="{B45D785F-4B4E-4487-A4B2-86C1AC92C0F7}" srcOrd="2" destOrd="0" presId="urn:microsoft.com/office/officeart/2005/8/layout/radial6"/>
    <dgm:cxn modelId="{D6394A65-3230-452D-84AA-0C9172E3ADF0}" type="presParOf" srcId="{2E891634-B61E-4759-B832-DCCD13D2168B}" destId="{2CE93826-A52F-4FAA-B59E-EDB32E74A193}" srcOrd="3" destOrd="0" presId="urn:microsoft.com/office/officeart/2005/8/layout/radial6"/>
    <dgm:cxn modelId="{1AE17955-B85A-4AFC-9D65-DE5D0C392DB3}" type="presParOf" srcId="{2E891634-B61E-4759-B832-DCCD13D2168B}" destId="{73CAC489-C19A-4319-B5C9-01A75C5B1623}" srcOrd="4" destOrd="0" presId="urn:microsoft.com/office/officeart/2005/8/layout/radial6"/>
    <dgm:cxn modelId="{29D917F6-17D6-4CC6-BB62-048E187E25A2}" type="presParOf" srcId="{2E891634-B61E-4759-B832-DCCD13D2168B}" destId="{828B00DB-AD45-4766-A0C7-44C36F720C03}" srcOrd="5" destOrd="0" presId="urn:microsoft.com/office/officeart/2005/8/layout/radial6"/>
    <dgm:cxn modelId="{AD539415-E239-4942-A9BD-5C58F540DECC}" type="presParOf" srcId="{2E891634-B61E-4759-B832-DCCD13D2168B}" destId="{98A3C0A5-F361-4D9F-975F-3FB7880DD97B}" srcOrd="6" destOrd="0" presId="urn:microsoft.com/office/officeart/2005/8/layout/radial6"/>
    <dgm:cxn modelId="{C6252D66-B560-4F1E-B151-82B8ED3BC4A9}" type="presParOf" srcId="{2E891634-B61E-4759-B832-DCCD13D2168B}" destId="{922F3543-30B5-419D-9C08-FD934FF335AF}" srcOrd="7" destOrd="0" presId="urn:microsoft.com/office/officeart/2005/8/layout/radial6"/>
    <dgm:cxn modelId="{079C36DA-9779-4340-854F-F9AFC60360D6}" type="presParOf" srcId="{2E891634-B61E-4759-B832-DCCD13D2168B}" destId="{9D396C42-9DCE-45E5-96F0-C945BFF64707}" srcOrd="8" destOrd="0" presId="urn:microsoft.com/office/officeart/2005/8/layout/radial6"/>
    <dgm:cxn modelId="{311FF4D1-6EF4-4353-91B2-81FF7DB9D05B}" type="presParOf" srcId="{2E891634-B61E-4759-B832-DCCD13D2168B}" destId="{C6500616-EFD3-4C59-8004-BBC2B1E0E1D2}" srcOrd="9" destOrd="0" presId="urn:microsoft.com/office/officeart/2005/8/layout/radial6"/>
    <dgm:cxn modelId="{26A49DD6-156A-48A1-8C2D-002911925BF3}" type="presParOf" srcId="{2E891634-B61E-4759-B832-DCCD13D2168B}" destId="{C0E56077-D4DB-4A05-9F8D-6C299F953457}" srcOrd="10" destOrd="0" presId="urn:microsoft.com/office/officeart/2005/8/layout/radial6"/>
    <dgm:cxn modelId="{18B3E0BE-50BC-491D-A772-E5C4CD6B0E70}" type="presParOf" srcId="{2E891634-B61E-4759-B832-DCCD13D2168B}" destId="{385378F0-A55F-4567-91A8-949A320D4F98}" srcOrd="11" destOrd="0" presId="urn:microsoft.com/office/officeart/2005/8/layout/radial6"/>
    <dgm:cxn modelId="{00B97ED0-CD5E-4051-A1A0-7C5306AEDAC7}" type="presParOf" srcId="{2E891634-B61E-4759-B832-DCCD13D2168B}" destId="{1085AA7B-6A57-4FF6-A6CF-DB13A2618EEC}" srcOrd="12" destOrd="0" presId="urn:microsoft.com/office/officeart/2005/8/layout/radial6"/>
    <dgm:cxn modelId="{F4A1EB9E-CEF6-4DC9-8563-F888D13F50FD}" type="presParOf" srcId="{2E891634-B61E-4759-B832-DCCD13D2168B}" destId="{4A417DAB-2A5F-452E-96FD-5E61A58C4E99}" srcOrd="13" destOrd="0" presId="urn:microsoft.com/office/officeart/2005/8/layout/radial6"/>
    <dgm:cxn modelId="{068A3CA4-E1E0-4441-9B0E-CC0F0F80D668}" type="presParOf" srcId="{2E891634-B61E-4759-B832-DCCD13D2168B}" destId="{2BBD9C99-8F95-47FE-B222-7D3426C3400C}" srcOrd="14" destOrd="0" presId="urn:microsoft.com/office/officeart/2005/8/layout/radial6"/>
    <dgm:cxn modelId="{B0341F6D-0900-43EB-9D5D-92520913EA86}" type="presParOf" srcId="{2E891634-B61E-4759-B832-DCCD13D2168B}" destId="{0547E58E-A26F-41FD-97DF-12A73BD8BB37}" srcOrd="15" destOrd="0" presId="urn:microsoft.com/office/officeart/2005/8/layout/radial6"/>
    <dgm:cxn modelId="{5ADCE931-8813-4A2A-A67D-2EF399F4C56A}" type="presParOf" srcId="{2E891634-B61E-4759-B832-DCCD13D2168B}" destId="{F06C4207-FD7A-4C01-8508-FDA7B00EE98F}" srcOrd="16" destOrd="0" presId="urn:microsoft.com/office/officeart/2005/8/layout/radial6"/>
    <dgm:cxn modelId="{C8C06FE5-22E8-41C9-8A3C-A9F99BFF9774}" type="presParOf" srcId="{2E891634-B61E-4759-B832-DCCD13D2168B}" destId="{456CE9C7-96AD-4D8E-B2B4-B471E4B24ED8}" srcOrd="17" destOrd="0" presId="urn:microsoft.com/office/officeart/2005/8/layout/radial6"/>
    <dgm:cxn modelId="{BCD05E13-E15D-4888-8E5B-24551961EE4F}" type="presParOf" srcId="{2E891634-B61E-4759-B832-DCCD13D2168B}" destId="{DD91767E-7EE5-4651-957C-1D00A2A51471}" srcOrd="18" destOrd="0" presId="urn:microsoft.com/office/officeart/2005/8/layout/radial6"/>
    <dgm:cxn modelId="{A23540F9-8683-4D4A-A0DD-07742E7F4244}" type="presParOf" srcId="{2E891634-B61E-4759-B832-DCCD13D2168B}" destId="{00A8ADB6-1E4F-4967-8D89-068AD0161EC7}" srcOrd="19" destOrd="0" presId="urn:microsoft.com/office/officeart/2005/8/layout/radial6"/>
    <dgm:cxn modelId="{CAA6251A-A16D-441E-8067-3F608907D4F9}" type="presParOf" srcId="{2E891634-B61E-4759-B832-DCCD13D2168B}" destId="{27ECD04E-1E6A-4F18-AD40-FE5A212B4B51}" srcOrd="20" destOrd="0" presId="urn:microsoft.com/office/officeart/2005/8/layout/radial6"/>
    <dgm:cxn modelId="{E6A29CB0-5B96-4AE3-BA87-AFA2CCDFC92A}" type="presParOf" srcId="{2E891634-B61E-4759-B832-DCCD13D2168B}" destId="{B7156908-7DF7-4A85-9748-E29E68982526}" srcOrd="21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156908-7DF7-4A85-9748-E29E68982526}">
      <dsp:nvSpPr>
        <dsp:cNvPr id="0" name=""/>
        <dsp:cNvSpPr/>
      </dsp:nvSpPr>
      <dsp:spPr>
        <a:xfrm>
          <a:off x="1049347" y="507232"/>
          <a:ext cx="4983929" cy="4983929"/>
        </a:xfrm>
        <a:prstGeom prst="blockArc">
          <a:avLst>
            <a:gd name="adj1" fmla="val 13724154"/>
            <a:gd name="adj2" fmla="val 17310381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1767E-7EE5-4651-957C-1D00A2A51471}">
      <dsp:nvSpPr>
        <dsp:cNvPr id="0" name=""/>
        <dsp:cNvSpPr/>
      </dsp:nvSpPr>
      <dsp:spPr>
        <a:xfrm>
          <a:off x="1190319" y="373244"/>
          <a:ext cx="4983929" cy="4983929"/>
        </a:xfrm>
        <a:prstGeom prst="blockArc">
          <a:avLst>
            <a:gd name="adj1" fmla="val 10161646"/>
            <a:gd name="adj2" fmla="val 13450439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7E58E-A26F-41FD-97DF-12A73BD8BB37}">
      <dsp:nvSpPr>
        <dsp:cNvPr id="0" name=""/>
        <dsp:cNvSpPr/>
      </dsp:nvSpPr>
      <dsp:spPr>
        <a:xfrm>
          <a:off x="1198569" y="419616"/>
          <a:ext cx="4983929" cy="4983929"/>
        </a:xfrm>
        <a:prstGeom prst="blockArc">
          <a:avLst>
            <a:gd name="adj1" fmla="val 5958459"/>
            <a:gd name="adj2" fmla="val 10227917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5AA7B-6A57-4FF6-A6CF-DB13A2618EEC}">
      <dsp:nvSpPr>
        <dsp:cNvPr id="0" name=""/>
        <dsp:cNvSpPr/>
      </dsp:nvSpPr>
      <dsp:spPr>
        <a:xfrm>
          <a:off x="1997853" y="699315"/>
          <a:ext cx="4983929" cy="4983929"/>
        </a:xfrm>
        <a:prstGeom prst="blockArc">
          <a:avLst>
            <a:gd name="adj1" fmla="val 3289662"/>
            <a:gd name="adj2" fmla="val 7155956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00616-EFD3-4C59-8004-BBC2B1E0E1D2}">
      <dsp:nvSpPr>
        <dsp:cNvPr id="0" name=""/>
        <dsp:cNvSpPr/>
      </dsp:nvSpPr>
      <dsp:spPr>
        <a:xfrm>
          <a:off x="2622225" y="382106"/>
          <a:ext cx="4983929" cy="4983929"/>
        </a:xfrm>
        <a:prstGeom prst="blockArc">
          <a:avLst>
            <a:gd name="adj1" fmla="val 420644"/>
            <a:gd name="adj2" fmla="val 4278423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3C0A5-F361-4D9F-975F-3FB7880DD97B}">
      <dsp:nvSpPr>
        <dsp:cNvPr id="0" name=""/>
        <dsp:cNvSpPr/>
      </dsp:nvSpPr>
      <dsp:spPr>
        <a:xfrm>
          <a:off x="2659685" y="161466"/>
          <a:ext cx="4983929" cy="4983929"/>
        </a:xfrm>
        <a:prstGeom prst="blockArc">
          <a:avLst>
            <a:gd name="adj1" fmla="val 19477118"/>
            <a:gd name="adj2" fmla="val 735634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93826-A52F-4FAA-B59E-EDB32E74A193}">
      <dsp:nvSpPr>
        <dsp:cNvPr id="0" name=""/>
        <dsp:cNvSpPr/>
      </dsp:nvSpPr>
      <dsp:spPr>
        <a:xfrm>
          <a:off x="2857154" y="404813"/>
          <a:ext cx="4983929" cy="4983929"/>
        </a:xfrm>
        <a:prstGeom prst="blockArc">
          <a:avLst>
            <a:gd name="adj1" fmla="val 14700514"/>
            <a:gd name="adj2" fmla="val 19035882"/>
            <a:gd name="adj3" fmla="val 390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40C03-22E0-4BFB-BBCE-0C414CFB4577}">
      <dsp:nvSpPr>
        <dsp:cNvPr id="0" name=""/>
        <dsp:cNvSpPr/>
      </dsp:nvSpPr>
      <dsp:spPr>
        <a:xfrm>
          <a:off x="2857517" y="1928828"/>
          <a:ext cx="2960257" cy="1929663"/>
        </a:xfrm>
        <a:prstGeom prst="ellipse">
          <a:avLst/>
        </a:prstGeom>
        <a:solidFill>
          <a:srgbClr val="FFFF00"/>
        </a:solidFill>
        <a:ln w="444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На НОД «Музыка» использую следующие виды оздоровления</a:t>
          </a:r>
          <a:endParaRPr lang="ru-RU" sz="2000" b="1" kern="1200" dirty="0">
            <a:solidFill>
              <a:srgbClr val="C00000"/>
            </a:solidFill>
          </a:endParaRPr>
        </a:p>
      </dsp:txBody>
      <dsp:txXfrm>
        <a:off x="2857517" y="1928828"/>
        <a:ext cx="2960257" cy="1929663"/>
      </dsp:txXfrm>
    </dsp:sp>
    <dsp:sp modelId="{F63CDC14-DDA6-411C-830C-2A37D082DD6A}">
      <dsp:nvSpPr>
        <dsp:cNvPr id="0" name=""/>
        <dsp:cNvSpPr/>
      </dsp:nvSpPr>
      <dsp:spPr>
        <a:xfrm>
          <a:off x="3185431" y="6826"/>
          <a:ext cx="2262840" cy="1350764"/>
        </a:xfrm>
        <a:prstGeom prst="ellipse">
          <a:avLst/>
        </a:prstGeom>
        <a:solidFill>
          <a:srgbClr val="92D050"/>
        </a:solidFill>
        <a:ln w="444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rgbClr val="C00000"/>
              </a:solidFill>
            </a:rPr>
            <a:t>Логоритмика</a:t>
          </a:r>
          <a:endParaRPr lang="ru-RU" sz="2000" b="1" kern="1200" dirty="0">
            <a:solidFill>
              <a:srgbClr val="C00000"/>
            </a:solidFill>
          </a:endParaRPr>
        </a:p>
      </dsp:txBody>
      <dsp:txXfrm>
        <a:off x="3185431" y="6826"/>
        <a:ext cx="2262840" cy="1350764"/>
      </dsp:txXfrm>
    </dsp:sp>
    <dsp:sp modelId="{73CAC489-C19A-4319-B5C9-01A75C5B1623}">
      <dsp:nvSpPr>
        <dsp:cNvPr id="0" name=""/>
        <dsp:cNvSpPr/>
      </dsp:nvSpPr>
      <dsp:spPr>
        <a:xfrm>
          <a:off x="5871943" y="563317"/>
          <a:ext cx="2543597" cy="1350764"/>
        </a:xfrm>
        <a:prstGeom prst="ellipse">
          <a:avLst/>
        </a:prstGeom>
        <a:solidFill>
          <a:srgbClr val="92D050"/>
        </a:solidFill>
        <a:ln w="444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Пальчиковая гимнастика</a:t>
          </a:r>
          <a:endParaRPr lang="ru-RU" sz="2000" b="1" kern="1200" dirty="0">
            <a:solidFill>
              <a:srgbClr val="C00000"/>
            </a:solidFill>
          </a:endParaRPr>
        </a:p>
      </dsp:txBody>
      <dsp:txXfrm>
        <a:off x="5871943" y="563317"/>
        <a:ext cx="2543597" cy="1350764"/>
      </dsp:txXfrm>
    </dsp:sp>
    <dsp:sp modelId="{922F3543-30B5-419D-9C08-FD934FF335AF}">
      <dsp:nvSpPr>
        <dsp:cNvPr id="0" name=""/>
        <dsp:cNvSpPr/>
      </dsp:nvSpPr>
      <dsp:spPr>
        <a:xfrm>
          <a:off x="6505958" y="2496911"/>
          <a:ext cx="2066601" cy="1350764"/>
        </a:xfrm>
        <a:prstGeom prst="ellipse">
          <a:avLst/>
        </a:prstGeom>
        <a:solidFill>
          <a:srgbClr val="92D050"/>
        </a:solidFill>
        <a:ln w="444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Психогим-настика</a:t>
          </a:r>
          <a:endParaRPr lang="ru-RU" sz="2000" b="1" kern="1200" dirty="0">
            <a:solidFill>
              <a:srgbClr val="C00000"/>
            </a:solidFill>
          </a:endParaRPr>
        </a:p>
      </dsp:txBody>
      <dsp:txXfrm>
        <a:off x="6505958" y="2496911"/>
        <a:ext cx="2066601" cy="1350764"/>
      </dsp:txXfrm>
    </dsp:sp>
    <dsp:sp modelId="{C0E56077-D4DB-4A05-9F8D-6C299F953457}">
      <dsp:nvSpPr>
        <dsp:cNvPr id="0" name=""/>
        <dsp:cNvSpPr/>
      </dsp:nvSpPr>
      <dsp:spPr>
        <a:xfrm>
          <a:off x="4789766" y="4513139"/>
          <a:ext cx="2215010" cy="1350764"/>
        </a:xfrm>
        <a:prstGeom prst="ellipse">
          <a:avLst/>
        </a:prstGeom>
        <a:solidFill>
          <a:srgbClr val="92D050"/>
        </a:solidFill>
        <a:ln w="444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Дыхательная гимнастика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4789766" y="4513139"/>
        <a:ext cx="2215010" cy="1350764"/>
      </dsp:txXfrm>
    </dsp:sp>
    <dsp:sp modelId="{4A417DAB-2A5F-452E-96FD-5E61A58C4E99}">
      <dsp:nvSpPr>
        <dsp:cNvPr id="0" name=""/>
        <dsp:cNvSpPr/>
      </dsp:nvSpPr>
      <dsp:spPr>
        <a:xfrm>
          <a:off x="2197477" y="4647367"/>
          <a:ext cx="2195761" cy="1350764"/>
        </a:xfrm>
        <a:prstGeom prst="ellipse">
          <a:avLst/>
        </a:prstGeom>
        <a:solidFill>
          <a:srgbClr val="92D050"/>
        </a:solidFill>
        <a:ln w="444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rgbClr val="C00000"/>
              </a:solidFill>
            </a:rPr>
            <a:t>Артикуляци-онная гимнастика</a:t>
          </a:r>
          <a:endParaRPr lang="ru-RU" sz="1800" kern="1200" dirty="0">
            <a:solidFill>
              <a:srgbClr val="C00000"/>
            </a:solidFill>
          </a:endParaRPr>
        </a:p>
      </dsp:txBody>
      <dsp:txXfrm>
        <a:off x="2197477" y="4647367"/>
        <a:ext cx="2195761" cy="1350764"/>
      </dsp:txXfrm>
    </dsp:sp>
    <dsp:sp modelId="{F06C4207-FD7A-4C01-8508-FDA7B00EE98F}">
      <dsp:nvSpPr>
        <dsp:cNvPr id="0" name=""/>
        <dsp:cNvSpPr/>
      </dsp:nvSpPr>
      <dsp:spPr>
        <a:xfrm>
          <a:off x="109243" y="2640926"/>
          <a:ext cx="2343413" cy="1350764"/>
        </a:xfrm>
        <a:prstGeom prst="ellipse">
          <a:avLst/>
        </a:prstGeom>
        <a:solidFill>
          <a:srgbClr val="92D050"/>
        </a:solidFill>
        <a:ln w="444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Пение</a:t>
          </a:r>
          <a:endParaRPr lang="ru-RU" sz="2000" b="1" kern="1200" dirty="0">
            <a:solidFill>
              <a:srgbClr val="C00000"/>
            </a:solidFill>
          </a:endParaRPr>
        </a:p>
      </dsp:txBody>
      <dsp:txXfrm>
        <a:off x="109243" y="2640926"/>
        <a:ext cx="2343413" cy="1350764"/>
      </dsp:txXfrm>
    </dsp:sp>
    <dsp:sp modelId="{00A8ADB6-1E4F-4967-8D89-068AD0161EC7}">
      <dsp:nvSpPr>
        <dsp:cNvPr id="0" name=""/>
        <dsp:cNvSpPr/>
      </dsp:nvSpPr>
      <dsp:spPr>
        <a:xfrm>
          <a:off x="685309" y="487213"/>
          <a:ext cx="2489093" cy="1350764"/>
        </a:xfrm>
        <a:prstGeom prst="ellipse">
          <a:avLst/>
        </a:prstGeom>
        <a:solidFill>
          <a:srgbClr val="92D050"/>
        </a:solidFill>
        <a:ln w="444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rgbClr val="C0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Ритмопластика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685309" y="487213"/>
        <a:ext cx="2489093" cy="1350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1183-6EDF-48C7-A901-DA7F82ACC47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31183-6EDF-48C7-A901-DA7F82ACC47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7989F-FAC3-4614-8878-465D617838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pull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evolution.allbest.ru/pedagogics/00057475_0.html" TargetMode="External"/><Relationship Id="rId2" Type="http://schemas.openxmlformats.org/officeDocument/2006/relationships/hyperlink" Target="http://milohka-domen.okis.ru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lovari.yandex.ru/dict/trud/article/ot1/ot1-0060.htm" TargetMode="External"/><Relationship Id="rId4" Type="http://schemas.openxmlformats.org/officeDocument/2006/relationships/hyperlink" Target="http://www.sano.ru/publik/matconf/07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descr="Почтовая бумага"/>
          <p:cNvSpPr>
            <a:spLocks noGrp="1" noChangeArrowheads="1"/>
          </p:cNvSpPr>
          <p:nvPr>
            <p:ph type="ctrTitle"/>
          </p:nvPr>
        </p:nvSpPr>
        <p:spPr>
          <a:xfrm flipV="1">
            <a:off x="12924928" y="1427596"/>
            <a:ext cx="106011" cy="921284"/>
          </a:xfrm>
        </p:spPr>
        <p:txBody>
          <a:bodyPr>
            <a:noAutofit/>
          </a:bodyPr>
          <a:lstStyle/>
          <a:p>
            <a:pPr algn="ctr" eaLnBrk="1" hangingPunct="1"/>
            <a:endParaRPr lang="ru-RU" sz="3200" b="1" dirty="0" smtClean="0">
              <a:solidFill>
                <a:srgbClr val="C2020B"/>
              </a:solidFill>
            </a:endParaRPr>
          </a:p>
        </p:txBody>
      </p:sp>
      <p:pic>
        <p:nvPicPr>
          <p:cNvPr id="12" name="Рисунок 11" descr="Копия 02d7344485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2808" cy="711864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331640" y="2348880"/>
            <a:ext cx="648072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Здоровьесберегающие</a:t>
            </a:r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технологии в музыкальном развитии ребёнка.</a:t>
            </a:r>
          </a:p>
          <a:p>
            <a:pPr algn="ctr"/>
            <a:r>
              <a:rPr lang="ru-RU" sz="24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Подготовила</a:t>
            </a:r>
          </a:p>
          <a:p>
            <a:pPr algn="ctr"/>
            <a:r>
              <a:rPr lang="ru-RU" sz="2400" b="1" i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муз.руководитель</a:t>
            </a:r>
            <a:endParaRPr lang="ru-RU" sz="2400" b="1" i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2400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Дмитроченко</a:t>
            </a:r>
            <a:r>
              <a:rPr lang="ru-RU" sz="2400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В.Ю</a:t>
            </a:r>
            <a:endParaRPr lang="ru-RU" sz="2400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Психогимнастика</a:t>
            </a:r>
            <a:endParaRPr lang="ru-RU" dirty="0"/>
          </a:p>
        </p:txBody>
      </p:sp>
      <p:sp>
        <p:nvSpPr>
          <p:cNvPr id="5" name="Содержимое 7"/>
          <p:cNvSpPr txBox="1">
            <a:spLocks/>
          </p:cNvSpPr>
          <p:nvPr/>
        </p:nvSpPr>
        <p:spPr>
          <a:xfrm>
            <a:off x="755576" y="1052736"/>
            <a:ext cx="3357586" cy="36972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32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Коммуникативная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2832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2832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игра - танец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32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32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«Здравствуй, мой дружок!»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28321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832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Цель: развитие координации движений, воспитание культурных привычек в процессе группового общения с детьми и взрослыми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28321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Текст 8"/>
          <p:cNvSpPr txBox="1">
            <a:spLocks/>
          </p:cNvSpPr>
          <p:nvPr/>
        </p:nvSpPr>
        <p:spPr>
          <a:xfrm>
            <a:off x="571472" y="5214950"/>
            <a:ext cx="8072494" cy="14112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2832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Дети стоят в кругу.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u="none" strike="noStrike" kern="1200" cap="none" spc="0" normalizeH="0" baseline="0" noProof="0" dirty="0" smtClean="0">
                <a:ln>
                  <a:noFill/>
                </a:ln>
                <a:solidFill>
                  <a:srgbClr val="2832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Здравствуй, здравствуй, каблучок</a:t>
            </a:r>
            <a:r>
              <a:rPr lang="ru-RU" sz="1600" b="1" dirty="0" smtClean="0">
                <a:solidFill>
                  <a:srgbClr val="283214"/>
                </a:solidFill>
              </a:rPr>
              <a:t>!                   - </a:t>
            </a:r>
            <a:r>
              <a:rPr lang="ru-RU" sz="1600" b="1" i="1" dirty="0" smtClean="0">
                <a:solidFill>
                  <a:srgbClr val="283214"/>
                </a:solidFill>
              </a:rPr>
              <a:t>стучат </a:t>
            </a:r>
            <a:r>
              <a:rPr lang="ru-RU" sz="1600" b="1" i="1" dirty="0" err="1" smtClean="0">
                <a:solidFill>
                  <a:srgbClr val="283214"/>
                </a:solidFill>
              </a:rPr>
              <a:t>пяточкой</a:t>
            </a:r>
            <a:r>
              <a:rPr lang="ru-RU" sz="1600" b="1" i="1" dirty="0" smtClean="0">
                <a:solidFill>
                  <a:srgbClr val="283214"/>
                </a:solidFill>
              </a:rPr>
              <a:t> о пол</a:t>
            </a:r>
            <a:endParaRPr lang="ru-RU" sz="1600" b="1" dirty="0" smtClean="0">
              <a:solidFill>
                <a:srgbClr val="283214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b="1" dirty="0" smtClean="0">
                <a:solidFill>
                  <a:srgbClr val="283214"/>
                </a:solidFill>
              </a:rPr>
              <a:t>Здравствуй, здравствуй, кулачок!                     </a:t>
            </a:r>
            <a:r>
              <a:rPr lang="ru-RU" sz="1600" b="1" i="1" dirty="0" smtClean="0">
                <a:solidFill>
                  <a:srgbClr val="283214"/>
                </a:solidFill>
              </a:rPr>
              <a:t>- постукивают кулачками перед собой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b="1" dirty="0" smtClean="0">
                <a:solidFill>
                  <a:srgbClr val="283214"/>
                </a:solidFill>
              </a:rPr>
              <a:t>А теперь пойдём в кружок.                                 </a:t>
            </a:r>
            <a:r>
              <a:rPr lang="ru-RU" sz="1600" b="1" i="1" dirty="0" smtClean="0">
                <a:solidFill>
                  <a:srgbClr val="283214"/>
                </a:solidFill>
              </a:rPr>
              <a:t>- идут в центр круга, взявшись за руки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b="1" dirty="0" smtClean="0">
                <a:solidFill>
                  <a:srgbClr val="283214"/>
                </a:solidFill>
              </a:rPr>
              <a:t>Здравствуй, здравствуй, мой дружок!             </a:t>
            </a:r>
            <a:r>
              <a:rPr lang="ru-RU" sz="1600" b="1" i="1" dirty="0" smtClean="0">
                <a:solidFill>
                  <a:srgbClr val="283214"/>
                </a:solidFill>
              </a:rPr>
              <a:t>- приветствуют друг друга, кивая головой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28321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1\Desktop\разные документы\Виктория Ю\IMG_14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196752"/>
            <a:ext cx="4752528" cy="40324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Дыхательная гимнастика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143240" y="5000612"/>
            <a:ext cx="3000396" cy="1857388"/>
          </a:xfrm>
          <a:prstGeom prst="ellipse">
            <a:avLst/>
          </a:prstGeom>
          <a:solidFill>
            <a:srgbClr val="DCF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помогает выработать диафрагмальное дыхание </a:t>
            </a:r>
          </a:p>
        </p:txBody>
      </p:sp>
      <p:sp>
        <p:nvSpPr>
          <p:cNvPr id="8" name="Овал 7"/>
          <p:cNvSpPr/>
          <p:nvPr/>
        </p:nvSpPr>
        <p:spPr>
          <a:xfrm>
            <a:off x="6000760" y="4572008"/>
            <a:ext cx="2928926" cy="1857388"/>
          </a:xfrm>
          <a:prstGeom prst="ellipse">
            <a:avLst/>
          </a:prstGeom>
          <a:solidFill>
            <a:srgbClr val="DCF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помогает  выработать силу и правильное распределение выдоха.</a:t>
            </a:r>
          </a:p>
        </p:txBody>
      </p:sp>
      <p:sp>
        <p:nvSpPr>
          <p:cNvPr id="6" name="Овал 5"/>
          <p:cNvSpPr/>
          <p:nvPr/>
        </p:nvSpPr>
        <p:spPr>
          <a:xfrm>
            <a:off x="357158" y="4786322"/>
            <a:ext cx="2928926" cy="1643074"/>
          </a:xfrm>
          <a:prstGeom prst="ellipse">
            <a:avLst/>
          </a:prstGeom>
          <a:solidFill>
            <a:srgbClr val="DCF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корректирует нарушения речевого дыхания </a:t>
            </a:r>
          </a:p>
        </p:txBody>
      </p:sp>
      <p:pic>
        <p:nvPicPr>
          <p:cNvPr id="4099" name="Picture 3" descr="C:\Documents and Settings\Admin\Рабочий стол\Дитя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916832"/>
            <a:ext cx="2030400" cy="2880000"/>
          </a:xfrm>
          <a:prstGeom prst="rect">
            <a:avLst/>
          </a:prstGeom>
          <a:noFill/>
        </p:spPr>
      </p:pic>
      <p:pic>
        <p:nvPicPr>
          <p:cNvPr id="4098" name="Picture 2" descr="C:\Users\1\Desktop\разные документы\Виктория Ю\IMG_20141110_1028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1739" y="836713"/>
            <a:ext cx="2862318" cy="3816424"/>
          </a:xfrm>
          <a:prstGeom prst="rect">
            <a:avLst/>
          </a:prstGeom>
          <a:noFill/>
        </p:spPr>
      </p:pic>
      <p:pic>
        <p:nvPicPr>
          <p:cNvPr id="3" name="Picture 3" descr="C:\Users\1\Desktop\разные документы\Виктория Ю\IMG_20141110_1028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4108" y="836712"/>
            <a:ext cx="2862319" cy="38164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Дыхательная гимнастика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071942"/>
            <a:ext cx="7972452" cy="107157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rgbClr val="283214"/>
                </a:solidFill>
              </a:rPr>
              <a:t>Игра-упражнение 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283214"/>
                </a:solidFill>
              </a:rPr>
              <a:t>«Машина»</a:t>
            </a:r>
          </a:p>
          <a:p>
            <a:pPr>
              <a:buNone/>
            </a:pPr>
            <a:endParaRPr lang="ru-RU" sz="2200" b="1" i="1" dirty="0" smtClean="0">
              <a:solidFill>
                <a:srgbClr val="283214"/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283214"/>
                </a:solidFill>
              </a:rPr>
              <a:t>Цель: обучение постепенному выдоху воздуха</a:t>
            </a:r>
          </a:p>
          <a:p>
            <a:endParaRPr lang="ru-RU" sz="2000" dirty="0"/>
          </a:p>
        </p:txBody>
      </p:sp>
      <p:sp>
        <p:nvSpPr>
          <p:cNvPr id="4" name="Текст 8"/>
          <p:cNvSpPr txBox="1">
            <a:spLocks/>
          </p:cNvSpPr>
          <p:nvPr/>
        </p:nvSpPr>
        <p:spPr>
          <a:xfrm>
            <a:off x="571472" y="4643446"/>
            <a:ext cx="8072494" cy="198278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28321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5353449"/>
            <a:ext cx="85011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надули шар воздушный, вот такой большой, большой, отпустили его в небо помахали вслед рукой, полетел воздушный шарик, прямо в небо к облакам, но за сук он зацепился, лопнул(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…) и упал.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2" descr="C:\Documents and Settings\Admin\Рабочий стол\Ребёнок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96336" y="2852936"/>
            <a:ext cx="1381663" cy="2160000"/>
          </a:xfrm>
          <a:prstGeom prst="rect">
            <a:avLst/>
          </a:prstGeom>
          <a:noFill/>
        </p:spPr>
      </p:pic>
      <p:pic>
        <p:nvPicPr>
          <p:cNvPr id="5122" name="Picture 2" descr="C:\Users\1\Desktop\разные документы\Виктория Ю\IMG_20141110_102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9842" y="980728"/>
            <a:ext cx="2718302" cy="362440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Артикуляционная гимнастика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71538" y="1124744"/>
            <a:ext cx="7272808" cy="545949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Выработка качественных, полноценных движений органов артикуляции, подготовка к правильному произнесению. 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 descr="C:\Documents and Settings\Admin\Рабочий стол\Язык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740352" y="4365104"/>
            <a:ext cx="1685925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611560" y="188640"/>
            <a:ext cx="7786742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6631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"Кто много поет, того хворь не берет!"</a:t>
            </a:r>
          </a:p>
        </p:txBody>
      </p:sp>
      <p:pic>
        <p:nvPicPr>
          <p:cNvPr id="14" name="Содержимое 13" descr="1.jpe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967990"/>
            <a:ext cx="3186106" cy="4389967"/>
          </a:xfrm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514353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звук “а -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” массирует глотку, гортань, щитовидную железу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звук “о -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” оздоровляет среднюю часть груди;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звук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“о - и - о - и” массирует сердце;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звук “а - у - э - и” помогает всему организму в целом.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5286380" y="3643314"/>
            <a:ext cx="3214710" cy="17859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укрепляет различные группы мышц и осанку</a:t>
            </a:r>
          </a:p>
        </p:txBody>
      </p:sp>
      <p:sp>
        <p:nvSpPr>
          <p:cNvPr id="12" name="Овал 11"/>
          <p:cNvSpPr/>
          <p:nvPr/>
        </p:nvSpPr>
        <p:spPr>
          <a:xfrm>
            <a:off x="5572132" y="5072050"/>
            <a:ext cx="3214710" cy="17859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развивает умение чувствовать и передавать характер музыки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Ритмопластика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0" y="4429132"/>
            <a:ext cx="3214710" cy="17859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развивает чувство ритма, музыкальный слух и вкус</a:t>
            </a:r>
          </a:p>
        </p:txBody>
      </p:sp>
      <p:sp>
        <p:nvSpPr>
          <p:cNvPr id="10" name="Овал 9"/>
          <p:cNvSpPr/>
          <p:nvPr/>
        </p:nvSpPr>
        <p:spPr>
          <a:xfrm>
            <a:off x="2357422" y="5072050"/>
            <a:ext cx="3214710" cy="17859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развивает умение правильно и красиво двигаться </a:t>
            </a:r>
          </a:p>
        </p:txBody>
      </p:sp>
      <p:pic>
        <p:nvPicPr>
          <p:cNvPr id="7170" name="Picture 2" descr="C:\Documents and Settings\Admin\Рабочий стол\Танец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96336" y="188640"/>
            <a:ext cx="1063554" cy="1800000"/>
          </a:xfrm>
          <a:prstGeom prst="rect">
            <a:avLst/>
          </a:prstGeom>
          <a:noFill/>
        </p:spPr>
      </p:pic>
      <p:pic>
        <p:nvPicPr>
          <p:cNvPr id="6146" name="Picture 2" descr="C:\Users\1\Desktop\разные документы\Виктория Ю\IMG_20141110_103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23500">
            <a:off x="629560" y="764705"/>
            <a:ext cx="2484276" cy="3312368"/>
          </a:xfrm>
          <a:prstGeom prst="rect">
            <a:avLst/>
          </a:prstGeom>
          <a:noFill/>
        </p:spPr>
      </p:pic>
      <p:pic>
        <p:nvPicPr>
          <p:cNvPr id="6147" name="Picture 3" descr="C:\Users\1\Desktop\разные документы\Виктория Ю\IMG_20141110_092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4442">
            <a:off x="3906446" y="740422"/>
            <a:ext cx="2484276" cy="33123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6480720" cy="1143000"/>
          </a:xfrm>
        </p:spPr>
        <p:txBody>
          <a:bodyPr>
            <a:noAutofit/>
          </a:bodyPr>
          <a:lstStyle/>
          <a:p>
            <a:pPr>
              <a:tabLst>
                <a:tab pos="2876550" algn="l"/>
              </a:tabLst>
            </a:pP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Алгоритм проведения НОД с использованием здоровьесберегающих технологий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67544" y="620688"/>
            <a:ext cx="8286776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1.Приветствие.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Психогимнастическое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упражнение для настройки на рабочий лад.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Вводная ходьба. Музыкально-ритмические движения, речь с движением.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033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Слушание музыки (активное и пассивное). Физкультминутка- пальчиковая игра.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Пение, песенное творчество: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распевки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артикуляционная гимнастика, дыхательная гимнастика, в качестве физкультминутки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пальчиковая</a:t>
            </a:r>
            <a:r>
              <a:rPr kumimoji="0" lang="ru-RU" sz="2000" b="1" i="0" u="none" strike="noStrike" cap="none" normalizeH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Танцы, танцевальное творчество с элементами ритмопластики.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Театральное творчество с элементами ритмопластики, психогимнастики (мимика, пантомимика). Музыкальные игры, хороводы.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Игра на ДМИ. Творческое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музицирование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Прощание.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Психогимнастическое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упражнение на релаксацию.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194" name="Picture 2" descr="C:\Documents and Settings\Admin\Рабочий стол\Книга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76256" y="188640"/>
            <a:ext cx="2040000" cy="180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Результаты музыкально-оздоровительной работы: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повышение уровня развития музыкальных и творческих способностей детей;</a:t>
            </a:r>
          </a:p>
          <a:p>
            <a:pPr lvl="0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стабильность эмоционального благополучия каждого ученика;</a:t>
            </a:r>
          </a:p>
          <a:p>
            <a:pPr lvl="0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повышение уровня речевого развития;</a:t>
            </a:r>
          </a:p>
          <a:p>
            <a:pPr lvl="0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снижение уровня заболеваемости;</a:t>
            </a:r>
          </a:p>
          <a:p>
            <a:pPr lvl="0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стабильность физической и умственной работоспособности во всех сезонах года, не зависимо от погоды. </a:t>
            </a:r>
          </a:p>
          <a:p>
            <a:endParaRPr lang="ru-RU" dirty="0"/>
          </a:p>
        </p:txBody>
      </p:sp>
      <p:pic>
        <p:nvPicPr>
          <p:cNvPr id="7" name="Рисунок 4" descr="cont.g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39752" y="0"/>
            <a:ext cx="3789134" cy="10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Используемые источники: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77500" lnSpcReduction="20000"/>
          </a:bodyPr>
          <a:lstStyle/>
          <a:p>
            <a:pPr algn="ctr">
              <a:defRPr/>
            </a:pPr>
            <a:endParaRPr lang="ru-RU" b="1" dirty="0"/>
          </a:p>
          <a:p>
            <a:pPr>
              <a:defRPr/>
            </a:pPr>
            <a:r>
              <a:rPr lang="en-US" dirty="0">
                <a:hlinkClick r:id="rId2"/>
              </a:rPr>
              <a:t>http://milohka-domen.okis.ru/index.html</a:t>
            </a:r>
            <a:endParaRPr lang="ru-RU" dirty="0"/>
          </a:p>
          <a:p>
            <a:pPr>
              <a:defRPr/>
            </a:pPr>
            <a:r>
              <a:rPr lang="en-US" dirty="0">
                <a:hlinkClick r:id="rId3"/>
              </a:rPr>
              <a:t>http://revolution.allbest.ru/pedagogics/00057475_0.html</a:t>
            </a:r>
            <a:endParaRPr lang="ru-RU" dirty="0"/>
          </a:p>
          <a:p>
            <a:pPr>
              <a:defRPr/>
            </a:pPr>
            <a:r>
              <a:rPr lang="en-US" dirty="0">
                <a:hlinkClick r:id="rId4"/>
              </a:rPr>
              <a:t>http://www.sano.ru/publik/matconf/07.htm</a:t>
            </a:r>
            <a:endParaRPr lang="ru-RU" dirty="0"/>
          </a:p>
          <a:p>
            <a:pPr>
              <a:defRPr/>
            </a:pPr>
            <a:r>
              <a:rPr lang="en-US" dirty="0">
                <a:hlinkClick r:id="rId5"/>
              </a:rPr>
              <a:t>http://slovari.yandex.ru/dict/trud/article/ot1/ot1-0060.htm</a:t>
            </a:r>
            <a:endParaRPr lang="ru-RU" dirty="0"/>
          </a:p>
          <a:p>
            <a:r>
              <a:rPr lang="ru-RU" dirty="0" err="1" smtClean="0"/>
              <a:t>Арсеневская</a:t>
            </a:r>
            <a:r>
              <a:rPr lang="ru-RU" dirty="0" smtClean="0"/>
              <a:t> О.Н. "Система музыкально-оздоровительной работы в детском саду" г.Волгоград, изд. "Учитель", 2009.</a:t>
            </a:r>
          </a:p>
          <a:p>
            <a:r>
              <a:rPr lang="ru-RU" dirty="0" err="1" smtClean="0"/>
              <a:t>Картушина</a:t>
            </a:r>
            <a:r>
              <a:rPr lang="ru-RU" dirty="0" smtClean="0"/>
              <a:t> М.Ю. "Оздоровительные занятия с детьми 6-7 лет" г.Москва, изд. ТЦ "Сфера", 2008.</a:t>
            </a:r>
          </a:p>
          <a:p>
            <a:r>
              <a:rPr lang="ru-RU" dirty="0" smtClean="0"/>
              <a:t>Подольская Е.И. "Формы оздоровления детей 4-7 лет" г.Волгоград, изд. "Учитель", 2009.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Здоровьесберегающие</a:t>
            </a:r>
            <a:r>
              <a:rPr lang="ru-RU" b="1" dirty="0" smtClean="0">
                <a:solidFill>
                  <a:srgbClr val="C00000"/>
                </a:solidFill>
              </a:rPr>
              <a:t> технологии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1428736"/>
            <a:ext cx="4714908" cy="407196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Э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то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система мер, направленных на улучшение здоровья участников образовательного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процесса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5" descr="Заяц и лягушонок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86380" y="3500438"/>
            <a:ext cx="3642351" cy="3096000"/>
          </a:xfrm>
          <a:prstGeom prst="round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Picture 8" descr="музо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16216" y="1844823"/>
            <a:ext cx="1241379" cy="108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283214"/>
                </a:solidFill>
              </a:rPr>
              <a:t> </a:t>
            </a:r>
            <a:endParaRPr lang="ru-RU" b="1" dirty="0" smtClean="0">
              <a:solidFill>
                <a:srgbClr val="37451B"/>
              </a:solidFill>
            </a:endParaRP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500042"/>
          <a:ext cx="8572560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C:\Documents and Settings\Admin\Рабочий стол\Book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21279040">
            <a:off x="251520" y="260648"/>
            <a:ext cx="1937206" cy="1080000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Ручка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67544" y="0"/>
            <a:ext cx="720000" cy="720000"/>
          </a:xfrm>
          <a:prstGeom prst="rect">
            <a:avLst/>
          </a:prstGeom>
          <a:noFill/>
        </p:spPr>
      </p:pic>
      <p:pic>
        <p:nvPicPr>
          <p:cNvPr id="9220" name="Picture 4" descr="C:\Documents and Settings\Admin\Рабочий стол\Детки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516216" y="4869160"/>
            <a:ext cx="2416107" cy="180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Пение – форма дыхательной гимнастики, развивает голосовой аппарат, укрепляет голосовые связки, улучшает речь. Систематическое применение пения оказывает выраженную положительную динамику показателей функции внешнего дыхания.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357214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C00000"/>
                </a:solidFill>
              </a:rPr>
              <a:t>Логоритмика</a:t>
            </a:r>
            <a:endParaRPr lang="ru-RU" sz="4800" dirty="0"/>
          </a:p>
        </p:txBody>
      </p:sp>
      <p:sp>
        <p:nvSpPr>
          <p:cNvPr id="8" name="Овал 7"/>
          <p:cNvSpPr/>
          <p:nvPr/>
        </p:nvSpPr>
        <p:spPr>
          <a:xfrm>
            <a:off x="0" y="4357694"/>
            <a:ext cx="2428860" cy="2143116"/>
          </a:xfrm>
          <a:prstGeom prst="ellipse">
            <a:avLst/>
          </a:prstGeom>
          <a:solidFill>
            <a:srgbClr val="EEF1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Это комплексная методика,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включающая в  себя средства</a:t>
            </a:r>
          </a:p>
        </p:txBody>
      </p:sp>
      <p:sp>
        <p:nvSpPr>
          <p:cNvPr id="5" name="Овал 4"/>
          <p:cNvSpPr/>
          <p:nvPr/>
        </p:nvSpPr>
        <p:spPr>
          <a:xfrm>
            <a:off x="2143108" y="4714884"/>
            <a:ext cx="2428860" cy="2143116"/>
          </a:xfrm>
          <a:prstGeom prst="ellipse">
            <a:avLst/>
          </a:prstGeom>
          <a:solidFill>
            <a:srgbClr val="EEF1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логопедич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.,</a:t>
            </a:r>
          </a:p>
          <a:p>
            <a:pPr algn="ctr"/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музыкально-ритмич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.,</a:t>
            </a:r>
          </a:p>
          <a:p>
            <a:pPr algn="ctr"/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физич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воспитания,</a:t>
            </a:r>
          </a:p>
          <a:p>
            <a:pPr algn="ctr"/>
            <a:endParaRPr lang="ru-RU" sz="2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286248" y="4005064"/>
            <a:ext cx="2428860" cy="2852936"/>
          </a:xfrm>
          <a:prstGeom prst="ellipse">
            <a:avLst/>
          </a:prstGeom>
          <a:solidFill>
            <a:srgbClr val="EEF1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направл.на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коррекцию речевых нарушений и развитие неречевых процессов:</a:t>
            </a:r>
          </a:p>
        </p:txBody>
      </p:sp>
      <p:sp>
        <p:nvSpPr>
          <p:cNvPr id="7" name="Овал 6"/>
          <p:cNvSpPr/>
          <p:nvPr/>
        </p:nvSpPr>
        <p:spPr>
          <a:xfrm>
            <a:off x="6286512" y="4143380"/>
            <a:ext cx="2857488" cy="2714620"/>
          </a:xfrm>
          <a:prstGeom prst="ellipse">
            <a:avLst/>
          </a:prstGeom>
          <a:solidFill>
            <a:srgbClr val="EEF1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Совершенств.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общей моторики,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регуляцию мышечного тонуса, активизацию всех видов внимания и памяти.</a:t>
            </a:r>
          </a:p>
        </p:txBody>
      </p:sp>
      <p:pic>
        <p:nvPicPr>
          <p:cNvPr id="3" name="Picture 2" descr="C:\Users\1\Desktop\разные документы\Виктория Ю\IMG_1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06666">
            <a:off x="570811" y="846165"/>
            <a:ext cx="3602820" cy="3209445"/>
          </a:xfrm>
          <a:prstGeom prst="rect">
            <a:avLst/>
          </a:prstGeom>
          <a:noFill/>
        </p:spPr>
      </p:pic>
      <p:pic>
        <p:nvPicPr>
          <p:cNvPr id="4" name="Picture 3" descr="C:\Users\1\Desktop\разные документы\Виктория Ю\IMG_20141110_090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75097">
            <a:off x="5823326" y="970528"/>
            <a:ext cx="2638858" cy="31955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186766" cy="571504"/>
          </a:xfrm>
        </p:spPr>
        <p:txBody>
          <a:bodyPr>
            <a:noAutofit/>
          </a:bodyPr>
          <a:lstStyle/>
          <a:p>
            <a:pPr algn="ctr"/>
            <a:r>
              <a:rPr lang="ru-RU" sz="4800" dirty="0" err="1" smtClean="0">
                <a:solidFill>
                  <a:srgbClr val="C00000"/>
                </a:solidFill>
              </a:rPr>
              <a:t>Логоритмика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660232" y="2204864"/>
            <a:ext cx="2328280" cy="36972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283214"/>
                </a:solidFill>
              </a:rPr>
              <a:t> Игра-упражнение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283214"/>
                </a:solidFill>
              </a:rPr>
              <a:t>«Палочки весёлые»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283214"/>
                </a:solidFill>
              </a:rPr>
              <a:t>    Цель: сочетать музыку с движениями.</a:t>
            </a:r>
            <a:endParaRPr lang="ru-RU" sz="2000" b="1" i="1" dirty="0">
              <a:solidFill>
                <a:srgbClr val="283214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67544" y="4221088"/>
            <a:ext cx="8072494" cy="2126799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283214"/>
                </a:solidFill>
              </a:rPr>
              <a:t>Палочки весёлые в руки мы возьмем,</a:t>
            </a:r>
          </a:p>
          <a:p>
            <a:r>
              <a:rPr lang="ru-RU" sz="1800" b="1" dirty="0" smtClean="0">
                <a:solidFill>
                  <a:srgbClr val="283214"/>
                </a:solidFill>
              </a:rPr>
              <a:t>Палочкой о палочку мы стучать начнем</a:t>
            </a:r>
          </a:p>
          <a:p>
            <a:r>
              <a:rPr lang="ru-RU" sz="1800" b="1" dirty="0" smtClean="0">
                <a:solidFill>
                  <a:srgbClr val="283214"/>
                </a:solidFill>
              </a:rPr>
              <a:t>Раз, два, </a:t>
            </a:r>
            <a:r>
              <a:rPr lang="ru-RU" sz="1800" b="1" dirty="0" err="1" smtClean="0">
                <a:solidFill>
                  <a:srgbClr val="283214"/>
                </a:solidFill>
              </a:rPr>
              <a:t>три,раз,два,три</a:t>
            </a:r>
            <a:endParaRPr lang="ru-RU" sz="1800" b="1" dirty="0" smtClean="0">
              <a:solidFill>
                <a:srgbClr val="283214"/>
              </a:solidFill>
            </a:endParaRPr>
          </a:p>
          <a:p>
            <a:r>
              <a:rPr lang="ru-RU" sz="1800" b="1" dirty="0" smtClean="0">
                <a:solidFill>
                  <a:srgbClr val="283214"/>
                </a:solidFill>
              </a:rPr>
              <a:t>Мы стучать начнем ! </a:t>
            </a:r>
          </a:p>
          <a:p>
            <a:r>
              <a:rPr lang="ru-RU" sz="1800" b="1" dirty="0" smtClean="0">
                <a:solidFill>
                  <a:srgbClr val="283214"/>
                </a:solidFill>
              </a:rPr>
              <a:t>Палочки веселые мы подняли вверх</a:t>
            </a:r>
          </a:p>
          <a:p>
            <a:r>
              <a:rPr lang="ru-RU" sz="1800" b="1" dirty="0" smtClean="0">
                <a:solidFill>
                  <a:srgbClr val="283214"/>
                </a:solidFill>
              </a:rPr>
              <a:t>Зазвучит пусть с музыкой наш веселый смех     </a:t>
            </a:r>
          </a:p>
          <a:p>
            <a:r>
              <a:rPr lang="ru-RU" sz="1800" b="1" dirty="0" smtClean="0">
                <a:solidFill>
                  <a:srgbClr val="283214"/>
                </a:solidFill>
              </a:rPr>
              <a:t>Палочки веселые опустились  вдруг, музыка закончилась тишина вокруг!  </a:t>
            </a:r>
            <a:endParaRPr lang="ru-RU" sz="1800" b="1" i="1" dirty="0" smtClean="0">
              <a:solidFill>
                <a:srgbClr val="283214"/>
              </a:solidFill>
            </a:endParaRPr>
          </a:p>
          <a:p>
            <a:r>
              <a:rPr lang="ru-RU" sz="1800" b="1" i="1" dirty="0" smtClean="0">
                <a:solidFill>
                  <a:srgbClr val="283214"/>
                </a:solidFill>
              </a:rPr>
              <a:t>                                                              </a:t>
            </a:r>
          </a:p>
          <a:p>
            <a:r>
              <a:rPr lang="ru-RU" sz="1800" b="1" i="1" dirty="0" smtClean="0">
                <a:solidFill>
                  <a:srgbClr val="283214"/>
                </a:solidFill>
              </a:rPr>
              <a:t>                                                   </a:t>
            </a:r>
          </a:p>
          <a:p>
            <a:r>
              <a:rPr lang="ru-RU" sz="1800" b="1" dirty="0" smtClean="0">
                <a:solidFill>
                  <a:srgbClr val="283214"/>
                </a:solidFill>
              </a:rPr>
              <a:t>Мишка наш пошёл домой,        </a:t>
            </a:r>
            <a:r>
              <a:rPr lang="ru-RU" sz="1800" b="1" i="1" dirty="0" smtClean="0">
                <a:solidFill>
                  <a:srgbClr val="283214"/>
                </a:solidFill>
              </a:rPr>
              <a:t>– шагают как мишки, переваливаясь.</a:t>
            </a:r>
          </a:p>
          <a:p>
            <a:r>
              <a:rPr lang="ru-RU" sz="1800" b="1" dirty="0" smtClean="0">
                <a:solidFill>
                  <a:srgbClr val="283214"/>
                </a:solidFill>
              </a:rPr>
              <a:t>А за ним и заинька.                      </a:t>
            </a:r>
            <a:r>
              <a:rPr lang="ru-RU" sz="1800" b="1" i="1" dirty="0" smtClean="0">
                <a:solidFill>
                  <a:srgbClr val="283214"/>
                </a:solidFill>
              </a:rPr>
              <a:t>– прыгают на двух ногах  - «зайчики».</a:t>
            </a:r>
            <a:endParaRPr lang="ru-RU" sz="1800" b="1" i="1" dirty="0">
              <a:solidFill>
                <a:srgbClr val="283214"/>
              </a:solidFill>
            </a:endParaRPr>
          </a:p>
        </p:txBody>
      </p:sp>
      <p:pic>
        <p:nvPicPr>
          <p:cNvPr id="3" name="Picture 2" descr="C:\Documents and Settings\Admin\Рабочий стол\Мишка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20272" y="332656"/>
            <a:ext cx="1800000" cy="1800000"/>
          </a:xfrm>
          <a:prstGeom prst="rect">
            <a:avLst/>
          </a:prstGeom>
          <a:noFill/>
        </p:spPr>
      </p:pic>
      <p:pic>
        <p:nvPicPr>
          <p:cNvPr id="4" name="Picture 2" descr="C:\Users\1\Desktop\разные документы\Виктория Ю\IMG_20141110_0906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2610290" cy="3480387"/>
          </a:xfrm>
          <a:prstGeom prst="rect">
            <a:avLst/>
          </a:prstGeom>
          <a:noFill/>
        </p:spPr>
      </p:pic>
      <p:pic>
        <p:nvPicPr>
          <p:cNvPr id="1027" name="Picture 3" descr="C:\Users\1\Desktop\разные документы\Виктория Ю\IMG_20141110_0907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764704"/>
            <a:ext cx="2592288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Documents and Settings\Admin\Рабочий стол\Руки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63888" y="3789040"/>
            <a:ext cx="1474839" cy="1080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742955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Пальчиковая гимнастика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0" y="4143380"/>
            <a:ext cx="2428860" cy="214311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стимулирует действие речевых зон коры головного мозга детей</a:t>
            </a:r>
          </a:p>
        </p:txBody>
      </p:sp>
      <p:sp>
        <p:nvSpPr>
          <p:cNvPr id="10" name="Овал 9"/>
          <p:cNvSpPr/>
          <p:nvPr/>
        </p:nvSpPr>
        <p:spPr>
          <a:xfrm>
            <a:off x="2357422" y="4786322"/>
            <a:ext cx="2357454" cy="207167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совершенст-вует внимание и память</a:t>
            </a:r>
          </a:p>
        </p:txBody>
      </p:sp>
      <p:sp>
        <p:nvSpPr>
          <p:cNvPr id="11" name="Овал 10"/>
          <p:cNvSpPr/>
          <p:nvPr/>
        </p:nvSpPr>
        <p:spPr>
          <a:xfrm>
            <a:off x="4572000" y="4786322"/>
            <a:ext cx="2357454" cy="207167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формирует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ассоциатив-но-образное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мышление</a:t>
            </a:r>
          </a:p>
          <a:p>
            <a:pPr algn="ctr"/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786546" y="4071942"/>
            <a:ext cx="2357454" cy="20002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облегчает будущим школьникам усвоение навыков письма</a:t>
            </a:r>
          </a:p>
        </p:txBody>
      </p:sp>
      <p:pic>
        <p:nvPicPr>
          <p:cNvPr id="2050" name="Picture 2" descr="C:\Users\1\Desktop\разные документы\Виктория Ю\IMG_20141110_091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2448272" cy="3264363"/>
          </a:xfrm>
          <a:prstGeom prst="rect">
            <a:avLst/>
          </a:prstGeom>
          <a:noFill/>
        </p:spPr>
      </p:pic>
      <p:pic>
        <p:nvPicPr>
          <p:cNvPr id="1026" name="Picture 2" descr="C:\Users\1\Desktop\разные документы\Виктория Ю\IMG_20141110_091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08720"/>
            <a:ext cx="2430270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Пальчиковая гимнастика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725144"/>
            <a:ext cx="698477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37451B"/>
                </a:solidFill>
              </a:rPr>
              <a:t>«Капуста.»</a:t>
            </a:r>
          </a:p>
          <a:p>
            <a:r>
              <a:rPr lang="ru-RU" sz="1600" b="1" dirty="0" smtClean="0">
                <a:solidFill>
                  <a:srgbClr val="37451B"/>
                </a:solidFill>
              </a:rPr>
              <a:t>Что за скрип?                  </a:t>
            </a:r>
            <a:r>
              <a:rPr lang="ru-RU" sz="1600" i="1" dirty="0" smtClean="0">
                <a:solidFill>
                  <a:srgbClr val="37451B"/>
                </a:solidFill>
              </a:rPr>
              <a:t>-  </a:t>
            </a:r>
            <a:r>
              <a:rPr lang="ru-RU" sz="1600" b="1" i="1" dirty="0" smtClean="0">
                <a:solidFill>
                  <a:srgbClr val="37451B"/>
                </a:solidFill>
              </a:rPr>
              <a:t>Мы морковку трем, трем</a:t>
            </a:r>
          </a:p>
          <a:p>
            <a:r>
              <a:rPr lang="ru-RU" sz="1600" b="1" dirty="0" smtClean="0">
                <a:solidFill>
                  <a:srgbClr val="37451B"/>
                </a:solidFill>
              </a:rPr>
              <a:t>Что за куст?                        </a:t>
            </a:r>
            <a:r>
              <a:rPr lang="ru-RU" sz="1600" b="1" i="1" dirty="0" smtClean="0">
                <a:solidFill>
                  <a:srgbClr val="37451B"/>
                </a:solidFill>
              </a:rPr>
              <a:t> Мы капусту солим, солим</a:t>
            </a:r>
          </a:p>
          <a:p>
            <a:r>
              <a:rPr lang="ru-RU" sz="1600" b="1" dirty="0" smtClean="0">
                <a:solidFill>
                  <a:srgbClr val="37451B"/>
                </a:solidFill>
              </a:rPr>
              <a:t>Это что еще за куст?          Мы капусту жмем, жмем,</a:t>
            </a:r>
          </a:p>
          <a:p>
            <a:r>
              <a:rPr lang="ru-RU" sz="1600" b="1" dirty="0" smtClean="0">
                <a:solidFill>
                  <a:srgbClr val="37451B"/>
                </a:solidFill>
              </a:rPr>
              <a:t>Как же жить без хруста     А потом её жуем.</a:t>
            </a:r>
          </a:p>
          <a:p>
            <a:r>
              <a:rPr lang="ru-RU" sz="1600" b="1" dirty="0" smtClean="0">
                <a:solidFill>
                  <a:srgbClr val="37451B"/>
                </a:solidFill>
              </a:rPr>
              <a:t>Если я капуста!</a:t>
            </a:r>
          </a:p>
          <a:p>
            <a:r>
              <a:rPr lang="ru-RU" sz="1600" b="1" dirty="0" smtClean="0">
                <a:solidFill>
                  <a:srgbClr val="37451B"/>
                </a:solidFill>
              </a:rPr>
              <a:t>Мы капусту рубим, рубим</a:t>
            </a:r>
          </a:p>
          <a:p>
            <a:r>
              <a:rPr lang="ru-RU" sz="1600" b="1" dirty="0" smtClean="0">
                <a:solidFill>
                  <a:srgbClr val="37451B"/>
                </a:solidFill>
              </a:rPr>
              <a:t>                           </a:t>
            </a:r>
            <a:r>
              <a:rPr lang="ru-RU" sz="1600" i="1" dirty="0" smtClean="0">
                <a:solidFill>
                  <a:srgbClr val="37451B"/>
                </a:solidFill>
              </a:rPr>
              <a:t>-</a:t>
            </a:r>
            <a:endParaRPr lang="ru-RU" sz="1600" i="1" dirty="0">
              <a:solidFill>
                <a:srgbClr val="37451B"/>
              </a:solidFill>
            </a:endParaRPr>
          </a:p>
        </p:txBody>
      </p:sp>
      <p:pic>
        <p:nvPicPr>
          <p:cNvPr id="1027" name="Picture 3" descr="C:\Documents and Settings\Admin\Рабочий стол\Ребёнок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44000" y="548680"/>
            <a:ext cx="1800000" cy="180000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Руки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3501008"/>
            <a:ext cx="1474839" cy="1080000"/>
          </a:xfrm>
          <a:prstGeom prst="rect">
            <a:avLst/>
          </a:prstGeom>
          <a:noFill/>
        </p:spPr>
      </p:pic>
      <p:pic>
        <p:nvPicPr>
          <p:cNvPr id="2050" name="Picture 2" descr="C:\Users\1\Desktop\разные документы\Виктория Ю\IMG_20141110_09124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08721"/>
            <a:ext cx="2952328" cy="3936438"/>
          </a:xfrm>
          <a:prstGeom prst="rect">
            <a:avLst/>
          </a:prstGeom>
          <a:noFill/>
        </p:spPr>
      </p:pic>
      <p:pic>
        <p:nvPicPr>
          <p:cNvPr id="2051" name="Picture 3" descr="C:\Users\1\Desktop\разные документы\Виктория Ю\IMG_20141110_0910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908720"/>
            <a:ext cx="2880320" cy="38404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Психогимнастика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0" y="4071942"/>
            <a:ext cx="2428860" cy="21431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снятие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эмоциональ-ного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напряжения </a:t>
            </a:r>
          </a:p>
        </p:txBody>
      </p:sp>
      <p:sp>
        <p:nvSpPr>
          <p:cNvPr id="6" name="Овал 5"/>
          <p:cNvSpPr/>
          <p:nvPr/>
        </p:nvSpPr>
        <p:spPr>
          <a:xfrm>
            <a:off x="2000232" y="4714884"/>
            <a:ext cx="2714644" cy="21431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обучение уме-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нию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изображать  выразительно и эмоционально отдельные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эмо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</a:p>
          <a:p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ции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, движения</a:t>
            </a:r>
          </a:p>
        </p:txBody>
      </p:sp>
      <p:sp>
        <p:nvSpPr>
          <p:cNvPr id="8" name="Овал 7"/>
          <p:cNvSpPr/>
          <p:nvPr/>
        </p:nvSpPr>
        <p:spPr>
          <a:xfrm>
            <a:off x="4357686" y="4714884"/>
            <a:ext cx="2643174" cy="21431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коррекция настроения и отдельных черт характера </a:t>
            </a:r>
          </a:p>
        </p:txBody>
      </p:sp>
      <p:sp>
        <p:nvSpPr>
          <p:cNvPr id="9" name="Овал 8"/>
          <p:cNvSpPr/>
          <p:nvPr/>
        </p:nvSpPr>
        <p:spPr>
          <a:xfrm>
            <a:off x="6715140" y="4071942"/>
            <a:ext cx="2428860" cy="21431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обучение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ауто-релакса-ции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C:\Users\1\Desktop\разные документы\Виктория Ю\IMG_1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83383">
            <a:off x="1259738" y="1158050"/>
            <a:ext cx="2520280" cy="3361701"/>
          </a:xfrm>
          <a:prstGeom prst="rect">
            <a:avLst/>
          </a:prstGeom>
          <a:noFill/>
        </p:spPr>
      </p:pic>
      <p:pic>
        <p:nvPicPr>
          <p:cNvPr id="1027" name="Picture 3" descr="C:\Users\1\Desktop\разные документы\Виктория Ю\IMG_20141110_0904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4906">
            <a:off x="5040847" y="1207272"/>
            <a:ext cx="2438400" cy="3251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</TotalTime>
  <Words>790</Words>
  <Application>Microsoft Office PowerPoint</Application>
  <PresentationFormat>Экран (4:3)</PresentationFormat>
  <Paragraphs>124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Здоровьесберегающие технологии </vt:lpstr>
      <vt:lpstr>Слайд 3</vt:lpstr>
      <vt:lpstr>Пение</vt:lpstr>
      <vt:lpstr>Логоритмика</vt:lpstr>
      <vt:lpstr>Логоритмика</vt:lpstr>
      <vt:lpstr>Пальчиковая гимнастика</vt:lpstr>
      <vt:lpstr>Пальчиковая гимнастика</vt:lpstr>
      <vt:lpstr>Психогимнастика</vt:lpstr>
      <vt:lpstr>Психогимнастика</vt:lpstr>
      <vt:lpstr>Дыхательная гимнастика</vt:lpstr>
      <vt:lpstr>Дыхательная гимнастика</vt:lpstr>
      <vt:lpstr>Артикуляционная гимнастика</vt:lpstr>
      <vt:lpstr>"Кто много поет, того хворь не берет!"</vt:lpstr>
      <vt:lpstr>Ритмопластика</vt:lpstr>
      <vt:lpstr>  Алгоритм проведения НОД с использованием здоровьесберегающих технологий</vt:lpstr>
      <vt:lpstr>Результаты музыкально-оздоровительной работы:</vt:lpstr>
      <vt:lpstr>Используемые источники: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здоровьесберегающих технологий в работе музыкального руководителя ДОУ</dc:title>
  <dc:creator>Кушнерова Е. п.</dc:creator>
  <cp:lastModifiedBy>1</cp:lastModifiedBy>
  <cp:revision>199</cp:revision>
  <dcterms:created xsi:type="dcterms:W3CDTF">2012-07-29T11:57:02Z</dcterms:created>
  <dcterms:modified xsi:type="dcterms:W3CDTF">2014-11-25T20:17:53Z</dcterms:modified>
</cp:coreProperties>
</file>