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58" r:id="rId4"/>
    <p:sldId id="263" r:id="rId5"/>
    <p:sldId id="262" r:id="rId6"/>
    <p:sldId id="267" r:id="rId7"/>
    <p:sldId id="268" r:id="rId8"/>
    <p:sldId id="259" r:id="rId9"/>
    <p:sldId id="266" r:id="rId10"/>
    <p:sldId id="265" r:id="rId11"/>
    <p:sldId id="261" r:id="rId12"/>
    <p:sldId id="269" r:id="rId13"/>
    <p:sldId id="271" r:id="rId14"/>
    <p:sldId id="270" r:id="rId15"/>
    <p:sldId id="272" r:id="rId16"/>
    <p:sldId id="273" r:id="rId17"/>
    <p:sldId id="274" r:id="rId18"/>
    <p:sldId id="277" r:id="rId19"/>
    <p:sldId id="283" r:id="rId20"/>
    <p:sldId id="284" r:id="rId21"/>
    <p:sldId id="286" r:id="rId22"/>
    <p:sldId id="288" r:id="rId23"/>
    <p:sldId id="290" r:id="rId24"/>
    <p:sldId id="289" r:id="rId25"/>
    <p:sldId id="291" r:id="rId26"/>
    <p:sldId id="292" r:id="rId27"/>
    <p:sldId id="293" r:id="rId28"/>
    <p:sldId id="285" r:id="rId29"/>
    <p:sldId id="275" r:id="rId30"/>
    <p:sldId id="281" r:id="rId31"/>
    <p:sldId id="279" r:id="rId32"/>
    <p:sldId id="278" r:id="rId33"/>
    <p:sldId id="276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45898B"/>
    <a:srgbClr val="00CC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133B-B81C-4124-B953-25455A65A7D6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C05B03F-A08C-4E29-B6C3-34F116018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133B-B81C-4124-B953-25455A65A7D6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B03F-A08C-4E29-B6C3-34F116018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133B-B81C-4124-B953-25455A65A7D6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B03F-A08C-4E29-B6C3-34F116018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133B-B81C-4124-B953-25455A65A7D6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C05B03F-A08C-4E29-B6C3-34F116018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133B-B81C-4124-B953-25455A65A7D6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B03F-A08C-4E29-B6C3-34F116018F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133B-B81C-4124-B953-25455A65A7D6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B03F-A08C-4E29-B6C3-34F116018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133B-B81C-4124-B953-25455A65A7D6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C05B03F-A08C-4E29-B6C3-34F116018F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133B-B81C-4124-B953-25455A65A7D6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B03F-A08C-4E29-B6C3-34F116018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133B-B81C-4124-B953-25455A65A7D6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B03F-A08C-4E29-B6C3-34F116018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133B-B81C-4124-B953-25455A65A7D6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B03F-A08C-4E29-B6C3-34F116018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133B-B81C-4124-B953-25455A65A7D6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B03F-A08C-4E29-B6C3-34F116018F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8F133B-B81C-4124-B953-25455A65A7D6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05B03F-A08C-4E29-B6C3-34F116018F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6%D0%B5%D0%BB%D1%83%D0%B4%D0%BE%D1%87%D0%BD%D0%BE-%D0%BA%D0%B8%D1%88%D0%B5%D1%87%D0%BD%D1%8B%D0%B9_%D1%82%D1%80%D0%B0%D0%BA%D1%82_%D1%87%D0%B5%D0%BB%D0%BE%D0%B2%D0%B5%D0%BA%D0%B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0%B8%D1%89%D0%B5%D0%B2%D0%BE%D0%B4_%D1%87%D0%B5%D0%BB%D0%BE%D0%B2%D0%B5%D0%BA%D0%B0" TargetMode="External"/><Relationship Id="rId7" Type="http://schemas.openxmlformats.org/officeDocument/2006/relationships/hyperlink" Target="https://ru.wikipedia.org/wiki/%D0%96%D0%B5%D0%BB%D1%83%D0%B4%D0%BE%D0%BA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u.wikipedia.org/wiki/%D0%96%D0%B5%D0%BB%D1%83%D0%B4%D0%BE%D0%BA_%D1%87%D0%B5%D0%BB%D0%BE%D0%B2%D0%B5%D0%BA%D0%B0" TargetMode="External"/><Relationship Id="rId5" Type="http://schemas.openxmlformats.org/officeDocument/2006/relationships/hyperlink" Target="https://ru.wikipedia.org/wiki/%D0%93%D0%BB%D0%BE%D1%82%D0%BA%D0%B0_%D1%87%D0%B5%D0%BB%D0%BE%D0%B2%D0%B5%D0%BA%D0%B0" TargetMode="External"/><Relationship Id="rId4" Type="http://schemas.openxmlformats.org/officeDocument/2006/relationships/hyperlink" Target="https://ru.wikipedia.org/wiki/%D0%96%D0%B5%D0%BB%D1%83%D0%B4%D0%BE%D1%87%D0%BD%D0%BE-%D0%BA%D0%B8%D1%88%D0%B5%D1%87%D0%BD%D1%8B%D0%B9_%D1%82%D1%80%D0%B0%D0%BA%D1%82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79970861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1640" y="1052736"/>
            <a:ext cx="63367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АНАТОМО-</a:t>
            </a:r>
            <a:r>
              <a:rPr lang="ru-RU" sz="4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ФИЗИОЛОГИЧЕСКИЕ 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4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ОРГАНИЗМА </a:t>
            </a:r>
            <a:r>
              <a:rPr lang="ru-RU" sz="4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ДОШКОЛЬНИКОВ</a:t>
            </a:r>
            <a:endParaRPr lang="ru-RU" sz="4400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79970861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87624" y="908720"/>
            <a:ext cx="662473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Пищеварительная система человека </a:t>
            </a:r>
            <a:r>
              <a:rPr lang="ru-RU" sz="2000" dirty="0" smtClean="0"/>
              <a:t>состоит из органов </a:t>
            </a:r>
            <a:r>
              <a:rPr lang="ru-RU" sz="2000" u="sng" dirty="0" smtClean="0">
                <a:hlinkClick r:id="rId3" tooltip="Желудочно-кишечный тракт человека"/>
              </a:rPr>
              <a:t>желудочно-кишечного тракта</a:t>
            </a:r>
            <a:r>
              <a:rPr lang="ru-RU" sz="2000" u="sng" dirty="0" smtClean="0"/>
              <a:t>. </a:t>
            </a:r>
            <a:r>
              <a:rPr lang="ru-RU" sz="2000" dirty="0" smtClean="0"/>
              <a:t>Условно выделяют три отдела пищеварительной системы. Передний отдел включает органы ротовой полости, глотку и пищевод. Здесь осуществляется, в основном, механическая переработка пищи. Средний отдел состоит из желудка, тонкой и толстой кишки, печени и поджелудочной железы, в этом отделе осуществляется преимущественно химическая обработка пищи, всасывание продуктов её расщепления и формирование каловых масс. Задний отдел представлен каудальной частью прямой кишки и обеспечивает выведение кала из организма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79970861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5" name="Рисунок 4" descr="0015-015-Pischevaritelnaja-sistema-chelove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004-004-R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79970861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31640" y="1700808"/>
            <a:ext cx="619268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Глотка</a:t>
            </a:r>
            <a:r>
              <a:rPr lang="ru-RU" dirty="0" smtClean="0"/>
              <a:t> </a:t>
            </a:r>
            <a:r>
              <a:rPr lang="ru-RU" sz="2400" dirty="0" smtClean="0"/>
              <a:t>– часть пищеварительной трубки и дыхательных путей, которая является соединительным звеном между  полостью носа и рта, с одной стороны и пищеводом и гортанью -  с другой. В глотке перекрещиваются дыхательные и  пищеварительные пути.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Рисунок 8" descr="es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6712"/>
            <a:ext cx="5292080" cy="60212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59632" y="0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cs typeface="Aharoni" pitchFamily="2" charset="-79"/>
              </a:rPr>
              <a:t>Пищевод человека</a:t>
            </a:r>
            <a:endParaRPr lang="ru-RU" sz="5400" b="1" i="1" dirty="0"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92080" y="908720"/>
            <a:ext cx="3600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u="sng" dirty="0" smtClean="0">
                <a:solidFill>
                  <a:srgbClr val="0070C0"/>
                </a:solidFill>
                <a:hlinkClick r:id="rId3" tooltip="Пищевод человека"/>
              </a:rPr>
              <a:t>Пищевод</a:t>
            </a:r>
            <a:r>
              <a:rPr lang="ru-RU" sz="4000" dirty="0" smtClean="0">
                <a:solidFill>
                  <a:srgbClr val="0070C0"/>
                </a:solidFill>
              </a:rPr>
              <a:t> </a:t>
            </a:r>
            <a:r>
              <a:rPr lang="ru-RU" sz="4000" dirty="0" smtClean="0"/>
              <a:t>—</a:t>
            </a:r>
            <a:r>
              <a:rPr lang="ru-RU" sz="2000" dirty="0" smtClean="0"/>
              <a:t> часть </a:t>
            </a:r>
            <a:r>
              <a:rPr lang="ru-RU" sz="2000" u="sng" dirty="0" smtClean="0">
                <a:hlinkClick r:id="rId4" tooltip="Желудочно-кишечный тракт"/>
              </a:rPr>
              <a:t>пищеварительного канала</a:t>
            </a:r>
            <a:r>
              <a:rPr lang="ru-RU" sz="2000" dirty="0" smtClean="0"/>
              <a:t>. Представляет собой сплющенную в переднезаднем направлении полую мышечную трубку, по которой пища из </a:t>
            </a:r>
            <a:r>
              <a:rPr lang="ru-RU" sz="2000" u="sng" dirty="0" smtClean="0">
                <a:hlinkClick r:id="rId5" tooltip="Глотка человека"/>
              </a:rPr>
              <a:t>глотки</a:t>
            </a:r>
            <a:r>
              <a:rPr lang="ru-RU" sz="2000" dirty="0" smtClean="0"/>
              <a:t> поступает в </a:t>
            </a:r>
            <a:r>
              <a:rPr lang="ru-RU" sz="2000" u="sng" dirty="0" smtClean="0">
                <a:hlinkClick r:id="rId6" tooltip="Желудок человека"/>
              </a:rPr>
              <a:t>желудок</a:t>
            </a:r>
            <a:r>
              <a:rPr lang="ru-RU" sz="2000" dirty="0" smtClean="0"/>
              <a:t>. Моторная функция пищевода обеспечивает быстрое продвижение проглоченного пищевого комка в </a:t>
            </a:r>
            <a:r>
              <a:rPr lang="ru-RU" sz="2000" u="sng" dirty="0" smtClean="0">
                <a:hlinkClick r:id="rId7" tooltip="Желудок"/>
              </a:rPr>
              <a:t>желудок</a:t>
            </a:r>
            <a:r>
              <a:rPr lang="ru-RU" sz="2000" dirty="0" smtClean="0"/>
              <a:t> без перемешивания и толчков. Пищевод взрослого человека имеет длину 25—30 см.</a:t>
            </a:r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79970861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pic>
        <p:nvPicPr>
          <p:cNvPr id="5" name="Рисунок 4" descr="enter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1412776"/>
            <a:ext cx="3888432" cy="33843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1268760"/>
            <a:ext cx="280831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cs typeface="Aharoni" pitchFamily="2" charset="-79"/>
              </a:rPr>
              <a:t>Желудок  человека</a:t>
            </a:r>
          </a:p>
          <a:p>
            <a:r>
              <a:rPr lang="ru-RU" sz="4400" b="1" i="1" dirty="0" smtClean="0">
                <a:solidFill>
                  <a:srgbClr val="33CC33"/>
                </a:solidFill>
                <a:cs typeface="Aharoni" pitchFamily="2" charset="-79"/>
              </a:rPr>
              <a:t>и тонкий кишечник</a:t>
            </a:r>
            <a:endParaRPr lang="ru-RU" sz="4400" b="1" i="1" dirty="0">
              <a:solidFill>
                <a:srgbClr val="33CC33"/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79970861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1196752"/>
            <a:ext cx="640871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cs typeface="Aharoni" pitchFamily="2" charset="-79"/>
              </a:rPr>
              <a:t>Желудок</a:t>
            </a:r>
            <a:r>
              <a:rPr lang="ru-RU" sz="4400" dirty="0" smtClean="0">
                <a:cs typeface="Aharoni" pitchFamily="2" charset="-79"/>
              </a:rPr>
              <a:t>,</a:t>
            </a:r>
            <a:r>
              <a:rPr lang="ru-RU" dirty="0" smtClean="0"/>
              <a:t> </a:t>
            </a:r>
            <a:r>
              <a:rPr lang="ru-RU" sz="2400" dirty="0" smtClean="0"/>
              <a:t>полый мышечный орган , расположенный в левом подреберье. Желудок является резервуаром для проглоченной пищи, а так же осуществляет химическое переваривание этой пищи. Объем пустого желудка составляет около 500 мл. После принятия пищи он обычно растягивается и может увеличится до четырех литров.</a:t>
            </a:r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79970861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59632" y="1196752"/>
            <a:ext cx="633670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33CC"/>
                </a:solidFill>
                <a:cs typeface="Aharoni" pitchFamily="2" charset="-79"/>
              </a:rPr>
              <a:t>Тонкая кишка</a:t>
            </a:r>
            <a:r>
              <a:rPr lang="ru-RU" b="1" i="1" dirty="0" smtClean="0">
                <a:solidFill>
                  <a:srgbClr val="FF33CC"/>
                </a:solidFill>
              </a:rPr>
              <a:t> </a:t>
            </a:r>
            <a:r>
              <a:rPr lang="ru-RU" sz="2400" dirty="0" smtClean="0"/>
              <a:t>расположена между желудком и толстой кишкой. В тонкой кишке в основном и происходит процесс пищеварения. Ферменты которые вырабатываются поджелудочной железой и желчным пузырем, способствуют расщеплению пищи на отдельные компоненты. Тонкая кишка является самым длинным отделом пищеварительного тракта.</a:t>
            </a:r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79970861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475656" y="2204864"/>
            <a:ext cx="538234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33CC"/>
                </a:solidFill>
              </a:rPr>
              <a:t>Функция толстой кишки </a:t>
            </a:r>
            <a:r>
              <a:rPr lang="ru-RU" sz="2400" dirty="0" smtClean="0"/>
              <a:t>состоит в продвижении плотной массы к заднепроходному отверстию при помощи перистальтики и всасывании солей и воды, получаемых из тонкой кишки.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123728" y="1340768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rgbClr val="00CC00"/>
                </a:solidFill>
              </a:rPr>
              <a:t>Толстая кишка</a:t>
            </a:r>
            <a:endParaRPr lang="ru-RU" sz="4800" b="1" i="1" dirty="0">
              <a:solidFill>
                <a:srgbClr val="00CC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vipad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79970861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47664" y="1412776"/>
            <a:ext cx="59046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  <a:cs typeface="Aharoni" pitchFamily="2" charset="-79"/>
              </a:rPr>
              <a:t>Строение</a:t>
            </a:r>
            <a:r>
              <a:rPr lang="ru-RU" sz="4800" b="1" i="1" dirty="0" smtClean="0">
                <a:cs typeface="Aharoni" pitchFamily="2" charset="-79"/>
              </a:rPr>
              <a:t> </a:t>
            </a:r>
            <a:r>
              <a:rPr lang="ru-RU" sz="4800" b="1" i="1" dirty="0" smtClean="0">
                <a:solidFill>
                  <a:srgbClr val="FFFF00"/>
                </a:solidFill>
                <a:cs typeface="Aharoni" pitchFamily="2" charset="-79"/>
              </a:rPr>
              <a:t>и </a:t>
            </a:r>
            <a:r>
              <a:rPr lang="ru-RU" sz="4800" b="1" i="1" dirty="0" smtClean="0">
                <a:solidFill>
                  <a:srgbClr val="00B050"/>
                </a:solidFill>
                <a:cs typeface="Aharoni" pitchFamily="2" charset="-79"/>
              </a:rPr>
              <a:t>значение</a:t>
            </a:r>
            <a:r>
              <a:rPr lang="ru-RU" sz="4800" b="1" i="1" dirty="0" smtClean="0">
                <a:cs typeface="Aharoni" pitchFamily="2" charset="-79"/>
              </a:rPr>
              <a:t> </a:t>
            </a:r>
            <a:r>
              <a:rPr lang="ru-RU" sz="4800" b="1" i="1" dirty="0" smtClean="0">
                <a:solidFill>
                  <a:srgbClr val="00B0F0"/>
                </a:solidFill>
                <a:cs typeface="Aharoni" pitchFamily="2" charset="-79"/>
              </a:rPr>
              <a:t>дыхательной </a:t>
            </a:r>
            <a:r>
              <a:rPr lang="ru-RU" sz="4800" b="1" i="1" dirty="0" smtClean="0">
                <a:solidFill>
                  <a:srgbClr val="7030A0"/>
                </a:solidFill>
                <a:cs typeface="Aharoni" pitchFamily="2" charset="-79"/>
              </a:rPr>
              <a:t>системы</a:t>
            </a:r>
            <a:endParaRPr lang="ru-RU" sz="4800" b="1" i="1" dirty="0">
              <a:solidFill>
                <a:srgbClr val="7030A0"/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79970861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91680" y="1556792"/>
            <a:ext cx="49685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</a:rPr>
              <a:t>Нервная </a:t>
            </a:r>
            <a:r>
              <a:rPr lang="ru-RU" sz="6000" b="1" i="1" dirty="0" smtClean="0">
                <a:solidFill>
                  <a:srgbClr val="0070C0"/>
                </a:solidFill>
              </a:rPr>
              <a:t>система </a:t>
            </a:r>
            <a:r>
              <a:rPr lang="ru-RU" sz="6000" b="1" i="1" dirty="0" smtClean="0">
                <a:solidFill>
                  <a:srgbClr val="FFFF00"/>
                </a:solidFill>
              </a:rPr>
              <a:t>дошкольника</a:t>
            </a:r>
            <a:endParaRPr lang="ru-RU" sz="60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79970861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75656" y="1052737"/>
            <a:ext cx="61206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</a:rPr>
              <a:t>Нервная система </a:t>
            </a:r>
            <a:r>
              <a:rPr lang="ru-RU" sz="2400" i="1" dirty="0" smtClean="0">
                <a:cs typeface="Aharoni" pitchFamily="2" charset="-79"/>
              </a:rPr>
              <a:t>обеспечивает связь частей организма в единое целое. В период дошкольного детства интенсивно развиваются функции всех органов, включая и кору головного мозга, высшую нервную деятельность. Этому сопутствует одновременное развитие психики детей. Постепенно формируются эмоции, ощущения, восприятия, память, внимание, мышление, речь.</a:t>
            </a:r>
            <a:endParaRPr lang="ru-RU" sz="2400" i="1" dirty="0"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79970861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59632" y="980728"/>
            <a:ext cx="63367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7030A0"/>
                </a:solidFill>
                <a:cs typeface="Aharoni" pitchFamily="2" charset="-79"/>
              </a:rPr>
              <a:t>  </a:t>
            </a:r>
            <a:r>
              <a:rPr lang="ru-RU" sz="6000" b="1" i="1" dirty="0" err="1" smtClean="0">
                <a:solidFill>
                  <a:srgbClr val="FF0000"/>
                </a:solidFill>
                <a:cs typeface="Aharoni" pitchFamily="2" charset="-79"/>
              </a:rPr>
              <a:t>Опорно</a:t>
            </a:r>
            <a:r>
              <a:rPr lang="ru-RU" sz="6000" b="1" i="1" dirty="0" smtClean="0">
                <a:solidFill>
                  <a:srgbClr val="FF0000"/>
                </a:solidFill>
                <a:cs typeface="Aharoni" pitchFamily="2" charset="-79"/>
              </a:rPr>
              <a:t> –</a:t>
            </a:r>
            <a:r>
              <a:rPr lang="ru-RU" sz="6000" b="1" i="1" dirty="0" smtClean="0">
                <a:solidFill>
                  <a:srgbClr val="7030A0"/>
                </a:solidFill>
                <a:cs typeface="Aharoni" pitchFamily="2" charset="-79"/>
              </a:rPr>
              <a:t> </a:t>
            </a:r>
            <a:r>
              <a:rPr lang="ru-RU" sz="6000" b="1" i="1" dirty="0" smtClean="0">
                <a:solidFill>
                  <a:srgbClr val="45898B"/>
                </a:solidFill>
                <a:cs typeface="Aharoni" pitchFamily="2" charset="-79"/>
              </a:rPr>
              <a:t>двигательный </a:t>
            </a:r>
            <a:r>
              <a:rPr lang="ru-RU" sz="6000" b="1" i="1" dirty="0" smtClean="0">
                <a:solidFill>
                  <a:srgbClr val="FFFF00"/>
                </a:solidFill>
                <a:cs typeface="Aharoni" pitchFamily="2" charset="-79"/>
              </a:rPr>
              <a:t>аппарат.</a:t>
            </a:r>
            <a:r>
              <a:rPr lang="ru-RU" sz="6000" b="1" i="1" dirty="0" smtClean="0">
                <a:cs typeface="Aharoni" pitchFamily="2" charset="-79"/>
              </a:rPr>
              <a:t> </a:t>
            </a:r>
            <a:endParaRPr lang="ru-RU" sz="6000" b="1" i="1" dirty="0">
              <a:solidFill>
                <a:srgbClr val="00CC00"/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79970861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908720"/>
            <a:ext cx="74168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/>
              <a:t> </a:t>
            </a:r>
            <a:r>
              <a:rPr lang="ru-RU" sz="4800" b="1" i="1" dirty="0" smtClean="0">
                <a:solidFill>
                  <a:srgbClr val="FF33CC"/>
                </a:solidFill>
                <a:cs typeface="Aharoni" pitchFamily="2" charset="-79"/>
              </a:rPr>
              <a:t>Из чего же состоит </a:t>
            </a:r>
            <a:r>
              <a:rPr lang="ru-RU" sz="4800" b="1" i="1" dirty="0" err="1" smtClean="0">
                <a:solidFill>
                  <a:srgbClr val="FF33CC"/>
                </a:solidFill>
                <a:cs typeface="Aharoni" pitchFamily="2" charset="-79"/>
              </a:rPr>
              <a:t>опорно</a:t>
            </a:r>
            <a:r>
              <a:rPr lang="ru-RU" sz="4800" b="1" i="1" dirty="0" smtClean="0">
                <a:solidFill>
                  <a:srgbClr val="FF33CC"/>
                </a:solidFill>
                <a:cs typeface="Aharoni" pitchFamily="2" charset="-79"/>
              </a:rPr>
              <a:t> – двигательный аппарат?</a:t>
            </a:r>
          </a:p>
          <a:p>
            <a:pPr algn="ctr"/>
            <a:endParaRPr lang="ru-RU" sz="3200" b="1" i="1" dirty="0">
              <a:solidFill>
                <a:schemeClr val="accent6">
                  <a:lumMod val="75000"/>
                </a:schemeClr>
              </a:solidFill>
              <a:cs typeface="Aharoni" pitchFamily="2" charset="-79"/>
            </a:endParaRPr>
          </a:p>
        </p:txBody>
      </p:sp>
      <p:sp>
        <p:nvSpPr>
          <p:cNvPr id="10" name="Стрелка вниз 9"/>
          <p:cNvSpPr/>
          <p:nvPr/>
        </p:nvSpPr>
        <p:spPr>
          <a:xfrm rot="19602847">
            <a:off x="6027597" y="2410793"/>
            <a:ext cx="317978" cy="11242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 rot="2560591" flipV="1">
            <a:off x="2743711" y="2330833"/>
            <a:ext cx="362814" cy="123323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55576" y="3645024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Скелет человека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3645024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Мышцы человека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79970861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87624" y="1268760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/>
              <a:t>   </a:t>
            </a:r>
            <a:r>
              <a:rPr lang="ru-RU" sz="6000" b="1" i="1" dirty="0" smtClean="0">
                <a:solidFill>
                  <a:srgbClr val="00B050"/>
                </a:solidFill>
              </a:rPr>
              <a:t>Скелет</a:t>
            </a:r>
            <a:r>
              <a:rPr lang="ru-RU" sz="6000" b="1" i="1" dirty="0" smtClean="0"/>
              <a:t> </a:t>
            </a:r>
            <a:r>
              <a:rPr lang="ru-RU" sz="6000" b="1" i="1" dirty="0" smtClean="0">
                <a:solidFill>
                  <a:srgbClr val="FF0000"/>
                </a:solidFill>
              </a:rPr>
              <a:t>человека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science_skeleton(1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052736"/>
            <a:ext cx="4104456" cy="3968441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79970861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3728" y="1412776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Мышцы человека</a:t>
            </a:r>
            <a:endParaRPr lang="ru-RU" dirty="0"/>
          </a:p>
        </p:txBody>
      </p:sp>
      <p:pic>
        <p:nvPicPr>
          <p:cNvPr id="6" name="Рисунок 5" descr="0025-025-myshts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79970861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5" name="Рисунок 4" descr="мышцы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79970861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5" name="Рисунок 4" descr="samsonova-kashkenova-xasano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704664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79970861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87624" y="1052736"/>
            <a:ext cx="640871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  <a:cs typeface="Aharoni" pitchFamily="2" charset="-79"/>
              </a:rPr>
              <a:t>Дыхательная система:</a:t>
            </a:r>
          </a:p>
          <a:p>
            <a:r>
              <a:rPr lang="ru-RU" sz="2400" b="1" i="1" dirty="0" smtClean="0">
                <a:solidFill>
                  <a:srgbClr val="FF0000"/>
                </a:solidFill>
                <a:cs typeface="Aharoni" pitchFamily="2" charset="-79"/>
              </a:rPr>
              <a:t>Обеспечивает организм кислородом и освобождает его о углекислого газа.</a:t>
            </a:r>
          </a:p>
          <a:p>
            <a:r>
              <a:rPr lang="ru-RU" sz="2400" b="1" i="1" dirty="0" smtClean="0">
                <a:solidFill>
                  <a:srgbClr val="00B050"/>
                </a:solidFill>
                <a:cs typeface="Aharoni" pitchFamily="2" charset="-79"/>
              </a:rPr>
              <a:t>Дыхание человека происходит при помощи легких, которые находятся в груди.</a:t>
            </a:r>
          </a:p>
          <a:p>
            <a:r>
              <a:rPr lang="ru-RU" sz="2400" b="1" i="1" dirty="0" smtClean="0">
                <a:solidFill>
                  <a:srgbClr val="0070C0"/>
                </a:solidFill>
                <a:cs typeface="Aharoni" pitchFamily="2" charset="-79"/>
              </a:rPr>
              <a:t>Легкие похожи на губку. При выдохе они  выпускают из себя воздух и уменьшаются в </a:t>
            </a:r>
            <a:r>
              <a:rPr lang="ru-RU" sz="2400" b="1" i="1" dirty="0" smtClean="0">
                <a:solidFill>
                  <a:srgbClr val="FFFF00"/>
                </a:solidFill>
                <a:cs typeface="Aharoni" pitchFamily="2" charset="-79"/>
              </a:rPr>
              <a:t>размере. Когда мы делаем вдох, легкие наполняются воздухом и расширяются.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79970861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чччччччччччч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948"/>
            <a:ext cx="9144000" cy="685305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79970861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91680" y="1340768"/>
            <a:ext cx="61206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haroni" pitchFamily="2" charset="-79"/>
              </a:rPr>
              <a:t>Сердце и </a:t>
            </a:r>
            <a:r>
              <a:rPr lang="ru-RU" sz="6000" b="1" i="1" dirty="0" smtClean="0">
                <a:solidFill>
                  <a:srgbClr val="FF0000"/>
                </a:solidFill>
                <a:cs typeface="Aharoni" pitchFamily="2" charset="-79"/>
              </a:rPr>
              <a:t>система </a:t>
            </a:r>
            <a:r>
              <a:rPr lang="ru-RU" sz="6000" b="1" i="1" dirty="0" smtClean="0">
                <a:solidFill>
                  <a:srgbClr val="00CC00"/>
                </a:solidFill>
                <a:cs typeface="Aharoni" pitchFamily="2" charset="-79"/>
              </a:rPr>
              <a:t>кровообращения</a:t>
            </a:r>
            <a:endParaRPr lang="ru-RU" sz="6000" b="1" i="1" dirty="0">
              <a:solidFill>
                <a:srgbClr val="00CC00"/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сердце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79970861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87624" y="908720"/>
            <a:ext cx="65527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cs typeface="Aharoni" pitchFamily="2" charset="-79"/>
              </a:rPr>
              <a:t>Кровеносная система 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cs typeface="Aharoni" pitchFamily="2" charset="-79"/>
              </a:rPr>
              <a:t>человека </a:t>
            </a:r>
            <a:r>
              <a:rPr lang="ru-RU" sz="2800" b="1" i="1" dirty="0" smtClean="0">
                <a:cs typeface="Aharoni" pitchFamily="2" charset="-79"/>
              </a:rPr>
              <a:t>– это сеть кровеносных сосудов (труб и трубочек), по которым движется кровь.  Если все сосуды кровеносной системы человека –протянуть в одну линию, то общая длина этой линии будет равна расстоянию от Земли до Луны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79970861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5" name="Рисунок 4" descr="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79970861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5616" y="1772816"/>
            <a:ext cx="6696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0070C0"/>
                </a:solidFill>
                <a:cs typeface="Aharoni" pitchFamily="2" charset="-79"/>
              </a:rPr>
              <a:t>Пищеварительная  </a:t>
            </a:r>
            <a:r>
              <a:rPr lang="ru-RU" sz="4800" b="1" i="1" dirty="0" smtClean="0">
                <a:solidFill>
                  <a:srgbClr val="FF33CC"/>
                </a:solidFill>
                <a:cs typeface="Aharoni" pitchFamily="2" charset="-79"/>
              </a:rPr>
              <a:t>система</a:t>
            </a:r>
            <a:endParaRPr lang="ru-RU" sz="4800" b="1" i="1" dirty="0">
              <a:solidFill>
                <a:srgbClr val="FF33CC"/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Другая 1">
      <a:majorFont>
        <a:latin typeface="Forte"/>
        <a:ea typeface=""/>
        <a:cs typeface=""/>
      </a:majorFont>
      <a:minorFont>
        <a:latin typeface="Franklin Gothic Book"/>
        <a:ea typeface=""/>
        <a:cs typeface="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3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606</TotalTime>
  <Words>338</Words>
  <Application>Microsoft Office PowerPoint</Application>
  <PresentationFormat>Экран (4:3)</PresentationFormat>
  <Paragraphs>27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Ученик</dc:creator>
  <cp:lastModifiedBy>Ученик</cp:lastModifiedBy>
  <cp:revision>60</cp:revision>
  <dcterms:created xsi:type="dcterms:W3CDTF">2015-03-04T03:33:34Z</dcterms:created>
  <dcterms:modified xsi:type="dcterms:W3CDTF">2015-04-20T05:38:23Z</dcterms:modified>
</cp:coreProperties>
</file>