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66"/>
    <a:srgbClr val="CC00FF"/>
    <a:srgbClr val="FF00FF"/>
    <a:srgbClr val="00CCFF"/>
    <a:srgbClr val="0000FF"/>
    <a:srgbClr val="FF33CC"/>
    <a:srgbClr val="33CC33"/>
    <a:srgbClr val="FF66FF"/>
    <a:srgbClr val="61D9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77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69AAF-239D-4344-9D7B-4ED640B6558C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D0A45-AB35-4F89-8F1D-FE5F88449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D0A45-AB35-4F89-8F1D-FE5F8844950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D0A45-AB35-4F89-8F1D-FE5F8844950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FD6463-0BEC-4B7C-993E-D5C81EC76643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D79BB1-16FA-446B-8D6A-FCF2026FD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6463-0BEC-4B7C-993E-D5C81EC76643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79BB1-16FA-446B-8D6A-FCF2026FD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6463-0BEC-4B7C-993E-D5C81EC76643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79BB1-16FA-446B-8D6A-FCF2026FD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6463-0BEC-4B7C-993E-D5C81EC76643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79BB1-16FA-446B-8D6A-FCF2026FDE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6463-0BEC-4B7C-993E-D5C81EC76643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79BB1-16FA-446B-8D6A-FCF2026FDE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6463-0BEC-4B7C-993E-D5C81EC76643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79BB1-16FA-446B-8D6A-FCF2026FDE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6463-0BEC-4B7C-993E-D5C81EC76643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79BB1-16FA-446B-8D6A-FCF2026FD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6463-0BEC-4B7C-993E-D5C81EC76643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79BB1-16FA-446B-8D6A-FCF2026FDE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6463-0BEC-4B7C-993E-D5C81EC76643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79BB1-16FA-446B-8D6A-FCF2026FD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CFD6463-0BEC-4B7C-993E-D5C81EC76643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79BB1-16FA-446B-8D6A-FCF2026FD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FD6463-0BEC-4B7C-993E-D5C81EC76643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D79BB1-16FA-446B-8D6A-FCF2026FDE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FD6463-0BEC-4B7C-993E-D5C81EC76643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D79BB1-16FA-446B-8D6A-FCF2026FD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3FBFB">
                <a:alpha val="91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2143116"/>
            <a:ext cx="8058152" cy="1901199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210DB3"/>
                </a:solidFill>
                <a:latin typeface="+mn-lt"/>
                <a:cs typeface="Aharoni" pitchFamily="2" charset="-79"/>
              </a:rPr>
              <a:t/>
            </a:r>
            <a:br>
              <a:rPr lang="ru-RU" i="1" dirty="0" smtClean="0">
                <a:solidFill>
                  <a:srgbClr val="210DB3"/>
                </a:solidFill>
                <a:latin typeface="+mn-lt"/>
                <a:cs typeface="Aharoni" pitchFamily="2" charset="-79"/>
              </a:rPr>
            </a:br>
            <a:r>
              <a:rPr lang="ru-RU" sz="4000" i="1" dirty="0" smtClean="0">
                <a:solidFill>
                  <a:srgbClr val="210DB3"/>
                </a:solidFill>
                <a:latin typeface="Arial" pitchFamily="34" charset="0"/>
                <a:cs typeface="Arial" pitchFamily="34" charset="0"/>
              </a:rPr>
              <a:t>Развитие мелкой моторики рук у детей дошкольного возраста</a:t>
            </a:r>
            <a:r>
              <a:rPr lang="ru-RU" i="1" dirty="0" smtClean="0">
                <a:solidFill>
                  <a:srgbClr val="210DB3"/>
                </a:solidFill>
              </a:rPr>
              <a:t/>
            </a:r>
            <a:br>
              <a:rPr lang="ru-RU" i="1" dirty="0" smtClean="0">
                <a:solidFill>
                  <a:srgbClr val="210DB3"/>
                </a:solidFill>
              </a:rPr>
            </a:br>
            <a:endParaRPr lang="ru-RU" i="1" dirty="0">
              <a:solidFill>
                <a:srgbClr val="210DB3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48" y="3429000"/>
            <a:ext cx="8172480" cy="1525187"/>
          </a:xfrm>
        </p:spPr>
        <p:txBody>
          <a:bodyPr>
            <a:normAutofit fontScale="77500" lnSpcReduction="20000"/>
          </a:bodyPr>
          <a:lstStyle/>
          <a:p>
            <a:endParaRPr lang="ru-RU" b="1" i="1" dirty="0" smtClean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Воспитатель средней группы: 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Ламакина Ольга Геннадьевна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                                              МДОУ №5 «Сказка»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г.Ртищево Саратовской обл.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1026" name="Рисунок 13" descr="Темы мастер Классов для воспитател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7835"/>
            <a:ext cx="3714744" cy="235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7" descr="Рисуем рыбку Матроны.RU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00759" y="0"/>
            <a:ext cx="2855422" cy="1965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42852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ПЕРСПЕКТИВНОЕ ПЛАНИРОВАНИЕ</a:t>
            </a:r>
            <a:endParaRPr lang="ru-RU" b="1" dirty="0">
              <a:solidFill>
                <a:srgbClr val="0000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643042" y="500042"/>
            <a:ext cx="69824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Совместная деятельность воспитателя с детьми:</a:t>
            </a:r>
            <a:endParaRPr kumimoji="0" lang="ru-RU" sz="2000" b="1" u="none" strike="noStrike" cap="none" normalizeH="0" baseline="0" dirty="0" smtClean="0"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714488"/>
            <a:ext cx="6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500174"/>
            <a:ext cx="3413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пальчиковая гимнастика, </a:t>
            </a:r>
          </a:p>
          <a:p>
            <a:pPr lvl="0" algn="ctr"/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физкультминутки</a:t>
            </a:r>
            <a:endParaRPr lang="ru-RU" b="1" i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User\Desktop\2 - для МО\Фотки29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71546"/>
            <a:ext cx="2477231" cy="1764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643306" y="3286124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биоэнергопластика</a:t>
            </a:r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0" algn="ctr"/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(соединение движений речевого аппарата с движениями пальцев рук)  </a:t>
            </a:r>
            <a:endParaRPr lang="ru-RU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C:\Users\User\Desktop\2 - для МО\Фотки29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714620"/>
            <a:ext cx="2857520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500166" y="5072074"/>
            <a:ext cx="44693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пальчиковые игры в воде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(являются частью закаливающих 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мероприятий)</a:t>
            </a:r>
            <a:endParaRPr lang="ru-RU" dirty="0"/>
          </a:p>
        </p:txBody>
      </p:sp>
      <p:pic>
        <p:nvPicPr>
          <p:cNvPr id="20" name="Рисунок 19" descr="C:\Users\User\Desktop\2 - для МО\Фотки3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857760"/>
            <a:ext cx="2571768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0"/>
            <a:ext cx="5357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Индивидуальная работа с детьми:</a:t>
            </a:r>
            <a:endParaRPr lang="ru-RU" sz="2000" b="1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571480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массаж кистей рук</a:t>
            </a:r>
          </a:p>
        </p:txBody>
      </p:sp>
      <p:pic>
        <p:nvPicPr>
          <p:cNvPr id="4" name="Рисунок 3" descr="C:\Users\User\Desktop\2 - для МО\Фотки29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57166"/>
            <a:ext cx="2286016" cy="1865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1071546"/>
            <a:ext cx="37619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лепка из пластилина </a:t>
            </a:r>
          </a:p>
          <a:p>
            <a:pPr lvl="0" algn="ctr"/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 использованием природного</a:t>
            </a:r>
          </a:p>
          <a:p>
            <a:pPr lvl="0" algn="ctr"/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материала (семена, крупы, </a:t>
            </a:r>
          </a:p>
          <a:p>
            <a:pPr lvl="0" algn="ctr"/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ракушки)</a:t>
            </a:r>
          </a:p>
        </p:txBody>
      </p:sp>
      <p:pic>
        <p:nvPicPr>
          <p:cNvPr id="6" name="Рисунок 5" descr="C:\Users\User\Desktop\2 - для МО\Фотки29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14488"/>
            <a:ext cx="2278893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\Desktop\1 -для МО\Фотки11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428868"/>
            <a:ext cx="2560320" cy="192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57158" y="4643446"/>
            <a:ext cx="3214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Нетрадиционные техники рисования: </a:t>
            </a:r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кистью, пальцем,</a:t>
            </a:r>
          </a:p>
          <a:p>
            <a:pPr lvl="0" algn="ctr"/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зубной щеткой</a:t>
            </a:r>
          </a:p>
        </p:txBody>
      </p:sp>
      <p:pic>
        <p:nvPicPr>
          <p:cNvPr id="10" name="Рисунок 9" descr="C:\Users\User\Desktop\2 - для МО\Фотки30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857628"/>
            <a:ext cx="221457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User\Desktop\2 - для МО\Фотки30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857628"/>
            <a:ext cx="2151378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0"/>
            <a:ext cx="612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Свободная самостоятельная деятельность детей:</a:t>
            </a:r>
            <a:endParaRPr lang="ru-RU" b="1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642918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рисование </a:t>
            </a:r>
          </a:p>
          <a:p>
            <a:pPr lvl="0" algn="ctr"/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 трафаретам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429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штриховка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928934"/>
            <a:ext cx="17299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дорисовка </a:t>
            </a:r>
          </a:p>
          <a:p>
            <a:pPr lvl="0" algn="ctr"/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(по принципу</a:t>
            </a:r>
          </a:p>
          <a:p>
            <a:pPr lvl="0" algn="ctr"/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симметрии)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072074"/>
            <a:ext cx="17732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лабиринты,</a:t>
            </a:r>
          </a:p>
          <a:p>
            <a:pPr lvl="0" algn="ctr"/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работа по</a:t>
            </a:r>
          </a:p>
          <a:p>
            <a:pPr lvl="0" algn="ctr"/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клеточкам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6143644"/>
            <a:ext cx="147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шнуровка</a:t>
            </a:r>
          </a:p>
        </p:txBody>
      </p:sp>
      <p:pic>
        <p:nvPicPr>
          <p:cNvPr id="25602" name="Picture 2" descr="Фотки29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28604"/>
            <a:ext cx="2497439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Фотки29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500042"/>
            <a:ext cx="1898199" cy="2317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Фотки29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857364"/>
            <a:ext cx="2657475" cy="1990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6" name="Picture 6" descr="Фотки29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571744"/>
            <a:ext cx="1785950" cy="23937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7" name="Picture 7" descr="Фотки228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4143380"/>
            <a:ext cx="2333332" cy="17528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8" name="Picture 8" descr="Фотки295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6" y="4286256"/>
            <a:ext cx="2427388" cy="16668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857232"/>
            <a:ext cx="2255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дидактические </a:t>
            </a:r>
          </a:p>
          <a:p>
            <a:pPr algn="ctr"/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игры</a:t>
            </a:r>
            <a:endParaRPr lang="ru-RU" dirty="0"/>
          </a:p>
        </p:txBody>
      </p:sp>
      <p:pic>
        <p:nvPicPr>
          <p:cNvPr id="26626" name="Picture 2" descr="Фотки29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1" y="500042"/>
            <a:ext cx="2286016" cy="1932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1538" y="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Свободная самостоятельная деятельность детей: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26627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500042"/>
            <a:ext cx="2143140" cy="1867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714884"/>
            <a:ext cx="304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игры с мелкими </a:t>
            </a:r>
          </a:p>
          <a:p>
            <a:pPr algn="ctr"/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предметами </a:t>
            </a:r>
          </a:p>
          <a:p>
            <a:pPr algn="ctr"/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(кубики, прищепки,</a:t>
            </a:r>
          </a:p>
          <a:p>
            <a:pPr algn="ctr"/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палочки, конструктор)</a:t>
            </a:r>
            <a:endParaRPr lang="ru-RU" dirty="0"/>
          </a:p>
        </p:txBody>
      </p:sp>
      <p:pic>
        <p:nvPicPr>
          <p:cNvPr id="26628" name="Picture 4" descr="Фотки29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643446"/>
            <a:ext cx="2659127" cy="1919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9" name="Picture 5" descr="Фотки29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714752"/>
            <a:ext cx="2500330" cy="1923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0" name="Picture 6" descr="Фотки06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571744"/>
            <a:ext cx="2500330" cy="1870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1" name="Picture 7" descr="Фотки04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1857364"/>
            <a:ext cx="2357454" cy="2649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857496"/>
            <a:ext cx="1308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пазлы,</a:t>
            </a:r>
          </a:p>
          <a:p>
            <a:r>
              <a:rPr lang="ru-RU" sz="2000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мозаика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4876" y="5429264"/>
            <a:ext cx="1867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аппликация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Свободная самостоятельная деятельность детей: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27651" name="Picture 3" descr="Фотки05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71480"/>
            <a:ext cx="2674037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2" name="Picture 4" descr="Фотки18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643182"/>
            <a:ext cx="2286016" cy="1831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3" name="Picture 5" descr="Фотки17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1988912" cy="2637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4" name="Picture 6" descr="Фотки189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500042"/>
            <a:ext cx="2660545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5" name="Picture 7" descr="Фотки05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143380"/>
            <a:ext cx="2285984" cy="2476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6" name="Picture 8" descr="Фотки059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4071942"/>
            <a:ext cx="1975508" cy="2619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0"/>
            <a:ext cx="3628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с родителями:</a:t>
            </a:r>
            <a:endParaRPr lang="ru-RU" sz="2400" b="1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43238" y="3429000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endParaRPr lang="ru-RU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ru-RU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14346" y="4000504"/>
            <a:ext cx="40005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5. Мастер-класс для родителей: </a:t>
            </a:r>
            <a:r>
              <a:rPr lang="ru-RU" sz="1600" b="1" i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«Ловкие пальчики»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00662" y="3857628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6. Семинар-практикум: </a:t>
            </a:r>
            <a:r>
              <a:rPr lang="ru-RU" sz="1600" b="1" i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«Здравствуй, пальчик как живешь?»</a:t>
            </a:r>
            <a:endParaRPr lang="ru-RU" sz="1600" b="1" i="1" dirty="0">
              <a:solidFill>
                <a:srgbClr val="CC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Фотки1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14290"/>
            <a:ext cx="2656699" cy="1976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714480" y="500042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AutoNum type="arabicPeriod"/>
            </a:pPr>
            <a:r>
              <a:rPr lang="ru-RU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Анкетирование родителей:</a:t>
            </a:r>
          </a:p>
          <a:p>
            <a:pPr marL="342900" lvl="0" indent="-342900" algn="ctr"/>
            <a:r>
              <a:rPr lang="ru-RU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smtClean="0">
                <a:solidFill>
                  <a:srgbClr val="0066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«Как развита мелкая моторика </a:t>
            </a:r>
          </a:p>
          <a:p>
            <a:pPr marL="342900" lvl="0" indent="-342900" algn="ctr"/>
            <a:r>
              <a:rPr lang="ru-RU" sz="1600" b="1" i="1" dirty="0" smtClean="0">
                <a:solidFill>
                  <a:srgbClr val="0066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вашего ребенка?»</a:t>
            </a:r>
            <a:endParaRPr lang="ru-RU" sz="1600" b="1" i="1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14346" y="1285860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2. Совместное оформление </a:t>
            </a:r>
          </a:p>
          <a:p>
            <a:pPr algn="ctr"/>
            <a:r>
              <a:rPr lang="ru-RU" sz="1600" b="1" i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информационно-наглядного материала </a:t>
            </a:r>
          </a:p>
          <a:p>
            <a:pPr algn="ctr"/>
            <a:r>
              <a:rPr lang="ru-RU" sz="1600" b="1" i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по теме</a:t>
            </a:r>
            <a:r>
              <a:rPr lang="ru-RU" sz="1600" b="1" i="1" dirty="0" smtClean="0">
                <a:ln w="3175">
                  <a:noFill/>
                </a:ln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600" b="1" i="1" dirty="0" smtClean="0">
                <a:ln w="3175">
                  <a:noFill/>
                </a:ln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«Пальчиковая гимнастика»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5786" y="214311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 Индивидуальное консультирование  родителей  по вопросам   развития мелкой моторики пальцев рук у детей дошкольного возраста через использование разнообразных приемов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928934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4.  Консультации для родителей на тему: </a:t>
            </a:r>
            <a:r>
              <a:rPr lang="ru-RU" sz="1600" b="1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«Нетрадиционные техники рисования»; «Пальчиковая гимнастика»; «Что представляет собой пальчиковая гимнастика»; «Влияние развития мелкой моторики руки </a:t>
            </a:r>
          </a:p>
          <a:p>
            <a:pPr algn="ctr"/>
            <a:r>
              <a:rPr lang="ru-RU" sz="1600" b="1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на развитие речи детей»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1670" y="6488668"/>
            <a:ext cx="242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1" name="Picture 2" descr="Фотки3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695825"/>
            <a:ext cx="3086100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702" name="Picture 6" descr="Фотки29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714884"/>
            <a:ext cx="3300644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357166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Самореализация:</a:t>
            </a:r>
            <a:endParaRPr lang="ru-RU" sz="24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786182" y="1000108"/>
            <a:ext cx="43577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 Изучение литературы по теме: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«Развитие мелкой моторики рук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детей</a:t>
            </a:r>
            <a:r>
              <a:rPr lang="ru-RU" b="1" i="1" dirty="0" smtClean="0">
                <a:solidFill>
                  <a:srgbClr val="0066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дошкольного возраста»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714480" y="2071678"/>
            <a:ext cx="71479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Внедрение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CC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работу с детьми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CC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дидактических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CC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 и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упражнений по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CC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развитию мелкой моторики дошкольников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C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643043" y="21431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2928934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3.  Составление картотеки игр для       развития мелкой моторики рук</a:t>
            </a:r>
            <a:endParaRPr lang="ru-RU" b="1" i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00100" y="3643314"/>
            <a:ext cx="8429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Консультация для воспитателей: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«Что такое мелкая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Моторика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почему так  важно её развивать?»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14282" y="4429132"/>
            <a:ext cx="5233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Составление картотеки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упражнений </a:t>
            </a:r>
          </a:p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совершенствованию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статистической</a:t>
            </a:r>
          </a:p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динамической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координации движений </a:t>
            </a:r>
          </a:p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пальцев рук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5" name="Рисунок 1" descr="C:\Documents and Settings\Психолог\Local Settings\Temporary Internet Files\Content.IE5\WMDLAUY7\MC90023242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1612641" cy="2214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Рисунок 6" descr="C:\Documents and Settings\Т@НЯ\Local Settings\Temporary Internet Files\Content.IE5\5571QBC2\MC90023205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340873"/>
            <a:ext cx="3214710" cy="2293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7" descr="C:\Documents and Settings\Психолог\Local Settings\Temporary Internet Files\Content.IE5\WMDLAUY7\MP90040971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5525" y="4552950"/>
            <a:ext cx="30384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4283" y="214290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с научной и учебно-методической литературой:</a:t>
            </a:r>
            <a:endParaRPr lang="ru-RU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1142984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1.Бардышева Т. Ю. Здравствуй, пальчик. Пальчиковые игры. – М.: «Карапуз», 2010.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2.Большакова С. Е. Формирование мелкой моторики рук: Игры и упражнения. – М.: ТЦ Сфера, 2009.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3.Ермакова И. А. Развиваем мелкую моторику у малышей. – СПб: Изд. дом «Литера», 2009.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4.Крупенчук О. И. Пальчиковые игры. – СПб: Изд. дом «Литера», 2011.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5.Пименова Е. П. Пальчиковые игры. – Ростов-на-Дону: Феникс, 2011.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6.Тимофеева Е. Ю., Чернова Е. И. Пальчиковые шаги. Упражнения на развитие мелкой моторики. – СПб: Корона-Век, 2012.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7.Цвынтарный В. В. Играем пальчиками и развиваем речь – СПб: ИЧП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Хардфорд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2013.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8.Соколова Ю. А. Игры с пальчиками. – М.: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Эксмо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2009.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Кольцова М.М «Развитие моторики». – М.: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Эксмо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2012.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10.Елена Данилова «Пальчиковые игры». – М.: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Эксмо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2011.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11.Строгонова И.А. «Дошкольное образование, развитие мелкой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моторики руки ребёнка». – М.: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Эксмо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2011.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Творческое сотрудничество совместно с семьей дает свои положительные результаты. Родители научились проводить гимнастику и делают её с ребятишками систематически и с желанием. А главное заметен результат совместной работы: дети стали лучше говорить, выучили много пальчиковых игр. </a:t>
            </a:r>
            <a:endParaRPr lang="ru-RU" sz="1600" b="1" i="1" dirty="0">
              <a:solidFill>
                <a:srgbClr val="CC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314324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Таким образом, использование разнообразных методов в моей работе дали определённые результаты.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Дети достигли хорошего уровня развития мелкой моторики.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Фотки29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229862"/>
            <a:ext cx="2643206" cy="1813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3929066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Результаты диагностического исследования развития мелкой моторики рук у детей средней группы 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3214678" y="4500570"/>
          <a:ext cx="3750459" cy="2500306"/>
        </p:xfrm>
        <a:graphic>
          <a:graphicData uri="http://schemas.openxmlformats.org/presentationml/2006/ole">
            <p:oleObj spid="_x0000_s34820" name="Диаграмма" r:id="rId4" imgW="2743139" imgH="182880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&quot;Наши руки не знают ску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857364"/>
            <a:ext cx="4713426" cy="3553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57224" y="785794"/>
            <a:ext cx="776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214290"/>
            <a:ext cx="8501122" cy="4188381"/>
          </a:xfrm>
          <a:prstGeom prst="roundRect">
            <a:avLst/>
          </a:prstGeom>
          <a:solidFill>
            <a:srgbClr val="B5FFFD"/>
          </a:soli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210DB3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«Истоки способностей и дарований детей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210DB3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на кончиках их пальцев.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210DB3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Чем больше уверенности в движениях детской руки, тем тоньше взаимодействие руки с орудием труда, сложнее движения, ярче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210DB3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творческая стихия детского разума.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210DB3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А чем больше мастерства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210DB3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детской руке, тем ребенок умнее… 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10DB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0DB3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210DB3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В. А. Сухомлинский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10DB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4" descr="Советы дефектолога - Полезные материалы - Персональный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500570"/>
            <a:ext cx="3217221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1928802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85728"/>
            <a:ext cx="8572560" cy="4597003"/>
          </a:xfrm>
          <a:prstGeom prst="flowChartAlternateProcess">
            <a:avLst/>
          </a:prstGeom>
          <a:solidFill>
            <a:srgbClr val="D9FFFE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7030A0"/>
                  </a:solidFill>
                </a:ln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Проблема: </a:t>
            </a:r>
            <a:r>
              <a:rPr lang="ru-RU" sz="3200" i="1" dirty="0" smtClean="0">
                <a:ln>
                  <a:solidFill>
                    <a:srgbClr val="7030A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Низкий уровень развития общей и мелкой моторики у детей  дошкольного возраста.</a:t>
            </a:r>
          </a:p>
          <a:p>
            <a:pPr algn="ctr"/>
            <a:r>
              <a:rPr lang="ru-RU" sz="3600" b="1" i="1" dirty="0" smtClean="0">
                <a:ln>
                  <a:solidFill>
                    <a:srgbClr val="7030A0"/>
                  </a:solidFill>
                </a:ln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3600" i="1" dirty="0" smtClean="0">
                <a:ln>
                  <a:solidFill>
                    <a:srgbClr val="7030A0"/>
                  </a:solidFill>
                </a:ln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i="1" dirty="0" smtClean="0">
                <a:ln>
                  <a:solidFill>
                    <a:srgbClr val="7030A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Развитие мелкой моторики и координации движений рук у детей дошкольного возраста в процессе пальчиковых игр</a:t>
            </a:r>
          </a:p>
          <a:p>
            <a:pPr algn="ctr"/>
            <a:endParaRPr lang="ru-RU" sz="32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User\Desktop\2 - для МО\Фотки29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786322"/>
            <a:ext cx="3214710" cy="207167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28860" y="6488668"/>
            <a:ext cx="3429024" cy="369332"/>
          </a:xfrm>
          <a:prstGeom prst="rect">
            <a:avLst/>
          </a:prstGeom>
          <a:solidFill>
            <a:srgbClr val="D9FFFE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 descr="C:\Users\User\Desktop\2 - для МО\Фотки29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786322"/>
            <a:ext cx="3357554" cy="207167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Выноска со стрелкой вниз 16"/>
          <p:cNvSpPr/>
          <p:nvPr/>
        </p:nvSpPr>
        <p:spPr>
          <a:xfrm>
            <a:off x="0" y="0"/>
            <a:ext cx="9144000" cy="1071594"/>
          </a:xfrm>
          <a:prstGeom prst="downArrowCallout">
            <a:avLst/>
          </a:prstGeom>
          <a:solidFill>
            <a:srgbClr val="61D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u="sng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Задачи: </a:t>
            </a:r>
            <a:endParaRPr lang="ru-RU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0" y="1071546"/>
            <a:ext cx="9144000" cy="1143008"/>
          </a:xfrm>
          <a:prstGeom prst="downArrowCallout">
            <a:avLst/>
          </a:prstGeom>
          <a:solidFill>
            <a:srgbClr val="83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33C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Подготовить методический материал по данной теме, картотеку пальчиковых игр. </a:t>
            </a:r>
            <a:endParaRPr lang="ru-RU" sz="2000" b="1" i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0" y="2143116"/>
            <a:ext cx="9144000" cy="1071570"/>
          </a:xfrm>
          <a:prstGeom prst="downArrowCallout">
            <a:avLst/>
          </a:prstGeom>
          <a:solidFill>
            <a:srgbClr val="83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33C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Провести пальчиковые игры с детьми в разных видах деятельности.</a:t>
            </a:r>
            <a:endParaRPr lang="ru-RU" sz="2000" b="1" dirty="0"/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0" y="3214686"/>
            <a:ext cx="9144000" cy="1143008"/>
          </a:xfrm>
          <a:prstGeom prst="downArrowCallout">
            <a:avLst/>
          </a:prstGeom>
          <a:solidFill>
            <a:srgbClr val="83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Улучшить координацию и точность движений руки и глаза,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  гибкость рук, ритмичность</a:t>
            </a: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0" y="4286256"/>
            <a:ext cx="9144000" cy="1143008"/>
          </a:xfrm>
          <a:prstGeom prst="downArrowCallout">
            <a:avLst/>
          </a:prstGeom>
          <a:solidFill>
            <a:srgbClr val="83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Улучшить мелкую моторику пальцев, кистей рук</a:t>
            </a:r>
            <a:endParaRPr lang="ru-RU" sz="2000" b="1" dirty="0"/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0" y="5429264"/>
            <a:ext cx="9144000" cy="1143008"/>
          </a:xfrm>
          <a:prstGeom prst="downArrowCallout">
            <a:avLst/>
          </a:prstGeom>
          <a:solidFill>
            <a:srgbClr val="83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Улучшить общую двигательную активность</a:t>
            </a:r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0" y="0"/>
            <a:ext cx="9144000" cy="1071594"/>
          </a:xfrm>
          <a:prstGeom prst="downArrowCallout">
            <a:avLst/>
          </a:prstGeom>
          <a:solidFill>
            <a:srgbClr val="83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Содействовать нормализации речевой функции</a:t>
            </a:r>
            <a:endParaRPr lang="ru-RU" sz="2000" b="1" dirty="0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0" y="1071546"/>
            <a:ext cx="9144000" cy="1428760"/>
          </a:xfrm>
          <a:prstGeom prst="downArrowCallout">
            <a:avLst/>
          </a:prstGeom>
          <a:solidFill>
            <a:srgbClr val="83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Развивать воображение, логическое мышление, произвольное </a:t>
            </a:r>
          </a:p>
          <a:p>
            <a:pPr algn="ctr"/>
            <a:r>
              <a:rPr lang="ru-RU" sz="2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внимание, зрительное и слуховое восприятие, </a:t>
            </a:r>
          </a:p>
          <a:p>
            <a:pPr algn="ctr"/>
            <a:r>
              <a:rPr lang="ru-RU" sz="2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творческую  активность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0" y="2500306"/>
            <a:ext cx="9144000" cy="1214446"/>
          </a:xfrm>
          <a:prstGeom prst="downArrowCallout">
            <a:avLst/>
          </a:prstGeom>
          <a:solidFill>
            <a:srgbClr val="83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Создавать эмоционально-комфортную обстановку в общении </a:t>
            </a:r>
          </a:p>
          <a:p>
            <a:pPr algn="ctr"/>
            <a:r>
              <a:rPr lang="ru-RU" sz="2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со сверстниками и взрослыми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0" y="3714752"/>
            <a:ext cx="9144000" cy="1285884"/>
          </a:xfrm>
          <a:prstGeom prst="downArrowCallout">
            <a:avLst/>
          </a:prstGeom>
          <a:solidFill>
            <a:srgbClr val="83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Совершенствовать предметно-развивающую среду группы для</a:t>
            </a:r>
          </a:p>
          <a:p>
            <a:pPr algn="ctr"/>
            <a:r>
              <a:rPr lang="ru-RU" sz="2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развития мелкой моторики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000636"/>
            <a:ext cx="9144000" cy="914400"/>
          </a:xfrm>
          <a:prstGeom prst="rect">
            <a:avLst/>
          </a:prstGeom>
          <a:solidFill>
            <a:srgbClr val="83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Развивать мелкую моторику пальцев рук у детей  дошкольного  </a:t>
            </a:r>
          </a:p>
          <a:p>
            <a:pPr algn="ctr"/>
            <a:r>
              <a:rPr lang="ru-RU" sz="2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возраста через использование разнообразных форм, методов и приемов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311824" y="857232"/>
            <a:ext cx="5832176" cy="5195268"/>
            <a:chOff x="3168979" y="649408"/>
            <a:chExt cx="5832176" cy="5195268"/>
          </a:xfrm>
          <a:solidFill>
            <a:srgbClr val="B5FFFD"/>
          </a:solidFill>
        </p:grpSpPr>
        <p:sp>
          <p:nvSpPr>
            <p:cNvPr id="3" name="Прямоугольник с двумя скругленными соседними углами 2"/>
            <p:cNvSpPr/>
            <p:nvPr/>
          </p:nvSpPr>
          <p:spPr>
            <a:xfrm rot="5400000">
              <a:off x="3523152" y="366672"/>
              <a:ext cx="5195268" cy="5760739"/>
            </a:xfrm>
            <a:prstGeom prst="round2SameRect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3168979" y="903019"/>
              <a:ext cx="5578566" cy="46880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b="1" i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Р</a:t>
              </a:r>
              <a:r>
                <a:rPr lang="ru-RU" sz="2400" b="1" i="1" kern="12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асположить к себе </a:t>
              </a:r>
              <a:r>
                <a:rPr lang="ru-RU" sz="2400" b="1" i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ребенка через тактильный (телесный) контакт </a:t>
              </a:r>
              <a:r>
                <a:rPr lang="ru-RU" sz="2400" b="1" i="1" kern="12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и тем самым облегчить процесс адаптации.</a:t>
              </a:r>
            </a:p>
            <a:p>
              <a:pPr marL="228600" lvl="1" indent="-22860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400" b="1" kern="12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1" indent="-22860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b="1" i="1" kern="12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Совершенствовать ловкость и точность движений, улучшить память, внимание, терпеливость.</a:t>
              </a:r>
            </a:p>
            <a:p>
              <a:pPr marL="228600" lvl="1" indent="-22860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400" b="1" kern="12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1" indent="-22860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b="1" i="1" kern="12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Кисти рук и пальцы приобретут силу, хорошую подвижность и гибкость, а это в дальнейшем облегчит овладение навыком письма.</a:t>
              </a:r>
              <a:endParaRPr lang="ru-RU" sz="2400" b="1" i="1" kern="12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0" y="285728"/>
            <a:ext cx="3357554" cy="6072231"/>
            <a:chOff x="0" y="-76400"/>
            <a:chExt cx="3240416" cy="6494085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-76400"/>
              <a:ext cx="3240416" cy="649408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58184" y="73876"/>
              <a:ext cx="2924048" cy="61316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5" descr="C:\Documents and Settings\Психолог\Local Settings\Temporary Internet Files\Content.IE5\WMDLAUY7\MC90034440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496"/>
            <a:ext cx="15128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1643050"/>
            <a:ext cx="335755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Прогнозируемый результат:</a:t>
            </a:r>
            <a:r>
              <a:rPr lang="ru-RU" sz="2400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хема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64" y="214290"/>
            <a:ext cx="8715436" cy="62246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66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всех этапах жизни ребенка, движения пальцев рук играют важнейшую роль. Самый благоприятный период для развития речи –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66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до 7 лет, когда кора больших полушарий еще окончательно не сформирована. Именно в этом возрасте необходимо развивать все психические процессы, в том числе и речь ребёнка.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66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Ученые ( М.М.</a:t>
            </a:r>
            <a:r>
              <a:rPr kumimoji="0" lang="ru-RU" b="1" i="1" u="none" strike="noStrike" cap="none" normalizeH="0" dirty="0" smtClean="0">
                <a:ln>
                  <a:solidFill>
                    <a:srgbClr val="7030A0"/>
                  </a:solidFill>
                </a:ln>
                <a:solidFill>
                  <a:srgbClr val="0066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Кольцова, Е.Н. </a:t>
            </a:r>
            <a:r>
              <a:rPr kumimoji="0" lang="ru-RU" b="1" i="1" u="none" strike="noStrike" cap="none" normalizeH="0" dirty="0" err="1" smtClean="0">
                <a:ln>
                  <a:solidFill>
                    <a:srgbClr val="7030A0"/>
                  </a:solidFill>
                </a:ln>
                <a:solidFill>
                  <a:srgbClr val="0066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Исенина</a:t>
            </a:r>
            <a:r>
              <a:rPr kumimoji="0" lang="ru-RU" b="1" i="1" u="none" strike="noStrike" cap="none" normalizeH="0" dirty="0" smtClean="0">
                <a:ln>
                  <a:solidFill>
                    <a:srgbClr val="7030A0"/>
                  </a:solidFill>
                </a:ln>
                <a:solidFill>
                  <a:srgbClr val="0066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и др. )  подтверждают факт, что </a:t>
            </a:r>
            <a: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тренировка тонких движений пальцев рук  является стимулирующей для развития речи детей и оказывают большое влияние на развитие головного мозга.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User\Desktop\2 - для МО\Фотки29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071810"/>
            <a:ext cx="2928958" cy="2212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User\Desktop\2 - для МО\Фотки29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857628"/>
            <a:ext cx="2786082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Documents and Settings\Психолог\Local Settings\Temporary Internet Files\Content.IE5\WMDLAUY7\MC900237521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857760"/>
            <a:ext cx="1857388" cy="183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57166"/>
            <a:ext cx="88771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ru-RU" sz="2400" b="1" i="1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FF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Результаты диагностики на начало учебного года.</a:t>
            </a:r>
            <a:endParaRPr kumimoji="0" lang="ru-RU" sz="2400" b="0" i="1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FF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442913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378619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основании данной диагностики составила перспективное планирование работы по развитию мелкой моторики рук.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тала активно внедрять в работу с детьми пальчиков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игры,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течение года мы играли в эти игры, затем постепенно,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возрастом детей, комплексы пальчиковой гимнастики усложнялись.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500299" y="1052509"/>
          <a:ext cx="4500593" cy="3000396"/>
        </p:xfrm>
        <a:graphic>
          <a:graphicData uri="http://schemas.openxmlformats.org/presentationml/2006/ole">
            <p:oleObj spid="_x0000_s1026" name="Диаграмма" r:id="rId3" imgW="2743139" imgH="1828800" progId="MSGraph.Chart.8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1780</TotalTime>
  <Words>1020</Words>
  <Application>Microsoft Office PowerPoint</Application>
  <PresentationFormat>Экран (4:3)</PresentationFormat>
  <Paragraphs>132</Paragraphs>
  <Slides>19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Открытая</vt:lpstr>
      <vt:lpstr>Диаграмма</vt:lpstr>
      <vt:lpstr> Развитие мелкой моторики рук у детей дошкольного возраста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179</cp:revision>
  <dcterms:created xsi:type="dcterms:W3CDTF">2015-01-19T16:28:09Z</dcterms:created>
  <dcterms:modified xsi:type="dcterms:W3CDTF">2015-06-12T18:18:11Z</dcterms:modified>
</cp:coreProperties>
</file>