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1500"/>
    <a:srgbClr val="F8E7AA"/>
    <a:srgbClr val="EFC9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voeto.ru/nuda/otkrilase-bezdna-zvezd-polna/1.jpg" TargetMode="External"/><Relationship Id="rId7" Type="http://schemas.openxmlformats.org/officeDocument/2006/relationships/hyperlink" Target="http://upload.wikimedia.org/wikipedia/commons/thumb/9/9b/Ufimtsev_wind_turbine.jpg/440px-Ufimtsev_wind_turbine.jpg" TargetMode="External"/><Relationship Id="rId2" Type="http://schemas.openxmlformats.org/officeDocument/2006/relationships/hyperlink" Target="http://common.regnum.ru/pictures/news/2015-03/32-19-big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goniok.com/common/archive/2001/4698/23-26-28/23-27-1b.jpg" TargetMode="External"/><Relationship Id="rId5" Type="http://schemas.openxmlformats.org/officeDocument/2006/relationships/hyperlink" Target="http://img-fotki.yandex.ru/get/5636/51295301.17/0_9f158_1a06fd23_L" TargetMode="External"/><Relationship Id="rId4" Type="http://schemas.openxmlformats.org/officeDocument/2006/relationships/hyperlink" Target="http://4.bp.blogspot.com/-F6a4IZPV7wM/Tu9dJQewsCI/AAAAAAAAAW4/q04boKC50W4/s1600/%25D0%25A1%25D0%25B5%25D0%25BC%25D0%25B5%25D0%25BD%25D0%25BE%25D0%25B2_480x580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shkola/estestvoznanie/nauka.html" TargetMode="External"/><Relationship Id="rId2" Type="http://schemas.openxmlformats.org/officeDocument/2006/relationships/hyperlink" Target="http://slovorus.ru/index.php?a=&amp;ID=39739&amp;pg=53&amp;s=%CC&amp;w=%CC%C5%D2%C5%CE%D0%CE%CB%CE%C3%C8%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nets.h14.ru/disk/index.html?ufimcev" TargetMode="External"/><Relationship Id="rId4" Type="http://schemas.openxmlformats.org/officeDocument/2006/relationships/hyperlink" Target="http://space.kursknet.ru/astron/russian/semyonov/s1950.sh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2571768"/>
          </a:xfrm>
        </p:spPr>
        <p:txBody>
          <a:bodyPr/>
          <a:lstStyle/>
          <a:p>
            <a:r>
              <a:rPr lang="ru-RU" dirty="0" smtClean="0"/>
              <a:t>Тема: Куряне – выдающиеся деятели науки.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Изобретения А.Г. Уфимцева: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Большой популярностью пользовалась машина Уфимцева для механического изготовления пельменей. </a:t>
            </a:r>
          </a:p>
          <a:p>
            <a:r>
              <a:rPr lang="ru-RU" dirty="0" err="1" smtClean="0"/>
              <a:t>Сфероплан</a:t>
            </a:r>
            <a:r>
              <a:rPr lang="ru-RU" dirty="0" smtClean="0"/>
              <a:t> Уфимцева - одна из первых русских летательных машин. 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714356"/>
            <a:ext cx="5286380" cy="2286016"/>
          </a:xfrm>
        </p:spPr>
        <p:txBody>
          <a:bodyPr>
            <a:normAutofit fontScale="77500" lnSpcReduction="20000"/>
          </a:bodyPr>
          <a:lstStyle/>
          <a:p>
            <a:r>
              <a:rPr lang="ru-RU" sz="5400" b="1" dirty="0" smtClean="0"/>
              <a:t> </a:t>
            </a:r>
            <a:r>
              <a:rPr lang="ru-RU" sz="5400" dirty="0" smtClean="0"/>
              <a:t>Курская ветроэлектрическая станция (ВЭС) и многие другие.</a:t>
            </a:r>
          </a:p>
          <a:p>
            <a:endParaRPr lang="ru-RU" dirty="0"/>
          </a:p>
        </p:txBody>
      </p:sp>
      <p:pic>
        <p:nvPicPr>
          <p:cNvPr id="22530" name="Picture 2" descr="http://gorenka.org/images/history/izv_kur/ufimcev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3571900" cy="5737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Преждевременная смерть Анатолия Георгиевича Уфимцева 10 июля 1936 года прервала его неутомимую изобретательскую деятельность. </a:t>
            </a:r>
          </a:p>
          <a:p>
            <a:r>
              <a:rPr lang="ru-RU" dirty="0" smtClean="0"/>
              <a:t>В Курске именем Уфимцева названа улица (продолжение ул. Кирова между улицами Ленина и Володарского)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Источники иллюстраций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000" u="sng" dirty="0" smtClean="0">
                <a:hlinkClick r:id="rId2"/>
              </a:rPr>
              <a:t>http</a:t>
            </a:r>
            <a:r>
              <a:rPr lang="ru-RU" sz="2000" u="sng" dirty="0" smtClean="0">
                <a:hlinkClick r:id="rId2"/>
              </a:rPr>
              <a:t>://</a:t>
            </a:r>
            <a:r>
              <a:rPr lang="ru-RU" sz="2000" u="sng" dirty="0" smtClean="0">
                <a:hlinkClick r:id="rId2"/>
              </a:rPr>
              <a:t>common.regnum.ru/pictures/news/2015-03/32-19-big.jpg</a:t>
            </a:r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2.</a:t>
            </a:r>
            <a:r>
              <a:rPr lang="ru-RU" dirty="0" smtClean="0"/>
              <a:t> </a:t>
            </a:r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voeto.ru/nuda/otkrilase-bezdna-zvezd-polna/1.jpg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3. </a:t>
            </a:r>
            <a:r>
              <a:rPr lang="en-US" sz="1800" dirty="0" smtClean="0">
                <a:hlinkClick r:id="rId4"/>
              </a:rPr>
              <a:t>http://4.bp.blogspot.com/-F6a4IZPV7wM/Tu9dJQewsCI/AAAAAAAAAW4/q04boKC50W4/s1600/%</a:t>
            </a:r>
            <a:r>
              <a:rPr lang="en-US" sz="1800" dirty="0" smtClean="0">
                <a:hlinkClick r:id="rId4"/>
              </a:rPr>
              <a:t>25D0%25A1%25D0%25B5%25D0%25BC%25D0%25B5%25D0%25BD%25D0%25BE%25D0%25B2_480x580.jpg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4. </a:t>
            </a:r>
            <a:r>
              <a:rPr lang="en-US" sz="1800" dirty="0" smtClean="0">
                <a:hlinkClick r:id="rId5"/>
              </a:rPr>
              <a:t>http</a:t>
            </a:r>
            <a:r>
              <a:rPr lang="en-US" sz="1800" dirty="0" smtClean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img-fotki.yandex.ru/get/5636/51295301.17/0_9f158_1a06fd23_L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5. </a:t>
            </a:r>
            <a:r>
              <a:rPr lang="en-US" sz="1800" dirty="0" smtClean="0">
                <a:hlinkClick r:id="rId6"/>
              </a:rPr>
              <a:t>http://</a:t>
            </a:r>
            <a:r>
              <a:rPr lang="en-US" sz="1800" dirty="0" smtClean="0">
                <a:hlinkClick r:id="rId6"/>
              </a:rPr>
              <a:t>www.ogoniok.com/common/archive/2001/4698/23-26-28/23-27-1b.jpg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6. </a:t>
            </a:r>
            <a:r>
              <a:rPr lang="en-US" sz="1800" dirty="0" smtClean="0">
                <a:hlinkClick r:id="rId7"/>
              </a:rPr>
              <a:t>http</a:t>
            </a:r>
            <a:r>
              <a:rPr lang="en-US" sz="1800" dirty="0" smtClean="0">
                <a:hlinkClick r:id="rId7"/>
              </a:rPr>
              <a:t>://</a:t>
            </a:r>
            <a:r>
              <a:rPr lang="en-US" sz="1800" dirty="0" smtClean="0">
                <a:hlinkClick r:id="rId7"/>
              </a:rPr>
              <a:t>upload.wikimedia.org/wikipedia/commons/thumb/9/9b/Ufimtsev_wind_turbine.jpg/440px-Ufimtsev_wind_turbine.jpg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Источники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текстовой информации: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AutoNum type="arabicPeriod"/>
            </a:pPr>
            <a:r>
              <a:rPr lang="ru-RU" sz="1800" u="sng" dirty="0" smtClean="0">
                <a:hlinkClick r:id="rId2"/>
              </a:rPr>
              <a:t>http</a:t>
            </a:r>
            <a:r>
              <a:rPr lang="ru-RU" sz="1800" u="sng" dirty="0" smtClean="0">
                <a:hlinkClick r:id="rId2"/>
              </a:rPr>
              <a:t>://slovorus.ru/index.php?a=&amp;ID=39739&amp;pg=53&amp;s=%CC&amp;w=%</a:t>
            </a:r>
            <a:r>
              <a:rPr lang="ru-RU" sz="1800" u="sng" dirty="0" smtClean="0">
                <a:hlinkClick r:id="rId2"/>
              </a:rPr>
              <a:t>CC%C5%D2%C5%CE%D0%CE%CB%CE%C3%C8%DF</a:t>
            </a:r>
            <a:r>
              <a:rPr lang="ru-RU" sz="1800" dirty="0" smtClean="0"/>
              <a:t> </a:t>
            </a:r>
          </a:p>
          <a:p>
            <a:pPr>
              <a:buAutoNum type="arabicPeriod"/>
            </a:pPr>
            <a:r>
              <a:rPr lang="ru-RU" sz="1800" u="sng" dirty="0" smtClean="0">
                <a:hlinkClick r:id="rId3"/>
              </a:rPr>
              <a:t> </a:t>
            </a:r>
            <a:r>
              <a:rPr lang="ru-RU" sz="1800" u="sng" dirty="0" smtClean="0">
                <a:hlinkClick r:id="rId3"/>
              </a:rPr>
              <a:t>http://</a:t>
            </a:r>
            <a:r>
              <a:rPr lang="ru-RU" sz="1800" u="sng" dirty="0" smtClean="0">
                <a:hlinkClick r:id="rId3"/>
              </a:rPr>
              <a:t>www.grandars.ru/shkola/estestvoznanie/nauka.html</a:t>
            </a:r>
            <a:endParaRPr lang="ru-RU" sz="1800" u="sng" dirty="0" smtClean="0"/>
          </a:p>
          <a:p>
            <a:pPr>
              <a:buAutoNum type="arabicPeriod"/>
            </a:pPr>
            <a:r>
              <a:rPr lang="ru-RU" sz="1800" u="sng" dirty="0" smtClean="0">
                <a:hlinkClick r:id="rId4"/>
              </a:rPr>
              <a:t>http</a:t>
            </a:r>
            <a:r>
              <a:rPr lang="ru-RU" sz="1800" u="sng" dirty="0" smtClean="0">
                <a:hlinkClick r:id="rId4"/>
              </a:rPr>
              <a:t>://</a:t>
            </a:r>
            <a:r>
              <a:rPr lang="ru-RU" sz="1800" u="sng" dirty="0" smtClean="0">
                <a:hlinkClick r:id="rId4"/>
              </a:rPr>
              <a:t>space.kursknet.ru/astron/russian/semyonov/s1950.sht#rem05</a:t>
            </a:r>
            <a:endParaRPr lang="ru-RU" sz="1800" u="sng" dirty="0" smtClean="0"/>
          </a:p>
          <a:p>
            <a:pPr>
              <a:buFont typeface="Arial" pitchFamily="34" charset="0"/>
              <a:buAutoNum type="arabicPeriod"/>
            </a:pPr>
            <a:r>
              <a:rPr lang="ru-RU" sz="1800" u="sng" dirty="0" smtClean="0">
                <a:hlinkClick r:id="rId5"/>
              </a:rPr>
              <a:t>http://lanets.h14.ru/disk/index.html?ufimcev</a:t>
            </a:r>
            <a:endParaRPr lang="ru-RU" sz="1800" dirty="0" smtClean="0"/>
          </a:p>
          <a:p>
            <a:pPr>
              <a:buAutoNum type="arabicPeriod"/>
            </a:pPr>
            <a:endParaRPr lang="ru-RU" sz="1800" dirty="0" smtClean="0"/>
          </a:p>
          <a:p>
            <a:pPr>
              <a:buNone/>
            </a:pPr>
            <a:endParaRPr lang="ru-RU" sz="1800" u="sng" dirty="0" smtClean="0">
              <a:hlinkClick r:id="rId3"/>
            </a:endParaRPr>
          </a:p>
          <a:p>
            <a:pPr>
              <a:buNone/>
            </a:pPr>
            <a:endParaRPr lang="ru-RU" sz="1800" u="sng" dirty="0" smtClean="0">
              <a:hlinkClick r:id="rId3"/>
            </a:endParaRPr>
          </a:p>
          <a:p>
            <a:pPr>
              <a:buNone/>
            </a:pPr>
            <a:endParaRPr lang="ru-RU" sz="1800" u="sng" dirty="0" smtClean="0">
              <a:hlinkClick r:id="rId3"/>
            </a:endParaRPr>
          </a:p>
          <a:p>
            <a:pPr>
              <a:buNone/>
            </a:pPr>
            <a:endParaRPr lang="ru-RU" sz="1800" u="sng" dirty="0" smtClean="0">
              <a:hlinkClick r:id="rId3"/>
            </a:endParaRPr>
          </a:p>
          <a:p>
            <a:pPr>
              <a:buNone/>
            </a:pPr>
            <a:r>
              <a:rPr lang="ru-RU" sz="1800" u="sng" dirty="0" smtClean="0"/>
              <a:t>3. 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Федор Алексеевич Семёнов  </a:t>
            </a:r>
            <a:r>
              <a:rPr lang="ru-RU" sz="2800" dirty="0" smtClean="0"/>
              <a:t>−</a:t>
            </a:r>
            <a:r>
              <a:rPr lang="ru-RU" sz="3100" b="1" dirty="0" smtClean="0"/>
              <a:t> </a:t>
            </a:r>
            <a:r>
              <a:rPr lang="ru-RU" sz="3200" b="1" dirty="0" smtClean="0"/>
              <a:t>ученый-самоучка,</a:t>
            </a:r>
            <a:r>
              <a:rPr lang="ru-RU" sz="3200" dirty="0" smtClean="0"/>
              <a:t> </a:t>
            </a:r>
            <a:r>
              <a:rPr lang="ru-RU" sz="3100" dirty="0" smtClean="0"/>
              <a:t>математик, астроном, метеоролог, физик, химик.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000240"/>
            <a:ext cx="461486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Федор Алексеевич Семёнов родился </a:t>
            </a:r>
          </a:p>
          <a:p>
            <a:pPr>
              <a:buNone/>
            </a:pPr>
            <a:r>
              <a:rPr lang="ru-RU" sz="4400" dirty="0" smtClean="0"/>
              <a:t>20 апреля 1794 г. в Курске в семье купца. </a:t>
            </a:r>
            <a:endParaRPr lang="ru-RU" sz="4400" dirty="0"/>
          </a:p>
        </p:txBody>
      </p:sp>
      <p:pic>
        <p:nvPicPr>
          <p:cNvPr id="1026" name="Picture 2" descr="&amp;Icy;&amp;scy;&amp;tcy;&amp;ocy;&amp;rcy;&amp;icy;&amp;yacy; &amp;acy;&amp;scy;&amp;tcy;&amp;rcy;&amp;ocy;&amp;ncy;&amp;ocy;&amp;mcy;&amp;icy;&amp;icy;. &amp;Gcy;&amp;lcy;&amp;acy;&amp;vcy;&amp;acy; 8 &amp;Acy;&amp;scy;&amp;tcy;&amp;rcy;&amp;ocy;&amp;ncy;&amp;ocy;&amp;mcy;&amp;icy;&amp;yacy; &amp;vcy; &amp;shcy;&amp;kcy;&amp;ocy;&amp;lcy;&amp;iecy;"/>
          <p:cNvPicPr>
            <a:picLocks noChangeAspect="1" noChangeArrowheads="1"/>
          </p:cNvPicPr>
          <p:nvPr/>
        </p:nvPicPr>
        <p:blipFill>
          <a:blip r:embed="rId2"/>
          <a:srcRect t="1609" r="2174" b="8267"/>
          <a:stretch>
            <a:fillRect/>
          </a:stretch>
        </p:blipFill>
        <p:spPr bwMode="auto">
          <a:xfrm>
            <a:off x="571472" y="2143116"/>
            <a:ext cx="3214710" cy="40005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rCooperFreeport - 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457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550072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Астроно́мия</a:t>
            </a:r>
            <a:r>
              <a:rPr lang="ru-RU" dirty="0" smtClean="0">
                <a:solidFill>
                  <a:schemeClr val="bg1"/>
                </a:solidFill>
              </a:rPr>
              <a:t> — наука, которая изучает Солнце и другие звёзды, планеты Солнечной системы и их спутники, кометы, метеориты и многое другое.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Метеорология</a:t>
            </a:r>
            <a:r>
              <a:rPr lang="ru-RU" dirty="0" smtClean="0">
                <a:solidFill>
                  <a:schemeClr val="bg1"/>
                </a:solidFill>
              </a:rPr>
              <a:t> − наука о земной атмосфере и происходящих в ней процессах.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1823 году Семёнов начал свои исследования по астрономии.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600200"/>
            <a:ext cx="4857784" cy="49720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Уже в 1825 году он смог сделать «зрительную трубу» длиной 3,05 метра. Такая примитивная труба давала 40-кратное увеличение, и Семёнов мог видеть благодаря своему </a:t>
            </a:r>
            <a:r>
              <a:rPr lang="ru-RU" b="1" dirty="0" smtClean="0"/>
              <a:t>телескопу </a:t>
            </a:r>
            <a:r>
              <a:rPr lang="ru-RU" dirty="0" smtClean="0"/>
              <a:t>спутники некоторых планет, изучал поверхность Луны.</a:t>
            </a:r>
            <a:endParaRPr lang="ru-RU" dirty="0"/>
          </a:p>
        </p:txBody>
      </p:sp>
      <p:pic>
        <p:nvPicPr>
          <p:cNvPr id="4" name="Picture 2" descr="&amp;Fcy;&amp;IOcy;&amp;Dcy;&amp;Ocy;&amp;Rcy; &amp;Scy;&amp;IEcy;&amp;Mcy;&amp;IOcy;&amp;Ncy;&amp;Ocy;&amp;Vcy; &amp;Kcy;&amp;Ucy;&amp;Rcy;&amp;Scy;&amp;Kcy;&amp;Icy;&amp;Jcy; &amp;Acy;&amp;Scy;&amp;Tcy;&amp;Rcy;&amp;Ocy;&amp;Ncy;&amp;Ocy;&amp;M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3905250" cy="3276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7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714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2A1500"/>
                </a:solidFill>
              </a:rPr>
              <a:t>  </a:t>
            </a:r>
            <a:r>
              <a:rPr lang="ru-RU" dirty="0" smtClean="0">
                <a:solidFill>
                  <a:srgbClr val="2A1500"/>
                </a:solidFill>
              </a:rPr>
              <a:t>Семенов первым из всех российских астрономов вычислил предстоящее полное </a:t>
            </a:r>
            <a:r>
              <a:rPr lang="ru-RU" b="1" dirty="0" smtClean="0">
                <a:solidFill>
                  <a:srgbClr val="2A1500"/>
                </a:solidFill>
              </a:rPr>
              <a:t>солнечное затмение</a:t>
            </a:r>
            <a:r>
              <a:rPr lang="ru-RU" dirty="0" smtClean="0">
                <a:solidFill>
                  <a:srgbClr val="2A1500"/>
                </a:solidFill>
              </a:rPr>
              <a:t>, видимое в Курске. </a:t>
            </a:r>
            <a:endParaRPr lang="ru-RU" dirty="0">
              <a:solidFill>
                <a:srgbClr val="2A1500"/>
              </a:solidFill>
            </a:endParaRPr>
          </a:p>
        </p:txBody>
      </p:sp>
      <p:pic>
        <p:nvPicPr>
          <p:cNvPr id="1030" name="Picture 6" descr="http://common.regnum.ru/pictures/news/2015-03/32-19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5715000" cy="4286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72" y="274638"/>
            <a:ext cx="454342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18 апреля 1860 года Семёнов умер после тяжелой болезни.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2071678"/>
            <a:ext cx="4543428" cy="4525963"/>
          </a:xfrm>
        </p:spPr>
        <p:txBody>
          <a:bodyPr/>
          <a:lstStyle/>
          <a:p>
            <a:r>
              <a:rPr lang="ru-RU" dirty="0" smtClean="0"/>
              <a:t>Это была большая потеря для русской науки. Куряне собрали средства и построили памятник своему земляку.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5143488"/>
            <a:ext cx="4429156" cy="17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 smtClean="0"/>
              <a:t>Надгробный Памятник Ф.А. Семёнову на Московском (Никитском) кладбище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ttp://gorenka.org/images/sample4/L2hvbWUvdTIwNzQ4NTIzOS9wdWJsaWNfaHRtbC9pbWFnZXMva3Vyc2svc2VtZW5vdjEuanB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3646966" cy="4857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328614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Именем Семенова была названа метеорологическая станция и улица, на которой он жил (</a:t>
            </a:r>
            <a:r>
              <a:rPr lang="ru-RU" sz="4800" b="1" dirty="0" smtClean="0"/>
              <a:t>ул. Семёновская</a:t>
            </a:r>
            <a:r>
              <a:rPr lang="ru-RU" sz="3100" dirty="0" smtClean="0"/>
              <a:t>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В этом доме родился, жил и работал астроном-самоучка Семёнов Фёдор Алексеевич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9458" name="Picture 2" descr="&amp;Dcy;&amp;ocy;&amp;mcy; &amp;Scy;&amp;iecy;&amp;mcy;&amp;iocy;&amp;ncy;&amp;ocy;&amp;vcy;&amp;acy; - &amp;Gcy;&amp;iecy;&amp;ncy;&amp;ncy;&amp;acy;&amp;dcy;&amp;icy;&amp;jcy; &amp;KHcy;&amp;rcy;&amp;acy;&amp;mcy;&amp;tscy;&amp;ocy;&amp;v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428736"/>
            <a:ext cx="7539022" cy="5021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500042"/>
            <a:ext cx="4329114" cy="562612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Курске, на тихой улице, носящей имя его знаменитого деда - механика и астронома Ф.А. Семенова - родился </a:t>
            </a:r>
            <a:r>
              <a:rPr lang="ru-RU" b="1" dirty="0" smtClean="0"/>
              <a:t>26 ноября 1880</a:t>
            </a:r>
            <a:r>
              <a:rPr lang="ru-RU" dirty="0" smtClean="0"/>
              <a:t> гола </a:t>
            </a:r>
            <a:r>
              <a:rPr lang="ru-RU" b="1" dirty="0" smtClean="0"/>
              <a:t>Анатолий Георгиевич Уфимцев</a:t>
            </a:r>
            <a:r>
              <a:rPr lang="ru-RU" dirty="0" smtClean="0"/>
              <a:t>, талантливый советский изобретатель и авиационный конструктор.</a:t>
            </a:r>
          </a:p>
          <a:p>
            <a:endParaRPr lang="ru-RU" dirty="0"/>
          </a:p>
        </p:txBody>
      </p:sp>
      <p:pic>
        <p:nvPicPr>
          <p:cNvPr id="21506" name="Picture 2" descr="&amp;Vcy;&amp;iecy;&amp;lcy;&amp;icy;&amp;kcy;&amp;icy;&amp;iecy; &amp;rcy;&amp;ucy;&amp;scy;&amp;scy;&amp;kcy;&amp;icy;&amp;iecy; &amp;dcy;&amp;ocy;&amp;scy;&amp;tcy;&amp;icy;&amp;zhcy;&amp;iecy;&amp;ncy;&amp;icy;&amp;yacy;. &amp;Icy;&amp;zcy;&amp;ocy;&amp;bcy;&amp;rcy;&amp;iecy;&amp;tcy;&amp;acy;&amp;tcy;&amp;iecy;&amp;lcy;&amp;softcy;-&amp;scy;&amp;acy;&amp;mcy;&amp;ocy;&amp;ucy;&amp;chcy;&amp;kcy;&amp;acy; &amp;Acy;&amp;ncy;&amp;acy;&amp;tcy;&amp;ocy;&amp;lcy;&amp;icy;&amp;jcy; &amp;Gcy;&amp;iecy;&amp;ocy;&amp;rcy;&amp;gcy;&amp;icy;&amp;iecy;&amp;vcy;&amp;icy;&amp;chcy; &amp;Ucy;&amp;Fcy;&amp;Icy;&amp;Mcy;&amp;TScy;&amp;IEcy;&amp;Vcy; - 29 &amp;Dcy;&amp;iecy;&amp;kcy;&amp;acy;&amp;bcy;&amp;rcy;&amp;yacy; 2013 - Bad 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3884569" cy="47863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272</Words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Тема: Куряне – выдающиеся деятели науки.</vt:lpstr>
      <vt:lpstr>Федор Алексеевич Семёнов  − ученый-самоучка, математик, астроном, метеоролог, физик, химик. </vt:lpstr>
      <vt:lpstr>Слайд 3</vt:lpstr>
      <vt:lpstr>1823 году Семёнов начал свои исследования по астрономии.</vt:lpstr>
      <vt:lpstr>Слайд 5</vt:lpstr>
      <vt:lpstr>18 апреля 1860 года Семёнов умер после тяжелой болезни. </vt:lpstr>
      <vt:lpstr>Именем Семенова была названа метеорологическая станция и улица, на которой он жил (ул. Семёновская).  </vt:lpstr>
      <vt:lpstr>В этом доме родился, жил и работал астроном-самоучка Семёнов Фёдор Алексеевич</vt:lpstr>
      <vt:lpstr>Слайд 9</vt:lpstr>
      <vt:lpstr>Изобретения А.Г. Уфимцева: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22</cp:revision>
  <dcterms:modified xsi:type="dcterms:W3CDTF">2015-06-28T19:16:56Z</dcterms:modified>
</cp:coreProperties>
</file>