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8" r:id="rId4"/>
    <p:sldId id="259" r:id="rId5"/>
    <p:sldId id="269" r:id="rId6"/>
    <p:sldId id="258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55BE-4620-4CB0-9A78-4C73F6D62173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A9AF-F176-4B3E-89FF-91C2A622D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918075"/>
            <a:ext cx="214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57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21"/>
          <p:cNvGrpSpPr>
            <a:grpSpLocks/>
          </p:cNvGrpSpPr>
          <p:nvPr/>
        </p:nvGrpSpPr>
        <p:grpSpPr bwMode="auto">
          <a:xfrm>
            <a:off x="1357289" y="714356"/>
            <a:ext cx="6501241" cy="5072098"/>
            <a:chOff x="474" y="1295"/>
            <a:chExt cx="4862" cy="1537"/>
          </a:xfrm>
        </p:grpSpPr>
        <p:pic>
          <p:nvPicPr>
            <p:cNvPr id="2060" name="Скругленный прямоугольник 2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4" y="1295"/>
              <a:ext cx="4862" cy="1537"/>
            </a:xfrm>
            <a:prstGeom prst="rect">
              <a:avLst/>
            </a:prstGeom>
            <a:noFill/>
          </p:spPr>
        </p:pic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40" y="1530"/>
              <a:ext cx="4788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indent="-742950"/>
              <a:r>
                <a:rPr lang="ru-RU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29088"/>
            <a:ext cx="2132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14688"/>
            <a:ext cx="8572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643042" y="1928802"/>
            <a:ext cx="6072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русского языка.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класс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УМК «Школа России»</a:t>
            </a:r>
          </a:p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 начальных классов МКОУ «Александровская СОШ»</a:t>
            </a:r>
          </a:p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Омская область</a:t>
            </a:r>
          </a:p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Азовский район</a:t>
            </a:r>
          </a:p>
          <a:p>
            <a:pPr algn="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Мамаева Татьяна Михайловна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918075"/>
            <a:ext cx="214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57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21"/>
          <p:cNvGrpSpPr>
            <a:grpSpLocks/>
          </p:cNvGrpSpPr>
          <p:nvPr/>
        </p:nvGrpSpPr>
        <p:grpSpPr bwMode="auto">
          <a:xfrm>
            <a:off x="642910" y="1285860"/>
            <a:ext cx="7967662" cy="3643338"/>
            <a:chOff x="405" y="1271"/>
            <a:chExt cx="5019" cy="1732"/>
          </a:xfrm>
        </p:grpSpPr>
        <p:pic>
          <p:nvPicPr>
            <p:cNvPr id="2060" name="Скругленный прямоугольник 2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5" y="1271"/>
              <a:ext cx="5019" cy="1732"/>
            </a:xfrm>
            <a:prstGeom prst="rect">
              <a:avLst/>
            </a:prstGeom>
            <a:noFill/>
          </p:spPr>
        </p:pic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40" y="1530"/>
              <a:ext cx="4788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indent="-742950"/>
              <a:r>
                <a:rPr lang="ru-RU" sz="7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7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зим </a:t>
              </a:r>
              <a:r>
                <a:rPr lang="ru-RU" sz="7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7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2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ий</a:t>
              </a:r>
              <a:r>
                <a:rPr lang="ru-RU" sz="7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29088"/>
            <a:ext cx="2132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14688"/>
            <a:ext cx="8572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4894265" y="2963859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86380" y="2571744"/>
            <a:ext cx="142876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286380" y="3357562"/>
            <a:ext cx="142876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6287306" y="2928140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2000232" y="2143116"/>
            <a:ext cx="2500330" cy="428628"/>
          </a:xfrm>
          <a:prstGeom prst="arc">
            <a:avLst>
              <a:gd name="adj1" fmla="val 10990176"/>
              <a:gd name="adj2" fmla="val 2137429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4214810" y="2143116"/>
            <a:ext cx="500066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4714876" y="2143116"/>
            <a:ext cx="500066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          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КОРМУШКА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918075"/>
            <a:ext cx="214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57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29088"/>
            <a:ext cx="2132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3929066"/>
            <a:ext cx="5715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Дуга 32"/>
          <p:cNvSpPr/>
          <p:nvPr/>
        </p:nvSpPr>
        <p:spPr>
          <a:xfrm>
            <a:off x="1571604" y="2928934"/>
            <a:ext cx="2500330" cy="428628"/>
          </a:xfrm>
          <a:prstGeom prst="arc">
            <a:avLst>
              <a:gd name="adj1" fmla="val 10963851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4286248" y="2857496"/>
            <a:ext cx="928694" cy="7143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143504" y="2857496"/>
            <a:ext cx="1214446" cy="7858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6107917" y="4036223"/>
            <a:ext cx="107157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643702" y="3500438"/>
            <a:ext cx="714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6857222" y="4000504"/>
            <a:ext cx="100092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643702" y="4500570"/>
            <a:ext cx="714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918075"/>
            <a:ext cx="214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57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21"/>
          <p:cNvGrpSpPr>
            <a:grpSpLocks/>
          </p:cNvGrpSpPr>
          <p:nvPr/>
        </p:nvGrpSpPr>
        <p:grpSpPr bwMode="auto">
          <a:xfrm>
            <a:off x="285720" y="1285860"/>
            <a:ext cx="8072437" cy="3643338"/>
            <a:chOff x="405" y="1271"/>
            <a:chExt cx="5085" cy="1732"/>
          </a:xfrm>
        </p:grpSpPr>
        <p:pic>
          <p:nvPicPr>
            <p:cNvPr id="2060" name="Скругленный прямоугольник 2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5" y="1271"/>
              <a:ext cx="5019" cy="1732"/>
            </a:xfrm>
            <a:prstGeom prst="rect">
              <a:avLst/>
            </a:prstGeom>
            <a:noFill/>
          </p:spPr>
        </p:pic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40" y="1530"/>
              <a:ext cx="4950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indent="-742950"/>
              <a:r>
                <a:rPr lang="ru-RU" sz="7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7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полетела</a:t>
              </a:r>
              <a:r>
                <a:rPr lang="ru-RU" sz="7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29088"/>
            <a:ext cx="2132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3929066"/>
            <a:ext cx="5715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5894397" y="3035297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86512" y="2643182"/>
            <a:ext cx="714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86512" y="3429000"/>
            <a:ext cx="714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6537339" y="3035297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3071802" y="2071678"/>
            <a:ext cx="1928826" cy="500066"/>
          </a:xfrm>
          <a:prstGeom prst="arc">
            <a:avLst>
              <a:gd name="adj1" fmla="val 10705131"/>
              <a:gd name="adj2" fmla="val 2140499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5536413" y="2178835"/>
            <a:ext cx="64294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5822165" y="2178835"/>
            <a:ext cx="64294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4893471" y="2178835"/>
            <a:ext cx="571504" cy="214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5143504" y="2071678"/>
            <a:ext cx="642942" cy="357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714480" y="2571744"/>
            <a:ext cx="142876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965439" y="2749545"/>
            <a:ext cx="35719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«Части слова»</a:t>
            </a: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918075"/>
            <a:ext cx="214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57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21"/>
          <p:cNvGrpSpPr>
            <a:grpSpLocks/>
          </p:cNvGrpSpPr>
          <p:nvPr/>
        </p:nvGrpSpPr>
        <p:grpSpPr bwMode="auto">
          <a:xfrm>
            <a:off x="585788" y="1428736"/>
            <a:ext cx="7967662" cy="4572032"/>
            <a:chOff x="369" y="1271"/>
            <a:chExt cx="5019" cy="1732"/>
          </a:xfrm>
        </p:grpSpPr>
        <p:pic>
          <p:nvPicPr>
            <p:cNvPr id="2060" name="Скругленный прямоугольник 2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9" y="1271"/>
              <a:ext cx="5019" cy="1732"/>
            </a:xfrm>
            <a:prstGeom prst="rect">
              <a:avLst/>
            </a:prstGeom>
            <a:noFill/>
          </p:spPr>
        </p:pic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40" y="1420"/>
              <a:ext cx="4788" cy="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indent="-742950"/>
              <a:r>
                <a:rPr lang="ru-RU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742950" indent="-742950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 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29088"/>
            <a:ext cx="2132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14688"/>
            <a:ext cx="8572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357290" y="1643050"/>
            <a:ext cx="5857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Цели: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1. Обобщить знания о том, что такое корень, приставка, суффикс, окончание.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2. Закрепить умение разбирать слова по составу.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" name="Скругленный прямоугольник 3"/>
          <p:cNvGrpSpPr>
            <a:grpSpLocks/>
          </p:cNvGrpSpPr>
          <p:nvPr/>
        </p:nvGrpSpPr>
        <p:grpSpPr bwMode="auto">
          <a:xfrm>
            <a:off x="642910" y="3143248"/>
            <a:ext cx="7967662" cy="2393947"/>
            <a:chOff x="369" y="1720"/>
            <a:chExt cx="5019" cy="1778"/>
          </a:xfrm>
        </p:grpSpPr>
        <p:pic>
          <p:nvPicPr>
            <p:cNvPr id="10244" name="Скругленный прямоугольник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" y="1720"/>
              <a:ext cx="5019" cy="1778"/>
            </a:xfrm>
            <a:prstGeom prst="rect">
              <a:avLst/>
            </a:prstGeom>
            <a:noFill/>
          </p:spPr>
        </p:pic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488" y="1838"/>
              <a:ext cx="4784" cy="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657350" lvl="2" indent="-742950"/>
              <a:endPara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3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4" descr="user pos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425825"/>
            <a:ext cx="1714512" cy="1792288"/>
          </a:xfrm>
          <a:prstGeom prst="rect">
            <a:avLst/>
          </a:prstGeom>
          <a:noFill/>
        </p:spPr>
      </p:pic>
      <p:pic>
        <p:nvPicPr>
          <p:cNvPr id="10254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650" y="5357813"/>
            <a:ext cx="16573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57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" descr="http://childrensbook.narod.ru/23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75"/>
            <a:ext cx="12588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4" descr="http://s60.radikal.ru/i167/0809/09/2de75a8025e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63" y="5429250"/>
            <a:ext cx="14271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4" descr="http://s60.radikal.ru/i167/0809/09/2de75a8025e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88" y="1500188"/>
            <a:ext cx="15398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4" descr="http://s60.radikal.ru/i167/0809/09/2de75a8025ea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00" y="6000750"/>
            <a:ext cx="7223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10" descr="http://s56.radikal.ru/i153/1009/b2/556c87d6689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88" y="1500188"/>
            <a:ext cx="17145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285852" y="3214686"/>
            <a:ext cx="5572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  <a:latin typeface="Monotype Corsiva" pitchFamily="66" charset="0"/>
              </a:rPr>
              <a:t>Молодцы!</a:t>
            </a:r>
            <a:endParaRPr lang="ru-RU" sz="96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918075"/>
            <a:ext cx="214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57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21"/>
          <p:cNvGrpSpPr>
            <a:grpSpLocks/>
          </p:cNvGrpSpPr>
          <p:nvPr/>
        </p:nvGrpSpPr>
        <p:grpSpPr bwMode="auto">
          <a:xfrm>
            <a:off x="1357289" y="714356"/>
            <a:ext cx="6501241" cy="5072098"/>
            <a:chOff x="474" y="1295"/>
            <a:chExt cx="4862" cy="1537"/>
          </a:xfrm>
        </p:grpSpPr>
        <p:pic>
          <p:nvPicPr>
            <p:cNvPr id="2060" name="Скругленный прямоугольник 2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4" y="1295"/>
              <a:ext cx="4862" cy="1537"/>
            </a:xfrm>
            <a:prstGeom prst="rect">
              <a:avLst/>
            </a:prstGeom>
            <a:noFill/>
          </p:spPr>
        </p:pic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40" y="1530"/>
              <a:ext cx="4788" cy="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indent="-742950"/>
              <a:r>
                <a:rPr lang="ru-RU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29088"/>
            <a:ext cx="2132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14688"/>
            <a:ext cx="8572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928794" y="2000240"/>
            <a:ext cx="4857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Снег, снежок, снежинка, подснежник.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«Части слова»</a:t>
            </a: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918075"/>
            <a:ext cx="214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57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21"/>
          <p:cNvGrpSpPr>
            <a:grpSpLocks/>
          </p:cNvGrpSpPr>
          <p:nvPr/>
        </p:nvGrpSpPr>
        <p:grpSpPr bwMode="auto">
          <a:xfrm>
            <a:off x="585788" y="1428736"/>
            <a:ext cx="7967662" cy="4572032"/>
            <a:chOff x="369" y="1271"/>
            <a:chExt cx="5019" cy="1732"/>
          </a:xfrm>
        </p:grpSpPr>
        <p:pic>
          <p:nvPicPr>
            <p:cNvPr id="2060" name="Скругленный прямоугольник 2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9" y="1271"/>
              <a:ext cx="5019" cy="1732"/>
            </a:xfrm>
            <a:prstGeom prst="rect">
              <a:avLst/>
            </a:prstGeom>
            <a:noFill/>
          </p:spPr>
        </p:pic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40" y="1420"/>
              <a:ext cx="4788" cy="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indent="-742950"/>
              <a:r>
                <a:rPr lang="ru-RU" sz="4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742950" indent="-742950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29088"/>
            <a:ext cx="2132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14688"/>
            <a:ext cx="8572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285852" y="1643050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Цели: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1. Обобщить знания о том, что такое корень, приставка, суффикс, окончание.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2. Закрепить умение      разбирать слова по составу.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918075"/>
            <a:ext cx="214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57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21"/>
          <p:cNvGrpSpPr>
            <a:grpSpLocks/>
          </p:cNvGrpSpPr>
          <p:nvPr/>
        </p:nvGrpSpPr>
        <p:grpSpPr bwMode="auto">
          <a:xfrm>
            <a:off x="585788" y="642918"/>
            <a:ext cx="7967662" cy="5022025"/>
            <a:chOff x="369" y="1271"/>
            <a:chExt cx="5019" cy="1561"/>
          </a:xfrm>
        </p:grpSpPr>
        <p:pic>
          <p:nvPicPr>
            <p:cNvPr id="2060" name="Скругленный прямоугольник 2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9" y="1271"/>
              <a:ext cx="5019" cy="1554"/>
            </a:xfrm>
            <a:prstGeom prst="rect">
              <a:avLst/>
            </a:prstGeom>
            <a:noFill/>
          </p:spPr>
        </p:pic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40" y="1436"/>
              <a:ext cx="4788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indent="-742950"/>
              <a:endPara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29088"/>
            <a:ext cx="2132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14688"/>
            <a:ext cx="8572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14480" y="2000240"/>
            <a:ext cx="6143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заснеженный</a:t>
            </a:r>
            <a:endParaRPr lang="ru-RU" sz="5400" dirty="0" smtClean="0"/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морозец</a:t>
            </a:r>
            <a:endParaRPr lang="ru-RU" sz="5400" dirty="0" smtClean="0"/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горка</a:t>
            </a:r>
            <a:endParaRPr lang="ru-RU" sz="5400" dirty="0" smtClean="0"/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снежинки</a:t>
            </a:r>
            <a:endParaRPr lang="ru-RU" sz="5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918075"/>
            <a:ext cx="214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57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21"/>
          <p:cNvGrpSpPr>
            <a:grpSpLocks/>
          </p:cNvGrpSpPr>
          <p:nvPr/>
        </p:nvGrpSpPr>
        <p:grpSpPr bwMode="auto">
          <a:xfrm>
            <a:off x="571472" y="571480"/>
            <a:ext cx="7967662" cy="5022025"/>
            <a:chOff x="369" y="1271"/>
            <a:chExt cx="5019" cy="1561"/>
          </a:xfrm>
        </p:grpSpPr>
        <p:pic>
          <p:nvPicPr>
            <p:cNvPr id="2060" name="Скругленный прямоугольник 2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9" y="1271"/>
              <a:ext cx="5019" cy="1554"/>
            </a:xfrm>
            <a:prstGeom prst="rect">
              <a:avLst/>
            </a:prstGeom>
            <a:noFill/>
          </p:spPr>
        </p:pic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40" y="1436"/>
              <a:ext cx="4788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indent="-742950"/>
              <a:endPara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29088"/>
            <a:ext cx="2132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14688"/>
            <a:ext cx="8572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85852" y="2428868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ЗАМОРОЗКИ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</a:t>
            </a:r>
            <a:r>
              <a:rPr lang="ru-RU" b="1" dirty="0" smtClean="0">
                <a:solidFill>
                  <a:srgbClr val="FF0000"/>
                </a:solidFill>
              </a:rPr>
              <a:t>Правила работы в группе.</a:t>
            </a:r>
          </a:p>
          <a:p>
            <a:pPr lvl="0"/>
            <a:r>
              <a:rPr lang="ru-RU" b="1" dirty="0"/>
              <a:t>Каждый член группы высказывает своё мнение.</a:t>
            </a:r>
          </a:p>
          <a:p>
            <a:pPr lvl="0"/>
            <a:r>
              <a:rPr lang="ru-RU" b="1" dirty="0"/>
              <a:t>Все члены в группе принимают участие в обсуждении вопроса.</a:t>
            </a:r>
          </a:p>
          <a:p>
            <a:pPr lvl="0"/>
            <a:r>
              <a:rPr lang="ru-RU" b="1" dirty="0"/>
              <a:t>Группа  совместно принимает решение.</a:t>
            </a:r>
          </a:p>
          <a:p>
            <a:pPr lvl="0"/>
            <a:r>
              <a:rPr lang="ru-RU" b="1" dirty="0"/>
              <a:t>Все доброжелательны, </a:t>
            </a:r>
            <a:r>
              <a:rPr lang="ru-RU" b="1" dirty="0" err="1"/>
              <a:t>взаимовежливы</a:t>
            </a:r>
            <a:r>
              <a:rPr lang="ru-RU" b="1" dirty="0"/>
              <a:t>, </a:t>
            </a:r>
            <a:r>
              <a:rPr lang="ru-RU" b="1" dirty="0" smtClean="0"/>
              <a:t>    оказывают </a:t>
            </a:r>
            <a:r>
              <a:rPr lang="ru-RU" b="1" dirty="0"/>
              <a:t>помощь  друг </a:t>
            </a:r>
            <a:r>
              <a:rPr lang="ru-RU" b="1" dirty="0" smtClean="0"/>
              <a:t> </a:t>
            </a:r>
            <a:r>
              <a:rPr lang="ru-RU" b="1" dirty="0"/>
              <a:t>другу.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918075"/>
            <a:ext cx="142874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2" y="5640587"/>
            <a:ext cx="1848791" cy="121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3571876"/>
            <a:ext cx="1142976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PC\Desktop\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57166"/>
            <a:ext cx="1714512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Проверь!                       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</a:t>
            </a:r>
          </a:p>
          <a:p>
            <a:pPr>
              <a:buNone/>
            </a:pPr>
            <a:r>
              <a:rPr lang="ru-RU" b="1" dirty="0" smtClean="0"/>
              <a:t>             Лётчик</a:t>
            </a:r>
            <a:r>
              <a:rPr lang="ru-RU" b="1" dirty="0"/>
              <a:t>, летать, </a:t>
            </a:r>
            <a:r>
              <a:rPr lang="ru-RU" b="1" i="1" u="sng" dirty="0">
                <a:solidFill>
                  <a:srgbClr val="FF0000"/>
                </a:solidFill>
              </a:rPr>
              <a:t>летний,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dirty="0"/>
              <a:t>перелёт.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   </a:t>
            </a:r>
          </a:p>
          <a:p>
            <a:pPr>
              <a:buNone/>
            </a:pPr>
            <a:r>
              <a:rPr lang="ru-RU" b="1" dirty="0" smtClean="0"/>
              <a:t>   Вода</a:t>
            </a:r>
            <a:r>
              <a:rPr lang="ru-RU" b="1" dirty="0"/>
              <a:t>, подводник, водяной, </a:t>
            </a:r>
            <a:r>
              <a:rPr lang="ru-RU" b="1" i="1" u="sng" dirty="0">
                <a:solidFill>
                  <a:srgbClr val="FF0000"/>
                </a:solidFill>
              </a:rPr>
              <a:t>водитель.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 Морячок</a:t>
            </a:r>
            <a:r>
              <a:rPr lang="ru-RU" b="1" dirty="0"/>
              <a:t>,  море, </a:t>
            </a:r>
            <a:r>
              <a:rPr lang="ru-RU" b="1" i="1" u="sng" dirty="0">
                <a:solidFill>
                  <a:srgbClr val="FF0000"/>
                </a:solidFill>
              </a:rPr>
              <a:t>моросит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/>
              <a:t>морской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Домино</a:t>
            </a:r>
            <a:r>
              <a:rPr lang="ru-RU" b="1" dirty="0" smtClean="0"/>
              <a:t>, домик, домашняя, домовой.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       Умник</a:t>
            </a:r>
            <a:r>
              <a:rPr lang="ru-RU" b="1" dirty="0"/>
              <a:t>, поумнел, </a:t>
            </a:r>
            <a:r>
              <a:rPr lang="ru-RU" b="1" i="1" u="sng" dirty="0">
                <a:solidFill>
                  <a:srgbClr val="FF0000"/>
                </a:solidFill>
              </a:rPr>
              <a:t>сумка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/>
              <a:t>умный.</a:t>
            </a:r>
            <a:endParaRPr lang="ru-RU" dirty="0"/>
          </a:p>
          <a:p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6" descr="http://i032.radikal.ru/1107/1d/e2207ac3f50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918075"/>
            <a:ext cx="2143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71447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user posted image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715016"/>
            <a:ext cx="1357322" cy="855704"/>
          </a:xfrm>
          <a:prstGeom prst="ellipse">
            <a:avLst/>
          </a:prstGeom>
          <a:noFill/>
        </p:spPr>
      </p:pic>
      <p:pic>
        <p:nvPicPr>
          <p:cNvPr id="2058" name="Picture 6" descr="user posted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5826125"/>
            <a:ext cx="1500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" descr="http://childrensbook.narod.ru/23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5143512"/>
            <a:ext cx="185735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user posted imag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14688"/>
            <a:ext cx="8572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" descr="http://i052.radikal.ru/1004/74/505d8f5eaab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688" y="0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000241"/>
            <a:ext cx="72152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215338" y="592933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8662" y="571480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642919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Разберите слова по составу.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PC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42976" y="571480"/>
            <a:ext cx="73581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71480"/>
            <a:ext cx="778674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Измените слова  в скобках.</a:t>
            </a:r>
          </a:p>
          <a:p>
            <a:r>
              <a:rPr lang="ru-RU" sz="4000" b="1" i="1" dirty="0" smtClean="0"/>
              <a:t>        Ребята </a:t>
            </a:r>
            <a:r>
              <a:rPr lang="ru-RU" sz="4000" b="1" i="1" dirty="0"/>
              <a:t>идут в (зимняя)  лес. Они несут корм для птиц. </a:t>
            </a:r>
            <a:endParaRPr lang="ru-RU" sz="4000" b="1" i="1" dirty="0" smtClean="0"/>
          </a:p>
          <a:p>
            <a:r>
              <a:rPr lang="ru-RU" sz="4000" b="1" i="1" dirty="0"/>
              <a:t> </a:t>
            </a:r>
            <a:r>
              <a:rPr lang="ru-RU" sz="4000" b="1" i="1" dirty="0" smtClean="0"/>
              <a:t>      Вот </a:t>
            </a:r>
            <a:r>
              <a:rPr lang="ru-RU" sz="4000" b="1" i="1" dirty="0"/>
              <a:t>на (дерева) висит кормушка. На (ветка) села синичка. Над (елка) закружила стайка дроздов.  Вот с дерева прыгнула (белки).  Полетела (снежный) пыль.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000241"/>
            <a:ext cx="72152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215338" y="592933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8662" y="571480"/>
            <a:ext cx="485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endParaRPr lang="ru-RU" sz="2800" b="1" i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642919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Разберите слова по составу.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PC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42976" y="571480"/>
            <a:ext cx="73581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71480"/>
            <a:ext cx="778674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Проверь!</a:t>
            </a:r>
          </a:p>
          <a:p>
            <a:r>
              <a:rPr lang="ru-RU" sz="4000" b="1" i="1" dirty="0" smtClean="0"/>
              <a:t>        Ребята </a:t>
            </a:r>
            <a:r>
              <a:rPr lang="ru-RU" sz="4000" b="1" i="1" dirty="0"/>
              <a:t>идут в </a:t>
            </a:r>
            <a:r>
              <a:rPr lang="ru-RU" sz="4000" b="1" i="1" u="sng" dirty="0" smtClean="0"/>
              <a:t>зимн</a:t>
            </a:r>
            <a:r>
              <a:rPr lang="ru-RU" sz="4000" b="1" i="1" u="sng" dirty="0" smtClean="0">
                <a:solidFill>
                  <a:srgbClr val="FF0000"/>
                </a:solidFill>
              </a:rPr>
              <a:t>ий</a:t>
            </a:r>
            <a:r>
              <a:rPr lang="ru-RU" sz="4000" b="1" i="1" dirty="0" smtClean="0"/>
              <a:t>  </a:t>
            </a:r>
            <a:r>
              <a:rPr lang="ru-RU" sz="4000" b="1" i="1" dirty="0"/>
              <a:t>лес. Они несут корм для птиц. </a:t>
            </a:r>
            <a:endParaRPr lang="ru-RU" sz="4000" b="1" i="1" dirty="0" smtClean="0"/>
          </a:p>
          <a:p>
            <a:r>
              <a:rPr lang="ru-RU" sz="4000" b="1" i="1" dirty="0"/>
              <a:t> </a:t>
            </a:r>
            <a:r>
              <a:rPr lang="ru-RU" sz="4000" b="1" i="1" dirty="0" smtClean="0"/>
              <a:t>      Вот </a:t>
            </a:r>
            <a:r>
              <a:rPr lang="ru-RU" sz="4000" b="1" i="1" dirty="0"/>
              <a:t>на </a:t>
            </a:r>
            <a:r>
              <a:rPr lang="ru-RU" sz="4000" b="1" i="1" dirty="0" smtClean="0"/>
              <a:t>дерев</a:t>
            </a:r>
            <a:r>
              <a:rPr lang="ru-RU" sz="4000" b="1" i="1" dirty="0" smtClean="0">
                <a:solidFill>
                  <a:srgbClr val="FF0000"/>
                </a:solidFill>
              </a:rPr>
              <a:t>е</a:t>
            </a:r>
            <a:r>
              <a:rPr lang="ru-RU" sz="4000" b="1" i="1" dirty="0" smtClean="0"/>
              <a:t> </a:t>
            </a:r>
            <a:r>
              <a:rPr lang="ru-RU" sz="4000" b="1" i="1" dirty="0"/>
              <a:t>висит </a:t>
            </a:r>
            <a:r>
              <a:rPr lang="ru-RU" sz="4000" b="1" i="1" u="sng" dirty="0"/>
              <a:t>кормушка</a:t>
            </a:r>
            <a:r>
              <a:rPr lang="ru-RU" sz="4000" b="1" i="1" dirty="0"/>
              <a:t>. На </a:t>
            </a:r>
            <a:r>
              <a:rPr lang="ru-RU" sz="4000" b="1" i="1" dirty="0" smtClean="0"/>
              <a:t>ветк</a:t>
            </a:r>
            <a:r>
              <a:rPr lang="ru-RU" sz="4000" b="1" i="1" dirty="0" smtClean="0">
                <a:solidFill>
                  <a:srgbClr val="FF0000"/>
                </a:solidFill>
              </a:rPr>
              <a:t>у</a:t>
            </a:r>
            <a:r>
              <a:rPr lang="ru-RU" sz="4000" b="1" i="1" dirty="0" smtClean="0"/>
              <a:t> </a:t>
            </a:r>
            <a:r>
              <a:rPr lang="ru-RU" sz="4000" b="1" i="1" dirty="0"/>
              <a:t>села синичка. </a:t>
            </a:r>
            <a:r>
              <a:rPr lang="ru-RU" sz="4000" b="1" i="1" dirty="0" smtClean="0"/>
              <a:t>Над ёлк</a:t>
            </a:r>
            <a:r>
              <a:rPr lang="ru-RU" sz="4000" b="1" i="1" dirty="0" smtClean="0">
                <a:solidFill>
                  <a:srgbClr val="FF0000"/>
                </a:solidFill>
              </a:rPr>
              <a:t>ой</a:t>
            </a:r>
            <a:r>
              <a:rPr lang="ru-RU" sz="4000" b="1" i="1" dirty="0" smtClean="0"/>
              <a:t> </a:t>
            </a:r>
            <a:r>
              <a:rPr lang="ru-RU" sz="4000" b="1" i="1" dirty="0"/>
              <a:t>закружила стайка дроздов.  Вот с дерева прыгнула </a:t>
            </a:r>
            <a:r>
              <a:rPr lang="ru-RU" sz="4000" b="1" i="1" dirty="0" smtClean="0"/>
              <a:t>белк</a:t>
            </a:r>
            <a:r>
              <a:rPr lang="ru-RU" sz="4000" b="1" i="1" dirty="0" smtClean="0">
                <a:solidFill>
                  <a:srgbClr val="FF0000"/>
                </a:solidFill>
              </a:rPr>
              <a:t>а</a:t>
            </a:r>
            <a:r>
              <a:rPr lang="ru-RU" sz="4000" b="1" i="1" dirty="0" smtClean="0"/>
              <a:t>.</a:t>
            </a:r>
            <a:r>
              <a:rPr lang="ru-RU" sz="4000" b="1" i="1" dirty="0"/>
              <a:t>  </a:t>
            </a:r>
            <a:r>
              <a:rPr lang="ru-RU" sz="4000" b="1" i="1" u="sng" dirty="0"/>
              <a:t>Полетела</a:t>
            </a:r>
            <a:r>
              <a:rPr lang="ru-RU" sz="4000" b="1" i="1" dirty="0"/>
              <a:t> </a:t>
            </a:r>
            <a:r>
              <a:rPr lang="ru-RU" sz="4000" b="1" i="1" dirty="0" smtClean="0"/>
              <a:t>снежн</a:t>
            </a:r>
            <a:r>
              <a:rPr lang="ru-RU" sz="4000" b="1" i="1" dirty="0" smtClean="0">
                <a:solidFill>
                  <a:srgbClr val="FF0000"/>
                </a:solidFill>
              </a:rPr>
              <a:t>ая </a:t>
            </a:r>
            <a:r>
              <a:rPr lang="ru-RU" sz="4000" b="1" i="1" dirty="0"/>
              <a:t>пыль.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276</Words>
  <Application>Microsoft Office PowerPoint</Application>
  <PresentationFormat>Экран (4:3)</PresentationFormat>
  <Paragraphs>77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Тема: «Части слова»</vt:lpstr>
      <vt:lpstr>Слайд 4</vt:lpstr>
      <vt:lpstr>Слайд 5</vt:lpstr>
      <vt:lpstr> </vt:lpstr>
      <vt:lpstr> </vt:lpstr>
      <vt:lpstr>Слайд 8</vt:lpstr>
      <vt:lpstr>Слайд 9</vt:lpstr>
      <vt:lpstr>Слайд 10</vt:lpstr>
      <vt:lpstr>Слайд 11</vt:lpstr>
      <vt:lpstr>Слайд 12</vt:lpstr>
      <vt:lpstr>Тема: «Части слова»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7</cp:revision>
  <dcterms:created xsi:type="dcterms:W3CDTF">2013-01-20T15:41:33Z</dcterms:created>
  <dcterms:modified xsi:type="dcterms:W3CDTF">2013-01-31T11:31:19Z</dcterms:modified>
</cp:coreProperties>
</file>