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9" r:id="rId11"/>
    <p:sldId id="272" r:id="rId12"/>
    <p:sldId id="267" r:id="rId13"/>
    <p:sldId id="268" r:id="rId14"/>
    <p:sldId id="274" r:id="rId15"/>
    <p:sldId id="275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Тема: Число 5. Цифра 5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r>
              <a:rPr lang="ru-RU" dirty="0" smtClean="0"/>
              <a:t> </a:t>
            </a:r>
            <a:r>
              <a:rPr lang="ru-RU" dirty="0"/>
              <a:t>создать условия для формирования представления о числе 5 </a:t>
            </a:r>
            <a:r>
              <a:rPr lang="ru-RU" dirty="0" smtClean="0"/>
              <a:t>, </a:t>
            </a:r>
            <a:r>
              <a:rPr lang="ru-RU" dirty="0"/>
              <a:t>развития способностей писать цифры с помощью графической модели, осуществлять сложение и вычитание в пределах пяти, активизации знаний учащихся о равенствах и неравенствах; способствовать развитию мыслительных операций (синтеза, анализа, обобщения); способствовать воспитанию чувства товарищества, аккуратности, усидчивости.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65609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Сколько попугайчиков на рисунке?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Picture 22" descr="http://allforchildren.ru/pictures/parrot_s/parrot08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9"/>
            <a:ext cx="18002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allforchildren.ru/pictures/parrot_s/parrot08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566" y="4371974"/>
            <a:ext cx="1222944" cy="16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allforchildren.ru/pictures/parrot_s/parrot08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875" y="2060848"/>
            <a:ext cx="1222944" cy="16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1219306" cy="16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4437112"/>
            <a:ext cx="155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 4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88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rgbClr val="C00000"/>
                </a:solidFill>
              </a:rPr>
              <a:t>Сколько пчелок на рисунке?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472514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   5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777" y="3694830"/>
            <a:ext cx="2152075" cy="206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3222"/>
            <a:ext cx="21526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27039"/>
            <a:ext cx="21526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21526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8425"/>
            <a:ext cx="21526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8881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762" name="Picture 2" descr="Мячик совсем малень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54038"/>
            <a:ext cx="1647825" cy="1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1763" name="Picture 3" descr="Мячик совсем малень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473325"/>
            <a:ext cx="1647825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1764" name="Picture 4" descr="Мячик совсем малень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378325"/>
            <a:ext cx="1647825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1766" name="Picture 6" descr="Мячик совсем малень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473325"/>
            <a:ext cx="1647825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1767" name="WordArt 7"/>
          <p:cNvSpPr>
            <a:spLocks noChangeArrowheads="1" noChangeShapeType="1" noTextEdit="1"/>
          </p:cNvSpPr>
          <p:nvPr/>
        </p:nvSpPr>
        <p:spPr bwMode="auto">
          <a:xfrm>
            <a:off x="674688" y="815975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3</a:t>
            </a:r>
          </a:p>
        </p:txBody>
      </p:sp>
      <p:sp>
        <p:nvSpPr>
          <p:cNvPr id="1141768" name="WordArt 8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1</a:t>
            </a:r>
          </a:p>
        </p:txBody>
      </p:sp>
      <p:sp>
        <p:nvSpPr>
          <p:cNvPr id="1141769" name="Freeform 9"/>
          <p:cNvSpPr>
            <a:spLocks/>
          </p:cNvSpPr>
          <p:nvPr/>
        </p:nvSpPr>
        <p:spPr bwMode="auto">
          <a:xfrm>
            <a:off x="3090863" y="2035175"/>
            <a:ext cx="2927350" cy="2511425"/>
          </a:xfrm>
          <a:custGeom>
            <a:avLst/>
            <a:gdLst>
              <a:gd name="T0" fmla="*/ 0 w 2060"/>
              <a:gd name="T1" fmla="*/ 0 h 1768"/>
              <a:gd name="T2" fmla="*/ 2060 w 2060"/>
              <a:gd name="T3" fmla="*/ 949 h 1768"/>
              <a:gd name="T4" fmla="*/ 0 w 2060"/>
              <a:gd name="T5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" h="1768">
                <a:moveTo>
                  <a:pt x="0" y="0"/>
                </a:moveTo>
                <a:lnTo>
                  <a:pt x="2060" y="949"/>
                </a:lnTo>
                <a:lnTo>
                  <a:pt x="0" y="1768"/>
                </a:lnTo>
              </a:path>
            </a:pathLst>
          </a:custGeom>
          <a:noFill/>
          <a:ln w="2540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5952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4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4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7" grpId="0"/>
      <p:bldP spid="1141768" grpId="0"/>
      <p:bldP spid="11417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6089149" y="4441078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416800" y="3163094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899844" y="1862136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158232" y="346819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39552" y="3535915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25488" y="990599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86" name="WordArt 2"/>
          <p:cNvSpPr>
            <a:spLocks noChangeArrowheads="1" noChangeShapeType="1" noTextEdit="1"/>
          </p:cNvSpPr>
          <p:nvPr/>
        </p:nvSpPr>
        <p:spPr bwMode="auto">
          <a:xfrm>
            <a:off x="674688" y="815975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2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chemeClr val="accent2">
                  <a:alpha val="99001"/>
                </a:schemeClr>
              </a:solidFill>
              <a:latin typeface="OfficinaSansCTT"/>
            </a:endParaRPr>
          </a:p>
        </p:txBody>
      </p:sp>
      <p:sp>
        <p:nvSpPr>
          <p:cNvPr id="1142787" name="WordArt 3"/>
          <p:cNvSpPr>
            <a:spLocks noChangeArrowheads="1" noChangeShapeType="1" noTextEdit="1"/>
          </p:cNvSpPr>
          <p:nvPr/>
        </p:nvSpPr>
        <p:spPr bwMode="auto">
          <a:xfrm>
            <a:off x="6292850" y="815975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4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chemeClr val="accent2">
                  <a:alpha val="99001"/>
                </a:schemeClr>
              </a:solidFill>
              <a:latin typeface="OfficinaSansCTT"/>
            </a:endParaRPr>
          </a:p>
        </p:txBody>
      </p:sp>
      <p:sp>
        <p:nvSpPr>
          <p:cNvPr id="1142788" name="Freeform 4"/>
          <p:cNvSpPr>
            <a:spLocks/>
          </p:cNvSpPr>
          <p:nvPr/>
        </p:nvSpPr>
        <p:spPr bwMode="auto">
          <a:xfrm flipH="1">
            <a:off x="3014663" y="2035175"/>
            <a:ext cx="2927350" cy="2511425"/>
          </a:xfrm>
          <a:custGeom>
            <a:avLst/>
            <a:gdLst>
              <a:gd name="T0" fmla="*/ 0 w 2060"/>
              <a:gd name="T1" fmla="*/ 0 h 1768"/>
              <a:gd name="T2" fmla="*/ 2060 w 2060"/>
              <a:gd name="T3" fmla="*/ 949 h 1768"/>
              <a:gd name="T4" fmla="*/ 0 w 2060"/>
              <a:gd name="T5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" h="1768">
                <a:moveTo>
                  <a:pt x="0" y="0"/>
                </a:moveTo>
                <a:lnTo>
                  <a:pt x="2060" y="949"/>
                </a:lnTo>
                <a:lnTo>
                  <a:pt x="0" y="1768"/>
                </a:lnTo>
              </a:path>
            </a:pathLst>
          </a:custGeom>
          <a:noFill/>
          <a:ln w="2540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9910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6" grpId="0"/>
      <p:bldP spid="1142787" grpId="0"/>
      <p:bldP spid="11427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Колокольч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41" y="156410"/>
            <a:ext cx="2045224" cy="19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037" y="4696593"/>
            <a:ext cx="2043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81898">
            <a:off x="6265644" y="2526781"/>
            <a:ext cx="2043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354" y="157907"/>
            <a:ext cx="2043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9000"/>
            <a:ext cx="2043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88547">
            <a:off x="541663" y="2509091"/>
            <a:ext cx="2043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86" name="WordArt 2"/>
          <p:cNvSpPr>
            <a:spLocks noChangeArrowheads="1" noChangeShapeType="1" noTextEdit="1"/>
          </p:cNvSpPr>
          <p:nvPr/>
        </p:nvSpPr>
        <p:spPr bwMode="auto">
          <a:xfrm>
            <a:off x="674688" y="815975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3</a:t>
            </a:r>
          </a:p>
        </p:txBody>
      </p:sp>
      <p:sp>
        <p:nvSpPr>
          <p:cNvPr id="1142787" name="WordArt 3"/>
          <p:cNvSpPr>
            <a:spLocks noChangeArrowheads="1" noChangeShapeType="1" noTextEdit="1"/>
          </p:cNvSpPr>
          <p:nvPr/>
        </p:nvSpPr>
        <p:spPr bwMode="auto">
          <a:xfrm>
            <a:off x="6292850" y="815975"/>
            <a:ext cx="2085975" cy="469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alpha val="99001"/>
                  </a:schemeClr>
                </a:solidFill>
                <a:latin typeface="OfficinaSansCTT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0663" y="0"/>
            <a:ext cx="30354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  <a:endParaRPr lang="ru-RU" sz="40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22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6" grpId="0"/>
      <p:bldP spid="114278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называются эти выражения?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3960440" cy="4572000"/>
          </a:xfrm>
        </p:spPr>
        <p:txBody>
          <a:bodyPr>
            <a:normAutofit/>
          </a:bodyPr>
          <a:lstStyle/>
          <a:p>
            <a:r>
              <a:rPr lang="ru-RU" sz="120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12000" dirty="0" smtClean="0">
                <a:solidFill>
                  <a:schemeClr val="bg2">
                    <a:lumMod val="75000"/>
                  </a:schemeClr>
                </a:solidFill>
              </a:rPr>
              <a:t>&gt;</a:t>
            </a:r>
            <a:r>
              <a:rPr lang="ru-RU" sz="12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US" sz="1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12000" dirty="0" smtClean="0">
                <a:solidFill>
                  <a:schemeClr val="bg2">
                    <a:lumMod val="75000"/>
                  </a:schemeClr>
                </a:solidFill>
              </a:rPr>
              <a:t>&lt;</a:t>
            </a:r>
            <a:r>
              <a:rPr lang="ru-RU" sz="12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sz="1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20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12000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  <a:r>
              <a:rPr lang="ru-RU" sz="12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sz="1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9482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3600" dirty="0" smtClean="0">
                <a:solidFill>
                  <a:srgbClr val="C00000"/>
                </a:solidFill>
              </a:rPr>
              <a:t>Работа по учебнику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pk\Desktop\2012-10 (окт)\сканирование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800"/>
            <a:ext cx="40393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k\Desktop\2012-10 (окт)\сканирование0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7800"/>
            <a:ext cx="4320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1534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3600" dirty="0" smtClean="0">
                <a:solidFill>
                  <a:srgbClr val="C00000"/>
                </a:solidFill>
              </a:rPr>
              <a:t>Работа в прописи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pk\Desktop\2012-10 (окт)\сканирование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9711" y="1447800"/>
            <a:ext cx="4968552" cy="50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0754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79653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Планируемые результаты образования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dirty="0"/>
              <a:t>Предметные:</a:t>
            </a:r>
            <a:r>
              <a:rPr lang="ru-RU" b="1" i="1" dirty="0"/>
              <a:t> </a:t>
            </a:r>
            <a:r>
              <a:rPr lang="ru-RU" i="1" dirty="0"/>
              <a:t>знают: </a:t>
            </a:r>
            <a:r>
              <a:rPr lang="ru-RU" dirty="0"/>
              <a:t>состав числа 5, случаи сложения и соответствующие случаи вычитания, связанные с составом числа 5; </a:t>
            </a:r>
            <a:r>
              <a:rPr lang="ru-RU" i="1" dirty="0"/>
              <a:t>умеют:</a:t>
            </a:r>
            <a:r>
              <a:rPr lang="ru-RU" b="1" dirty="0"/>
              <a:t> </a:t>
            </a:r>
            <a:r>
              <a:rPr lang="ru-RU" dirty="0"/>
              <a:t>присчитывать по 1,</a:t>
            </a:r>
            <a:r>
              <a:rPr lang="ru-RU" b="1" dirty="0"/>
              <a:t> </a:t>
            </a:r>
            <a:r>
              <a:rPr lang="ru-RU" dirty="0"/>
              <a:t>писать цифру 5, обозначать число 5 цифрой 5, строить натуральный ряд чисел, получать число 5 путем прибавления 1 к 4.</a:t>
            </a:r>
          </a:p>
          <a:p>
            <a:r>
              <a:rPr lang="ru-RU" b="1" dirty="0" err="1"/>
              <a:t>Метапредметные</a:t>
            </a:r>
            <a:r>
              <a:rPr lang="ru-RU" b="1" dirty="0"/>
              <a:t> (критерии </a:t>
            </a:r>
            <a:r>
              <a:rPr lang="ru-RU" b="1" dirty="0" err="1"/>
              <a:t>сформированности</a:t>
            </a:r>
            <a:r>
              <a:rPr lang="ru-RU" b="1" dirty="0"/>
              <a:t>/оценки компонентов универсальных учебных действий – УУД):</a:t>
            </a:r>
          </a:p>
          <a:p>
            <a:r>
              <a:rPr lang="ru-RU" i="1" dirty="0"/>
              <a:t>Регулятивные: </a:t>
            </a:r>
            <a:r>
              <a:rPr lang="ru-RU" dirty="0"/>
              <a:t>отличают верно выполненное задание от неверного, проговаривают последовательность действий на уроке.</a:t>
            </a:r>
          </a:p>
          <a:p>
            <a:r>
              <a:rPr lang="ru-RU" i="1" dirty="0"/>
              <a:t>Познавательные: </a:t>
            </a:r>
            <a:r>
              <a:rPr lang="ru-RU" dirty="0"/>
              <a:t>перерабатывают полученную информацию: делают выводы в результате совместной работы всего класса.</a:t>
            </a:r>
          </a:p>
          <a:p>
            <a:r>
              <a:rPr lang="ru-RU" i="1" dirty="0"/>
              <a:t>Коммуникативные:</a:t>
            </a:r>
            <a:r>
              <a:rPr lang="ru-RU" b="1" dirty="0"/>
              <a:t> </a:t>
            </a:r>
            <a:r>
              <a:rPr lang="ru-RU" dirty="0"/>
              <a:t>вступают в речевое общение, допускают существование различных точек зрения, строят монологическое высказывание.</a:t>
            </a:r>
          </a:p>
          <a:p>
            <a:r>
              <a:rPr lang="ru-RU" b="1" dirty="0"/>
              <a:t>Личностные УУД: </a:t>
            </a:r>
            <a:r>
              <a:rPr lang="ru-RU" dirty="0"/>
              <a:t>уважают мысли и настроения других людей, проявляют доброжелательное отношение к одноклассникам, помогают им при необходимости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Оборудование:  </a:t>
            </a:r>
            <a:r>
              <a:rPr lang="ru-RU" dirty="0" smtClean="0"/>
              <a:t>презентация к уроку, учебник, пропись, карандаш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262405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803050" y="851012"/>
            <a:ext cx="1348736" cy="1368152"/>
          </a:xfrm>
          <a:prstGeom prst="triangle">
            <a:avLst>
              <a:gd name="adj" fmla="val 5130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19672" y="2672916"/>
            <a:ext cx="2164451" cy="1872208"/>
          </a:xfrm>
          <a:prstGeom prst="triangle">
            <a:avLst>
              <a:gd name="adj" fmla="val 5130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54314" y="2240868"/>
            <a:ext cx="1348736" cy="1368152"/>
          </a:xfrm>
          <a:prstGeom prst="triangle">
            <a:avLst>
              <a:gd name="adj" fmla="val 513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0722" y="1077888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0722" y="3933056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83687" y="2611761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59952" y="5301208"/>
            <a:ext cx="68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3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1055" y="5301208"/>
            <a:ext cx="1387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4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179512" y="620689"/>
            <a:ext cx="4484417" cy="4896544"/>
          </a:xfrm>
          <a:prstGeom prst="arc">
            <a:avLst>
              <a:gd name="adj1" fmla="val 390839"/>
              <a:gd name="adj2" fmla="val 387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4663929" y="620689"/>
            <a:ext cx="4300559" cy="4896544"/>
          </a:xfrm>
          <a:prstGeom prst="arc">
            <a:avLst>
              <a:gd name="adj1" fmla="val 390839"/>
              <a:gd name="adj2" fmla="val 387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400" dirty="0" smtClean="0">
                <a:solidFill>
                  <a:srgbClr val="C00000"/>
                </a:solidFill>
              </a:rPr>
              <a:t>По каким признакам разбили эти фигуры  на группы?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923198" y="1951468"/>
            <a:ext cx="1564760" cy="1260140"/>
          </a:xfrm>
          <a:prstGeom prst="triangle">
            <a:avLst>
              <a:gd name="adj" fmla="val 4734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92810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уга 2"/>
          <p:cNvSpPr/>
          <p:nvPr/>
        </p:nvSpPr>
        <p:spPr>
          <a:xfrm>
            <a:off x="179512" y="620688"/>
            <a:ext cx="4433276" cy="4906207"/>
          </a:xfrm>
          <a:prstGeom prst="arc">
            <a:avLst>
              <a:gd name="adj1" fmla="val 390839"/>
              <a:gd name="adj2" fmla="val 387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4612788" y="773088"/>
            <a:ext cx="4427984" cy="4753807"/>
          </a:xfrm>
          <a:prstGeom prst="arc">
            <a:avLst>
              <a:gd name="adj1" fmla="val 390839"/>
              <a:gd name="adj2" fmla="val 387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51926" y="1738536"/>
            <a:ext cx="691881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95635" y="3275904"/>
            <a:ext cx="650375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Прямоугольник 9"/>
          <p:cNvSpPr/>
          <p:nvPr/>
        </p:nvSpPr>
        <p:spPr>
          <a:xfrm>
            <a:off x="3051474" y="3684087"/>
            <a:ext cx="656430" cy="4042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188640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>
                <a:solidFill>
                  <a:srgbClr val="C00000"/>
                </a:solidFill>
              </a:rPr>
              <a:t>По каким признакам разбили эти фигуры на группы?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5" y="5301208"/>
            <a:ext cx="2236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   3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5424318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/>
              <a:t>         </a:t>
            </a:r>
            <a:r>
              <a:rPr lang="ru-RU" sz="8800" dirty="0" smtClean="0">
                <a:solidFill>
                  <a:srgbClr val="C00000"/>
                </a:solidFill>
              </a:rPr>
              <a:t>3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316498">
            <a:off x="5468751" y="1350033"/>
            <a:ext cx="2088232" cy="9683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360372">
            <a:off x="6988472" y="3075717"/>
            <a:ext cx="2027931" cy="8575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3275904"/>
            <a:ext cx="2088231" cy="8388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18949602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Как называются эти линии?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49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2420888"/>
            <a:ext cx="216024" cy="309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812360" y="2420888"/>
            <a:ext cx="0" cy="2376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27984" y="1268760"/>
            <a:ext cx="3024336" cy="43924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117113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Как называются эти линии?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92694"/>
            <a:ext cx="306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6143" y="1821904"/>
            <a:ext cx="2138536" cy="1391072"/>
          </a:xfrm>
          <a:prstGeom prst="line">
            <a:avLst/>
          </a:prstGeom>
          <a:ln w="50800" cap="rnd" cmpd="sng">
            <a:solidFill>
              <a:srgbClr val="FFFF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03848" y="2019369"/>
            <a:ext cx="2448272" cy="3456384"/>
          </a:xfrm>
          <a:prstGeom prst="line">
            <a:avLst/>
          </a:prstGeom>
          <a:ln w="50800" cap="rnd" cmpd="sng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47993" y="3212976"/>
            <a:ext cx="1271679" cy="2880320"/>
          </a:xfrm>
          <a:prstGeom prst="line">
            <a:avLst/>
          </a:prstGeom>
          <a:ln w="50800" cap="rnd" cmpd="sng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99383" y="3747561"/>
            <a:ext cx="1736513" cy="1913687"/>
          </a:xfrm>
          <a:prstGeom prst="line">
            <a:avLst/>
          </a:prstGeom>
          <a:ln w="50800" cap="rnd" cmpd="sng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23034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Как называются эти линии?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4589" y="1340768"/>
            <a:ext cx="35366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323529" y="2033226"/>
            <a:ext cx="2016224" cy="3740977"/>
          </a:xfrm>
          <a:custGeom>
            <a:avLst/>
            <a:gdLst>
              <a:gd name="connsiteX0" fmla="*/ 0 w 2231430"/>
              <a:gd name="connsiteY0" fmla="*/ 249952 h 3740977"/>
              <a:gd name="connsiteX1" fmla="*/ 928254 w 2231430"/>
              <a:gd name="connsiteY1" fmla="*/ 83697 h 3740977"/>
              <a:gd name="connsiteX2" fmla="*/ 720436 w 2231430"/>
              <a:gd name="connsiteY2" fmla="*/ 1413734 h 3740977"/>
              <a:gd name="connsiteX3" fmla="*/ 2230581 w 2231430"/>
              <a:gd name="connsiteY3" fmla="*/ 2549806 h 3740977"/>
              <a:gd name="connsiteX4" fmla="*/ 484909 w 2231430"/>
              <a:gd name="connsiteY4" fmla="*/ 3644315 h 3740977"/>
              <a:gd name="connsiteX5" fmla="*/ 484909 w 2231430"/>
              <a:gd name="connsiteY5" fmla="*/ 3616606 h 374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430" h="3740977">
                <a:moveTo>
                  <a:pt x="0" y="249952"/>
                </a:moveTo>
                <a:cubicBezTo>
                  <a:pt x="404090" y="69842"/>
                  <a:pt x="808181" y="-110267"/>
                  <a:pt x="928254" y="83697"/>
                </a:cubicBezTo>
                <a:cubicBezTo>
                  <a:pt x="1048327" y="277661"/>
                  <a:pt x="503382" y="1002716"/>
                  <a:pt x="720436" y="1413734"/>
                </a:cubicBezTo>
                <a:cubicBezTo>
                  <a:pt x="937490" y="1824752"/>
                  <a:pt x="2269835" y="2178043"/>
                  <a:pt x="2230581" y="2549806"/>
                </a:cubicBezTo>
                <a:cubicBezTo>
                  <a:pt x="2191327" y="2921569"/>
                  <a:pt x="775854" y="3466515"/>
                  <a:pt x="484909" y="3644315"/>
                </a:cubicBezTo>
                <a:cubicBezTo>
                  <a:pt x="193964" y="3822115"/>
                  <a:pt x="339436" y="3719360"/>
                  <a:pt x="484909" y="361660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8860977">
            <a:off x="2135116" y="1608699"/>
            <a:ext cx="2232783" cy="1610519"/>
          </a:xfrm>
          <a:custGeom>
            <a:avLst/>
            <a:gdLst>
              <a:gd name="connsiteX0" fmla="*/ 1246910 w 1246910"/>
              <a:gd name="connsiteY0" fmla="*/ 474447 h 1610519"/>
              <a:gd name="connsiteX1" fmla="*/ 221673 w 1246910"/>
              <a:gd name="connsiteY1" fmla="*/ 58810 h 1610519"/>
              <a:gd name="connsiteX2" fmla="*/ 0 w 1246910"/>
              <a:gd name="connsiteY2" fmla="*/ 1610519 h 1610519"/>
              <a:gd name="connsiteX3" fmla="*/ 0 w 1246910"/>
              <a:gd name="connsiteY3" fmla="*/ 1610519 h 1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10" h="1610519">
                <a:moveTo>
                  <a:pt x="1246910" y="474447"/>
                </a:moveTo>
                <a:cubicBezTo>
                  <a:pt x="838200" y="171956"/>
                  <a:pt x="429491" y="-130535"/>
                  <a:pt x="221673" y="58810"/>
                </a:cubicBezTo>
                <a:cubicBezTo>
                  <a:pt x="13855" y="248155"/>
                  <a:pt x="0" y="1610519"/>
                  <a:pt x="0" y="1610519"/>
                </a:cubicBezTo>
                <a:lnTo>
                  <a:pt x="0" y="1610519"/>
                </a:lnTo>
              </a:path>
            </a:pathLst>
          </a:cu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275252">
            <a:off x="2051721" y="3284984"/>
            <a:ext cx="3240360" cy="2808465"/>
          </a:xfrm>
          <a:custGeom>
            <a:avLst/>
            <a:gdLst>
              <a:gd name="connsiteX0" fmla="*/ 1032231 w 2546046"/>
              <a:gd name="connsiteY0" fmla="*/ 1618451 h 2808465"/>
              <a:gd name="connsiteX1" fmla="*/ 949104 w 2546046"/>
              <a:gd name="connsiteY1" fmla="*/ 1535324 h 2808465"/>
              <a:gd name="connsiteX2" fmla="*/ 20850 w 2546046"/>
              <a:gd name="connsiteY2" fmla="*/ 2103360 h 2808465"/>
              <a:gd name="connsiteX3" fmla="*/ 1974341 w 2546046"/>
              <a:gd name="connsiteY3" fmla="*/ 2740670 h 2808465"/>
              <a:gd name="connsiteX4" fmla="*/ 2500813 w 2546046"/>
              <a:gd name="connsiteY4" fmla="*/ 357688 h 2808465"/>
              <a:gd name="connsiteX5" fmla="*/ 1032231 w 2546046"/>
              <a:gd name="connsiteY5" fmla="*/ 11324 h 2808465"/>
              <a:gd name="connsiteX6" fmla="*/ 1032231 w 2546046"/>
              <a:gd name="connsiteY6" fmla="*/ 11324 h 280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046" h="2808465">
                <a:moveTo>
                  <a:pt x="1032231" y="1618451"/>
                </a:moveTo>
                <a:cubicBezTo>
                  <a:pt x="1074949" y="1536478"/>
                  <a:pt x="1117668" y="1454506"/>
                  <a:pt x="949104" y="1535324"/>
                </a:cubicBezTo>
                <a:cubicBezTo>
                  <a:pt x="780540" y="1616142"/>
                  <a:pt x="-150023" y="1902469"/>
                  <a:pt x="20850" y="2103360"/>
                </a:cubicBezTo>
                <a:cubicBezTo>
                  <a:pt x="191723" y="2304251"/>
                  <a:pt x="1561014" y="3031615"/>
                  <a:pt x="1974341" y="2740670"/>
                </a:cubicBezTo>
                <a:cubicBezTo>
                  <a:pt x="2387668" y="2449725"/>
                  <a:pt x="2657831" y="812579"/>
                  <a:pt x="2500813" y="357688"/>
                </a:cubicBezTo>
                <a:cubicBezTo>
                  <a:pt x="2343795" y="-97203"/>
                  <a:pt x="1032231" y="11324"/>
                  <a:pt x="1032231" y="11324"/>
                </a:cubicBezTo>
                <a:lnTo>
                  <a:pt x="1032231" y="11324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18398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25" y="18864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Как называются эти линии?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65" y="1356444"/>
            <a:ext cx="3749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4067944" y="1988840"/>
            <a:ext cx="2232248" cy="2232248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772656" y="1627632"/>
            <a:ext cx="1903800" cy="1873376"/>
          </a:xfrm>
          <a:custGeom>
            <a:avLst/>
            <a:gdLst>
              <a:gd name="connsiteX0" fmla="*/ 67056 w 1225296"/>
              <a:gd name="connsiteY0" fmla="*/ 0 h 1603248"/>
              <a:gd name="connsiteX1" fmla="*/ 359664 w 1225296"/>
              <a:gd name="connsiteY1" fmla="*/ 1481328 h 1603248"/>
              <a:gd name="connsiteX2" fmla="*/ 1200912 w 1225296"/>
              <a:gd name="connsiteY2" fmla="*/ 731520 h 1603248"/>
              <a:gd name="connsiteX3" fmla="*/ 505968 w 1225296"/>
              <a:gd name="connsiteY3" fmla="*/ 292608 h 1603248"/>
              <a:gd name="connsiteX4" fmla="*/ 67056 w 1225296"/>
              <a:gd name="connsiteY4" fmla="*/ 54864 h 1603248"/>
              <a:gd name="connsiteX5" fmla="*/ 103632 w 1225296"/>
              <a:gd name="connsiteY5" fmla="*/ 54864 h 16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296" h="1603248">
                <a:moveTo>
                  <a:pt x="67056" y="0"/>
                </a:moveTo>
                <a:cubicBezTo>
                  <a:pt x="118872" y="679704"/>
                  <a:pt x="170688" y="1359408"/>
                  <a:pt x="359664" y="1481328"/>
                </a:cubicBezTo>
                <a:cubicBezTo>
                  <a:pt x="548640" y="1603248"/>
                  <a:pt x="1176528" y="929640"/>
                  <a:pt x="1200912" y="731520"/>
                </a:cubicBezTo>
                <a:cubicBezTo>
                  <a:pt x="1225296" y="533400"/>
                  <a:pt x="694944" y="405384"/>
                  <a:pt x="505968" y="292608"/>
                </a:cubicBezTo>
                <a:cubicBezTo>
                  <a:pt x="316992" y="179832"/>
                  <a:pt x="134112" y="94488"/>
                  <a:pt x="67056" y="54864"/>
                </a:cubicBezTo>
                <a:cubicBezTo>
                  <a:pt x="0" y="15240"/>
                  <a:pt x="51816" y="35052"/>
                  <a:pt x="103632" y="54864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6156176" y="4293096"/>
            <a:ext cx="2520280" cy="1800200"/>
          </a:xfrm>
          <a:prstGeom prst="trapezoid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0923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Как называются эти фигуры?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5397"/>
            <a:ext cx="306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-185198" y="2848299"/>
            <a:ext cx="2520280" cy="1440160"/>
          </a:xfrm>
          <a:prstGeom prst="bentConnector3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3959932" y="2241047"/>
            <a:ext cx="1800200" cy="1008112"/>
          </a:xfrm>
          <a:prstGeom prst="bentConnector3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1259632" y="2924944"/>
            <a:ext cx="4248472" cy="244827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27907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331</TotalTime>
  <Words>303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  Тема: Число 5. Цифра 5 </vt:lpstr>
      <vt:lpstr>Слайд 2</vt:lpstr>
      <vt:lpstr>Слайд 3</vt:lpstr>
      <vt:lpstr>Слайд 4</vt:lpstr>
      <vt:lpstr>    Как называются эти линии?</vt:lpstr>
      <vt:lpstr>   Как называются эти линии?</vt:lpstr>
      <vt:lpstr>   Как называются эти линии?</vt:lpstr>
      <vt:lpstr>   Как называются эти линии?</vt:lpstr>
      <vt:lpstr>   Как называются эти фигуры?</vt:lpstr>
      <vt:lpstr>Сколько попугайчиков на рисунке?</vt:lpstr>
      <vt:lpstr>     Сколько пчелок на рисунке?</vt:lpstr>
      <vt:lpstr>Слайд 12</vt:lpstr>
      <vt:lpstr>Слайд 13</vt:lpstr>
      <vt:lpstr>Слайд 14</vt:lpstr>
      <vt:lpstr>Как называются эти выражения?</vt:lpstr>
      <vt:lpstr>           Работа по учебнику</vt:lpstr>
      <vt:lpstr>              Работа в прописи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Угол. Прямой угол </dc:title>
  <dc:creator>pk</dc:creator>
  <cp:lastModifiedBy>Админ</cp:lastModifiedBy>
  <cp:revision>32</cp:revision>
  <dcterms:created xsi:type="dcterms:W3CDTF">2012-10-13T10:21:19Z</dcterms:created>
  <dcterms:modified xsi:type="dcterms:W3CDTF">2012-10-16T15:20:39Z</dcterms:modified>
</cp:coreProperties>
</file>