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6" r:id="rId5"/>
    <p:sldId id="257" r:id="rId6"/>
    <p:sldId id="258" r:id="rId7"/>
    <p:sldId id="275" r:id="rId8"/>
    <p:sldId id="264" r:id="rId9"/>
    <p:sldId id="265" r:id="rId10"/>
    <p:sldId id="274" r:id="rId11"/>
    <p:sldId id="260" r:id="rId12"/>
    <p:sldId id="261" r:id="rId13"/>
    <p:sldId id="262" r:id="rId14"/>
    <p:sldId id="271" r:id="rId15"/>
    <p:sldId id="263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6" autoAdjust="0"/>
    <p:restoredTop sz="94660"/>
  </p:normalViewPr>
  <p:slideViewPr>
    <p:cSldViewPr>
      <p:cViewPr varScale="1">
        <p:scale>
          <a:sx n="46" d="100"/>
          <a:sy n="46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5815-05C3-4F8A-BD2A-DE0B8608A687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DE8ADB-40BE-47E0-9EEC-E1B396518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5815-05C3-4F8A-BD2A-DE0B8608A687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ADB-40BE-47E0-9EEC-E1B396518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5815-05C3-4F8A-BD2A-DE0B8608A687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ADB-40BE-47E0-9EEC-E1B396518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5815-05C3-4F8A-BD2A-DE0B8608A687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DE8ADB-40BE-47E0-9EEC-E1B396518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5815-05C3-4F8A-BD2A-DE0B8608A687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ADB-40BE-47E0-9EEC-E1B3965187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5815-05C3-4F8A-BD2A-DE0B8608A687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ADB-40BE-47E0-9EEC-E1B396518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5815-05C3-4F8A-BD2A-DE0B8608A687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DE8ADB-40BE-47E0-9EEC-E1B3965187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5815-05C3-4F8A-BD2A-DE0B8608A687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ADB-40BE-47E0-9EEC-E1B396518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5815-05C3-4F8A-BD2A-DE0B8608A687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ADB-40BE-47E0-9EEC-E1B396518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5815-05C3-4F8A-BD2A-DE0B8608A687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ADB-40BE-47E0-9EEC-E1B396518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5815-05C3-4F8A-BD2A-DE0B8608A687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ADB-40BE-47E0-9EEC-E1B3965187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F35815-05C3-4F8A-BD2A-DE0B8608A687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DE8ADB-40BE-47E0-9EEC-E1B3965187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314324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Путешествие по стране Слов, в которой правит царевна Орфография, с целью найти пропавшие непроизносимые согласные!</a:t>
            </a:r>
          </a:p>
          <a:p>
            <a:pPr algn="ctr">
              <a:buNone/>
            </a:pPr>
            <a:endParaRPr lang="ru-RU" sz="12000" i="1" dirty="0" smtClean="0"/>
          </a:p>
        </p:txBody>
      </p:sp>
      <p:pic>
        <p:nvPicPr>
          <p:cNvPr id="10242" name="Picture 2" descr="C:\Documents and Settings\lenovo pink\Рабочий стол\королевст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000372"/>
            <a:ext cx="6000792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ChangeArrowheads="1"/>
          </p:cNvSpPr>
          <p:nvPr/>
        </p:nvSpPr>
        <p:spPr bwMode="auto">
          <a:xfrm rot="510243">
            <a:off x="465138" y="1665288"/>
            <a:ext cx="2663825" cy="1504950"/>
          </a:xfrm>
          <a:prstGeom prst="cloudCallout">
            <a:avLst>
              <a:gd name="adj1" fmla="val -16060"/>
              <a:gd name="adj2" fmla="val 2074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auto">
          <a:xfrm rot="510243">
            <a:off x="2263775" y="4487863"/>
            <a:ext cx="3024188" cy="1612900"/>
          </a:xfrm>
          <a:prstGeom prst="cloudCallout">
            <a:avLst>
              <a:gd name="adj1" fmla="val -91597"/>
              <a:gd name="adj2" fmla="val 4464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9685338" y="260350"/>
            <a:ext cx="2951162" cy="1873250"/>
          </a:xfrm>
          <a:prstGeom prst="cloudCallout">
            <a:avLst>
              <a:gd name="adj1" fmla="val -51722"/>
              <a:gd name="adj2" fmla="val 2898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pic>
        <p:nvPicPr>
          <p:cNvPr id="61445" name="Picture 5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5938" y="0"/>
            <a:ext cx="1008062" cy="1008063"/>
          </a:xfrm>
          <a:prstGeom prst="rect">
            <a:avLst/>
          </a:prstGeom>
          <a:noFill/>
        </p:spPr>
      </p:pic>
      <p:pic>
        <p:nvPicPr>
          <p:cNvPr id="61446" name="Picture 6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981075"/>
            <a:ext cx="1008063" cy="1008063"/>
          </a:xfrm>
          <a:prstGeom prst="rect">
            <a:avLst/>
          </a:prstGeom>
          <a:noFill/>
        </p:spPr>
      </p:pic>
      <p:pic>
        <p:nvPicPr>
          <p:cNvPr id="61447" name="Picture 7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060575"/>
            <a:ext cx="1008062" cy="1008063"/>
          </a:xfrm>
          <a:prstGeom prst="rect">
            <a:avLst/>
          </a:prstGeom>
          <a:noFill/>
        </p:spPr>
      </p:pic>
      <p:pic>
        <p:nvPicPr>
          <p:cNvPr id="61448" name="Picture 8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997200"/>
            <a:ext cx="1008062" cy="1008063"/>
          </a:xfrm>
          <a:prstGeom prst="rect">
            <a:avLst/>
          </a:prstGeom>
          <a:noFill/>
        </p:spPr>
      </p:pic>
      <p:pic>
        <p:nvPicPr>
          <p:cNvPr id="61449" name="Picture 9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860800"/>
            <a:ext cx="1008063" cy="1008063"/>
          </a:xfrm>
          <a:prstGeom prst="rect">
            <a:avLst/>
          </a:prstGeom>
          <a:noFill/>
        </p:spPr>
      </p:pic>
      <p:pic>
        <p:nvPicPr>
          <p:cNvPr id="61450" name="Picture 10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4797425"/>
            <a:ext cx="1008063" cy="1008063"/>
          </a:xfrm>
          <a:prstGeom prst="rect">
            <a:avLst/>
          </a:prstGeom>
          <a:noFill/>
        </p:spPr>
      </p:pic>
      <p:pic>
        <p:nvPicPr>
          <p:cNvPr id="61451" name="Picture 11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849938"/>
            <a:ext cx="1008062" cy="1008062"/>
          </a:xfrm>
          <a:prstGeom prst="rect">
            <a:avLst/>
          </a:prstGeom>
          <a:noFill/>
        </p:spPr>
      </p:pic>
      <p:pic>
        <p:nvPicPr>
          <p:cNvPr id="61452" name="Picture 12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859607">
            <a:off x="8135938" y="5849938"/>
            <a:ext cx="1008062" cy="1008062"/>
          </a:xfrm>
          <a:prstGeom prst="rect">
            <a:avLst/>
          </a:prstGeom>
          <a:noFill/>
        </p:spPr>
      </p:pic>
      <p:pic>
        <p:nvPicPr>
          <p:cNvPr id="61453" name="Picture 13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049210">
            <a:off x="6732588" y="4941888"/>
            <a:ext cx="1008062" cy="1008062"/>
          </a:xfrm>
          <a:prstGeom prst="rect">
            <a:avLst/>
          </a:prstGeom>
          <a:noFill/>
        </p:spPr>
      </p:pic>
      <p:pic>
        <p:nvPicPr>
          <p:cNvPr id="61454" name="Picture 14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05796">
            <a:off x="5364162" y="3860801"/>
            <a:ext cx="1008063" cy="1008062"/>
          </a:xfrm>
          <a:prstGeom prst="rect">
            <a:avLst/>
          </a:prstGeom>
          <a:noFill/>
        </p:spPr>
      </p:pic>
      <p:pic>
        <p:nvPicPr>
          <p:cNvPr id="61455" name="Picture 15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61115">
            <a:off x="4284662" y="2924176"/>
            <a:ext cx="1008063" cy="1008062"/>
          </a:xfrm>
          <a:prstGeom prst="rect">
            <a:avLst/>
          </a:prstGeom>
          <a:noFill/>
        </p:spPr>
      </p:pic>
      <p:pic>
        <p:nvPicPr>
          <p:cNvPr id="61456" name="Picture 16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81524">
            <a:off x="2916237" y="2060576"/>
            <a:ext cx="1008063" cy="1008062"/>
          </a:xfrm>
          <a:prstGeom prst="rect">
            <a:avLst/>
          </a:prstGeom>
          <a:noFill/>
        </p:spPr>
      </p:pic>
      <p:pic>
        <p:nvPicPr>
          <p:cNvPr id="61457" name="Picture 17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26024">
            <a:off x="1619251" y="1125537"/>
            <a:ext cx="1008062" cy="1008063"/>
          </a:xfrm>
          <a:prstGeom prst="rect">
            <a:avLst/>
          </a:prstGeom>
          <a:noFill/>
        </p:spPr>
      </p:pic>
      <p:pic>
        <p:nvPicPr>
          <p:cNvPr id="61458" name="Picture 18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25289">
            <a:off x="323851" y="188912"/>
            <a:ext cx="1008062" cy="1008063"/>
          </a:xfrm>
          <a:prstGeom prst="rect">
            <a:avLst/>
          </a:prstGeom>
          <a:noFill/>
        </p:spPr>
      </p:pic>
      <p:sp>
        <p:nvSpPr>
          <p:cNvPr id="61459" name="AutoShape 19"/>
          <p:cNvSpPr>
            <a:spLocks noChangeArrowheads="1"/>
          </p:cNvSpPr>
          <p:nvPr/>
        </p:nvSpPr>
        <p:spPr bwMode="auto">
          <a:xfrm>
            <a:off x="-2700338" y="4149725"/>
            <a:ext cx="2374900" cy="1800225"/>
          </a:xfrm>
          <a:prstGeom prst="cloudCallout">
            <a:avLst>
              <a:gd name="adj1" fmla="val -67648"/>
              <a:gd name="adj2" fmla="val 318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61460" name="AutoShape 20"/>
          <p:cNvSpPr>
            <a:spLocks noChangeArrowheads="1"/>
          </p:cNvSpPr>
          <p:nvPr/>
        </p:nvSpPr>
        <p:spPr bwMode="auto">
          <a:xfrm rot="510243">
            <a:off x="3630613" y="230188"/>
            <a:ext cx="2736850" cy="1504950"/>
          </a:xfrm>
          <a:prstGeom prst="cloudCallout">
            <a:avLst>
              <a:gd name="adj1" fmla="val -103481"/>
              <a:gd name="adj2" fmla="val -170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61461" name="AutoShape 21"/>
          <p:cNvSpPr>
            <a:spLocks noChangeArrowheads="1"/>
          </p:cNvSpPr>
          <p:nvPr/>
        </p:nvSpPr>
        <p:spPr bwMode="auto">
          <a:xfrm rot="510243">
            <a:off x="5797550" y="2738438"/>
            <a:ext cx="2376488" cy="1144587"/>
          </a:xfrm>
          <a:prstGeom prst="cloudCallout">
            <a:avLst>
              <a:gd name="adj1" fmla="val -127273"/>
              <a:gd name="adj2" fmla="val 4209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61462" name="Oval 22"/>
          <p:cNvSpPr>
            <a:spLocks noChangeArrowheads="1"/>
          </p:cNvSpPr>
          <p:nvPr/>
        </p:nvSpPr>
        <p:spPr bwMode="auto">
          <a:xfrm>
            <a:off x="6804025" y="476250"/>
            <a:ext cx="165735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63" name="Oval 23"/>
          <p:cNvSpPr>
            <a:spLocks noChangeArrowheads="1"/>
          </p:cNvSpPr>
          <p:nvPr/>
        </p:nvSpPr>
        <p:spPr bwMode="auto">
          <a:xfrm>
            <a:off x="3779838" y="2420938"/>
            <a:ext cx="1728787" cy="17272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1464" name="Picture 24" descr="мед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9388" y="260350"/>
            <a:ext cx="1619250" cy="1728788"/>
          </a:xfrm>
          <a:prstGeom prst="rect">
            <a:avLst/>
          </a:prstGeom>
          <a:noFill/>
        </p:spPr>
      </p:pic>
      <p:pic>
        <p:nvPicPr>
          <p:cNvPr id="61465" name="Picture 25" descr="ёж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-1981200" y="4149725"/>
            <a:ext cx="1341437" cy="1698625"/>
          </a:xfrm>
          <a:prstGeom prst="rect">
            <a:avLst/>
          </a:prstGeom>
          <a:noFill/>
        </p:spPr>
      </p:pic>
      <p:sp>
        <p:nvSpPr>
          <p:cNvPr id="61466" name="AutoShape 26"/>
          <p:cNvSpPr>
            <a:spLocks noChangeArrowheads="1"/>
          </p:cNvSpPr>
          <p:nvPr/>
        </p:nvSpPr>
        <p:spPr bwMode="auto">
          <a:xfrm>
            <a:off x="2700338" y="2205038"/>
            <a:ext cx="4764087" cy="2876550"/>
          </a:xfrm>
          <a:prstGeom prst="cloudCallout">
            <a:avLst>
              <a:gd name="adj1" fmla="val -95833"/>
              <a:gd name="adj2" fmla="val 2325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pic>
        <p:nvPicPr>
          <p:cNvPr id="61467" name="Picture 27" descr="ёж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483351">
            <a:off x="3492500" y="2781300"/>
            <a:ext cx="1341438" cy="1698625"/>
          </a:xfrm>
          <a:prstGeom prst="rect">
            <a:avLst/>
          </a:prstGeom>
          <a:noFill/>
        </p:spPr>
      </p:pic>
      <p:pic>
        <p:nvPicPr>
          <p:cNvPr id="61468" name="Picture 28" descr="мед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2349500"/>
            <a:ext cx="1955800" cy="2087563"/>
          </a:xfrm>
          <a:prstGeom prst="rect">
            <a:avLst/>
          </a:prstGeom>
          <a:noFill/>
        </p:spPr>
      </p:pic>
      <p:pic>
        <p:nvPicPr>
          <p:cNvPr id="61469" name="Picture 2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бл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092950" y="6381750"/>
            <a:ext cx="304800" cy="304800"/>
          </a:xfrm>
          <a:prstGeom prst="rect">
            <a:avLst/>
          </a:prstGeom>
          <a:noFill/>
        </p:spPr>
      </p:pic>
      <p:pic>
        <p:nvPicPr>
          <p:cNvPr id="61470" name="Picture 30" descr="2493def5ff67"/>
          <p:cNvPicPr>
            <a:picLocks noChangeAspect="1" noChangeArrowheads="1"/>
          </p:cNvPicPr>
          <p:nvPr/>
        </p:nvPicPr>
        <p:blipFill>
          <a:blip r:embed="rId7" cstate="print"/>
          <a:srcRect b="14920"/>
          <a:stretch>
            <a:fillRect/>
          </a:stretch>
        </p:blipFill>
        <p:spPr bwMode="auto">
          <a:xfrm rot="-1167255">
            <a:off x="1747838" y="2579688"/>
            <a:ext cx="2162175" cy="2951162"/>
          </a:xfrm>
          <a:prstGeom prst="rect">
            <a:avLst/>
          </a:prstGeom>
          <a:noFill/>
        </p:spPr>
      </p:pic>
      <p:pic>
        <p:nvPicPr>
          <p:cNvPr id="61471" name="Picture 31" descr="2493def5ff67"/>
          <p:cNvPicPr>
            <a:picLocks noChangeAspect="1" noChangeArrowheads="1"/>
          </p:cNvPicPr>
          <p:nvPr/>
        </p:nvPicPr>
        <p:blipFill>
          <a:blip r:embed="rId8" cstate="print"/>
          <a:srcRect b="15352"/>
          <a:stretch>
            <a:fillRect/>
          </a:stretch>
        </p:blipFill>
        <p:spPr bwMode="auto">
          <a:xfrm rot="-1167255">
            <a:off x="3135313" y="4232275"/>
            <a:ext cx="1644650" cy="2232025"/>
          </a:xfrm>
          <a:prstGeom prst="rect">
            <a:avLst/>
          </a:prstGeom>
          <a:noFill/>
        </p:spPr>
      </p:pic>
      <p:pic>
        <p:nvPicPr>
          <p:cNvPr id="61472" name="Picture 32" descr="2493def5ff67"/>
          <p:cNvPicPr>
            <a:picLocks noChangeAspect="1" noChangeArrowheads="1"/>
          </p:cNvPicPr>
          <p:nvPr/>
        </p:nvPicPr>
        <p:blipFill>
          <a:blip r:embed="rId9" cstate="print"/>
          <a:srcRect b="12643"/>
          <a:stretch>
            <a:fillRect/>
          </a:stretch>
        </p:blipFill>
        <p:spPr bwMode="auto">
          <a:xfrm rot="1368888" flipH="1">
            <a:off x="4059238" y="4233863"/>
            <a:ext cx="1714500" cy="2303462"/>
          </a:xfrm>
          <a:prstGeom prst="rect">
            <a:avLst/>
          </a:prstGeom>
          <a:noFill/>
        </p:spPr>
      </p:pic>
      <p:pic>
        <p:nvPicPr>
          <p:cNvPr id="61473" name="Picture 33" descr="2493def5ff67"/>
          <p:cNvPicPr>
            <a:picLocks noChangeAspect="1" noChangeArrowheads="1"/>
          </p:cNvPicPr>
          <p:nvPr/>
        </p:nvPicPr>
        <p:blipFill>
          <a:blip r:embed="rId10" cstate="print"/>
          <a:srcRect b="12990"/>
          <a:stretch>
            <a:fillRect/>
          </a:stretch>
        </p:blipFill>
        <p:spPr bwMode="auto">
          <a:xfrm rot="1491115">
            <a:off x="6048375" y="2660650"/>
            <a:ext cx="2476500" cy="3455988"/>
          </a:xfrm>
          <a:prstGeom prst="rect">
            <a:avLst/>
          </a:prstGeom>
          <a:noFill/>
        </p:spPr>
      </p:pic>
      <p:pic>
        <p:nvPicPr>
          <p:cNvPr id="61474" name="Picture 34" descr="2493def5ff67"/>
          <p:cNvPicPr>
            <a:picLocks noChangeAspect="1" noChangeArrowheads="1"/>
          </p:cNvPicPr>
          <p:nvPr/>
        </p:nvPicPr>
        <p:blipFill>
          <a:blip r:embed="rId11" cstate="print"/>
          <a:srcRect b="7747"/>
          <a:stretch>
            <a:fillRect/>
          </a:stretch>
        </p:blipFill>
        <p:spPr bwMode="auto">
          <a:xfrm rot="538294">
            <a:off x="5662613" y="4437063"/>
            <a:ext cx="1265237" cy="1871662"/>
          </a:xfrm>
          <a:prstGeom prst="rect">
            <a:avLst/>
          </a:prstGeom>
          <a:noFill/>
        </p:spPr>
      </p:pic>
      <p:pic>
        <p:nvPicPr>
          <p:cNvPr id="61475" name="Picture 35" descr="2493def5ff6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856815">
            <a:off x="4284663" y="1844675"/>
            <a:ext cx="1265237" cy="20288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4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7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54537 L -0.63369 0.54537 L -0.63369 -3.7037E-6 L 5E-6 -3.7037E-6 Z " pathEditMode="relative" rAng="5400000" ptsTypes="FFFFF">
                                      <p:cBhvr>
                                        <p:cTn id="123" dur="20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39 0.33587 L -0.17396 -0.06227 C -0.11093 -0.15186 -0.01701 -0.19954 0.08056 -0.19954 C 0.19236 -0.19954 0.28177 -0.15186 0.34479 -0.06227 L 0.64584 0.33587 " pathEditMode="relative" rAng="0" ptsTypes="FffFF">
                                      <p:cBhvr>
                                        <p:cTn id="137" dur="30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7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871 L 0.13264 -0.01667 C 0.15799 -0.01482 0.18681 0.00162 0.21215 0.02778 C 0.2408 0.05741 0.25886 0.08935 0.26615 0.12153 L 0.30417 0.26898 " pathEditMode="relative" rAng="2270933" ptsTypes="FffFF">
                                      <p:cBhvr>
                                        <p:cTn id="158" dur="20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1065 L -0.03125 0.15347 C -0.04149 0.18333 -0.06441 0.2169 -0.09184 0.24305 C -0.12326 0.27338 -0.15243 0.28842 -0.17812 0.2919 L -0.29635 0.31088 " pathEditMode="relative" rAng="8679121" ptsTypes="FffFF">
                                      <p:cBhvr>
                                        <p:cTn id="161" dur="20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3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43 L -0.09878 -0.025 C -0.11875 -0.03264 -0.14028 -0.05324 -0.15885 -0.08078 C -0.18003 -0.11203 -0.19184 -0.1412 -0.19566 -0.16898 L -0.21319 -0.29629 " pathEditMode="relative" rAng="2888534" ptsTypes="FffFF">
                                      <p:cBhvr>
                                        <p:cTn id="164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566 -0.1199 C 0.05521 -0.14652 0.07482 -0.17268 0.09896 -0.19236 C 0.12639 -0.21481 0.15191 -0.22546 0.17361 -0.22477 L 0.27448 -0.22662 " pathEditMode="relative" rAng="-1901190" ptsTypes="FffFF">
                                      <p:cBhvr>
                                        <p:cTn id="167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3000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3000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3000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61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61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61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61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61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61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69"/>
                </p:tgtEl>
              </p:cMediaNode>
            </p:audio>
          </p:childTnLst>
        </p:cTn>
      </p:par>
    </p:tnLst>
    <p:bldLst>
      <p:bldP spid="61442" grpId="0" animBg="1"/>
      <p:bldP spid="61442" grpId="1" animBg="1"/>
      <p:bldP spid="61443" grpId="0" animBg="1"/>
      <p:bldP spid="61443" grpId="1" animBg="1"/>
      <p:bldP spid="61444" grpId="0" animBg="1"/>
      <p:bldP spid="61459" grpId="0" animBg="1"/>
      <p:bldP spid="61460" grpId="0" animBg="1"/>
      <p:bldP spid="61460" grpId="1" animBg="1"/>
      <p:bldP spid="61461" grpId="0" animBg="1"/>
      <p:bldP spid="61461" grpId="1" animBg="1"/>
      <p:bldP spid="61462" grpId="0" animBg="1"/>
      <p:bldP spid="61462" grpId="1" animBg="1"/>
      <p:bldP spid="61462" grpId="2" animBg="1"/>
      <p:bldP spid="61463" grpId="0" animBg="1"/>
      <p:bldP spid="61463" grpId="1" animBg="1"/>
      <p:bldP spid="614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Царевна орфография: Ребята, помогите, пожалуйста, разобраться в каких словах непроизносимые согласные спрятались!</a:t>
            </a: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543428" cy="46259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i="1" dirty="0" smtClean="0"/>
              <a:t> </a:t>
            </a:r>
            <a:r>
              <a:rPr lang="ru-RU" sz="4800" i="1" dirty="0" err="1" smtClean="0">
                <a:latin typeface="Times New Roman" pitchFamily="18" charset="0"/>
                <a:cs typeface="Times New Roman" pitchFamily="18" charset="0"/>
              </a:rPr>
              <a:t>Опас__ный</a:t>
            </a:r>
            <a:endParaRPr lang="ru-RU" sz="4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err="1" smtClean="0">
                <a:latin typeface="Times New Roman" pitchFamily="18" charset="0"/>
                <a:cs typeface="Times New Roman" pitchFamily="18" charset="0"/>
              </a:rPr>
              <a:t>Счас__ливый</a:t>
            </a:r>
            <a:endParaRPr lang="ru-RU" sz="4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err="1" smtClean="0">
                <a:latin typeface="Times New Roman" pitchFamily="18" charset="0"/>
                <a:cs typeface="Times New Roman" pitchFamily="18" charset="0"/>
              </a:rPr>
              <a:t>Радос__ный</a:t>
            </a:r>
            <a:endParaRPr lang="ru-RU" sz="4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err="1" smtClean="0">
                <a:latin typeface="Times New Roman" pitchFamily="18" charset="0"/>
                <a:cs typeface="Times New Roman" pitchFamily="18" charset="0"/>
              </a:rPr>
              <a:t>Вкус__ный</a:t>
            </a:r>
            <a:endParaRPr lang="ru-RU" sz="4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i="1" dirty="0" err="1" smtClean="0">
                <a:latin typeface="Times New Roman" pitchFamily="18" charset="0"/>
                <a:cs typeface="Times New Roman" pitchFamily="18" charset="0"/>
              </a:rPr>
              <a:t>Звёз__</a:t>
            </a:r>
            <a:r>
              <a:rPr lang="ru-RU" sz="4800" i="1" dirty="0" err="1" smtClean="0">
                <a:latin typeface="Times New Roman" pitchFamily="18" charset="0"/>
                <a:cs typeface="Times New Roman" pitchFamily="18" charset="0"/>
              </a:rPr>
              <a:t>ный</a:t>
            </a:r>
            <a:endParaRPr lang="ru-RU" sz="4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1785926"/>
            <a:ext cx="3614734" cy="4714908"/>
          </a:xfrm>
        </p:spPr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1643050"/>
            <a:ext cx="2689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опа</a:t>
            </a:r>
            <a:r>
              <a:rPr lang="ru-RU" sz="5400" i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сен</a:t>
            </a:r>
            <a:endParaRPr lang="ru-RU" sz="5400" i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2428868"/>
            <a:ext cx="2880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сча</a:t>
            </a:r>
            <a:r>
              <a:rPr lang="ru-RU" sz="5400" i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</a:t>
            </a:r>
            <a:r>
              <a:rPr lang="ru-RU" sz="54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ье</a:t>
            </a:r>
            <a:endParaRPr lang="ru-RU" sz="5400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3214686"/>
            <a:ext cx="2920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радо</a:t>
            </a:r>
            <a:r>
              <a:rPr lang="ru-RU" sz="5400" i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</a:t>
            </a:r>
            <a:r>
              <a:rPr lang="ru-RU" sz="54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ь</a:t>
            </a:r>
            <a:endParaRPr lang="ru-RU" sz="5400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3929066"/>
            <a:ext cx="2612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вку</a:t>
            </a:r>
            <a:r>
              <a:rPr lang="ru-RU" sz="5400" i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сен</a:t>
            </a:r>
            <a:endParaRPr lang="ru-RU" sz="5400" i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4786322"/>
            <a:ext cx="2589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зве</a:t>
            </a:r>
            <a:r>
              <a:rPr lang="ru-RU" sz="5400" i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зд</a:t>
            </a:r>
            <a:r>
              <a:rPr lang="ru-RU" sz="54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5400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3071810"/>
            <a:ext cx="5437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2000240"/>
            <a:ext cx="5437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0232" y="4572008"/>
            <a:ext cx="7216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Царевна Орфография «Я получила письмо от Незнайки и расстроилась. Подумайте почему?»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286411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Здраствуйте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, дорогая Орфография!  Приглашаю Вас  в гости. Приходите       даже в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ненасную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погоду. Я     познакомлю Вас со своими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прекрастными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друзьями.</a:t>
            </a:r>
          </a:p>
          <a:p>
            <a:pPr algn="r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                          Очень жду!                      С уважением, Незнайка.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lenovo pink\Рабочий стол\незнайк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3429024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57161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Царевна Орфография: «Спасибо большое ребята! Теперь настроение моё гораздо лучше!»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2"/>
          </a:xfrm>
        </p:spPr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Здра</a:t>
            </a:r>
            <a:r>
              <a:rPr lang="ru-RU" sz="5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ствуйте , дорогая Орфография!  Приглашаю Вас  в гости. Приходите даже в ненас</a:t>
            </a:r>
            <a:r>
              <a:rPr lang="ru-RU" sz="5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ную погоду. Я познакомлю Вас со своими прекра</a:t>
            </a:r>
            <a:r>
              <a:rPr lang="ru-RU" sz="4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ыми  друзьями.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Очень жду! С уважением, Незнайка.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92880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много сегодня работали! Поэтому приглашаю вас на наше ромашковое поле.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57365"/>
            <a:ext cx="8686800" cy="857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Documents and Settings\lenovo pink\Рабочий стол\ромашковое пол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8358246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54494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Царевна Орфография: «Вы сегодня очень постарались и помогли нам решить проблему с непроизносимыми </a:t>
            </a:r>
            <a:b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согласными в корне </a:t>
            </a:r>
            <a:b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слов.</a:t>
            </a:r>
            <a:b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Молодцы!»</a:t>
            </a:r>
            <a:endParaRPr lang="ru-RU" sz="48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86388"/>
            <a:ext cx="8229600" cy="83977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i="1" dirty="0"/>
          </a:p>
        </p:txBody>
      </p:sp>
      <p:pic>
        <p:nvPicPr>
          <p:cNvPr id="6146" name="Picture 2" descr="C:\Documents and Settings\lenovo pink\Рабочий стол\царев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428736"/>
            <a:ext cx="3643306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242886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Для каждого из вас есть письмо. Прочтите его дома, найдите слова с непроизносимыми согласными и докажите, что они написаны верно.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876"/>
            <a:ext cx="8686800" cy="328612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000" i="1" dirty="0" smtClean="0"/>
              <a:t>«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Будьте как </a:t>
            </a:r>
          </a:p>
          <a:p>
            <a:pPr algn="ctr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солнышки красивыми!</a:t>
            </a:r>
          </a:p>
          <a:p>
            <a:pPr algn="ctr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Будьте прелестными, милыми!</a:t>
            </a:r>
          </a:p>
          <a:p>
            <a:pPr algn="ctr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Между собою честными!</a:t>
            </a:r>
          </a:p>
          <a:p>
            <a:pPr algn="ctr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Будьте всегда счастливыми!»</a:t>
            </a:r>
          </a:p>
          <a:p>
            <a:endParaRPr lang="ru-RU" dirty="0"/>
          </a:p>
        </p:txBody>
      </p:sp>
      <p:pic>
        <p:nvPicPr>
          <p:cNvPr id="8194" name="Picture 2" descr="C:\Documents and Settings\lenovo pink\Рабочий стол\солнц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7"/>
            <a:ext cx="8686800" cy="16430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До свидания! Приходите в гости!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lenovo pink\Рабочий стол\царев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28802"/>
            <a:ext cx="4572000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7150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Царевна Орфография 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 Ребята, в нашем царстве 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горе! Куда-то пропадают 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буквы из слов в тетрадках 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учеников. 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Слова переживают, 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помогите им, пожалуйста!»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lenovo pink\Рабочий стол\царев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24" y="833462"/>
            <a:ext cx="3714776" cy="6024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i="1" dirty="0" smtClean="0">
                <a:solidFill>
                  <a:schemeClr val="accent2">
                    <a:lumMod val="75000"/>
                  </a:schemeClr>
                </a:solidFill>
              </a:rPr>
              <a:t>Давайте познакомимся с этими словами.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000" b="1" i="1" dirty="0" smtClean="0"/>
              <a:t>Местный, грустный, честный.</a:t>
            </a:r>
          </a:p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4429132"/>
            <a:ext cx="457203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СТН</a:t>
            </a:r>
            <a:endParaRPr lang="ru-RU" sz="12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7"/>
            <a:ext cx="8686800" cy="2000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2000" i="1" dirty="0" smtClean="0"/>
              <a:t>Чу</a:t>
            </a:r>
            <a:r>
              <a:rPr lang="ru-RU" sz="12000" i="1" dirty="0" smtClean="0">
                <a:solidFill>
                  <a:srgbClr val="FF0000"/>
                </a:solidFill>
              </a:rPr>
              <a:t>в</a:t>
            </a:r>
            <a:r>
              <a:rPr lang="ru-RU" sz="12000" i="1" dirty="0" smtClean="0"/>
              <a:t>ство</a:t>
            </a:r>
            <a:endParaRPr lang="ru-RU" sz="12000" dirty="0"/>
          </a:p>
        </p:txBody>
      </p:sp>
      <p:pic>
        <p:nvPicPr>
          <p:cNvPr id="2050" name="Picture 2" descr="C:\Documents and Settings\lenovo pink\Рабочий стол\чувст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000372"/>
            <a:ext cx="6715172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57233"/>
            <a:ext cx="8686800" cy="2143139"/>
          </a:xfrm>
        </p:spPr>
        <p:txBody>
          <a:bodyPr/>
          <a:lstStyle/>
          <a:p>
            <a:pPr algn="ctr">
              <a:buNone/>
            </a:pPr>
            <a:r>
              <a:rPr lang="ru-RU" sz="13000" i="1" dirty="0" smtClean="0"/>
              <a:t>Праз</a:t>
            </a:r>
            <a:r>
              <a:rPr lang="ru-RU" sz="13000" i="1" dirty="0" smtClean="0">
                <a:solidFill>
                  <a:srgbClr val="FF0000"/>
                </a:solidFill>
              </a:rPr>
              <a:t>д</a:t>
            </a:r>
            <a:r>
              <a:rPr lang="ru-RU" sz="13000" i="1" dirty="0" smtClean="0"/>
              <a:t>ник</a:t>
            </a:r>
          </a:p>
          <a:p>
            <a:endParaRPr lang="ru-RU" dirty="0"/>
          </a:p>
        </p:txBody>
      </p:sp>
      <p:pic>
        <p:nvPicPr>
          <p:cNvPr id="3074" name="Picture 2" descr="C:\Documents and Settings\lenovo pink\Рабочий стол\праздн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714620"/>
            <a:ext cx="6096000" cy="414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14357"/>
            <a:ext cx="8686800" cy="2214578"/>
          </a:xfrm>
        </p:spPr>
        <p:txBody>
          <a:bodyPr/>
          <a:lstStyle/>
          <a:p>
            <a:pPr algn="ctr">
              <a:buNone/>
            </a:pPr>
            <a:r>
              <a:rPr lang="ru-RU" sz="13000" i="1" dirty="0" smtClean="0"/>
              <a:t>Лес</a:t>
            </a:r>
            <a:r>
              <a:rPr lang="ru-RU" sz="13000" i="1" dirty="0" smtClean="0">
                <a:solidFill>
                  <a:srgbClr val="FF0000"/>
                </a:solidFill>
              </a:rPr>
              <a:t>т</a:t>
            </a:r>
            <a:r>
              <a:rPr lang="ru-RU" sz="13000" i="1" dirty="0" smtClean="0"/>
              <a:t>ница</a:t>
            </a:r>
          </a:p>
          <a:p>
            <a:endParaRPr lang="ru-RU" dirty="0"/>
          </a:p>
        </p:txBody>
      </p:sp>
      <p:pic>
        <p:nvPicPr>
          <p:cNvPr id="4098" name="Picture 2" descr="C:\Documents and Settings\lenovo pink\Рабочий стол\лестниц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714620"/>
            <a:ext cx="5786478" cy="414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9600" b="1" dirty="0" smtClean="0"/>
              <a:t>Чу</a:t>
            </a:r>
            <a:r>
              <a:rPr lang="ru-RU" sz="9600" b="1" dirty="0" smtClean="0">
                <a:solidFill>
                  <a:srgbClr val="FF0000"/>
                </a:solidFill>
              </a:rPr>
              <a:t>в</a:t>
            </a:r>
            <a:r>
              <a:rPr lang="ru-RU" sz="9600" b="1" dirty="0" smtClean="0"/>
              <a:t>ство</a:t>
            </a:r>
          </a:p>
          <a:p>
            <a:pPr algn="ctr">
              <a:buNone/>
            </a:pPr>
            <a:r>
              <a:rPr lang="ru-RU" sz="9600" b="1" dirty="0" smtClean="0"/>
              <a:t>Праз</a:t>
            </a:r>
            <a:r>
              <a:rPr lang="ru-RU" sz="9600" b="1" dirty="0" smtClean="0">
                <a:solidFill>
                  <a:srgbClr val="FF0000"/>
                </a:solidFill>
              </a:rPr>
              <a:t>д</a:t>
            </a:r>
            <a:r>
              <a:rPr lang="ru-RU" sz="9600" b="1" dirty="0" smtClean="0"/>
              <a:t>ник</a:t>
            </a:r>
          </a:p>
          <a:p>
            <a:pPr algn="ctr">
              <a:buNone/>
            </a:pPr>
            <a:r>
              <a:rPr lang="ru-RU" sz="9600" b="1" dirty="0" smtClean="0"/>
              <a:t>Лес</a:t>
            </a:r>
            <a:r>
              <a:rPr lang="ru-RU" sz="9600" b="1" dirty="0" smtClean="0">
                <a:solidFill>
                  <a:srgbClr val="FF0000"/>
                </a:solidFill>
              </a:rPr>
              <a:t>т</a:t>
            </a:r>
            <a:r>
              <a:rPr lang="ru-RU" sz="9600" b="1" dirty="0" smtClean="0"/>
              <a:t>ница</a:t>
            </a:r>
            <a:endParaRPr lang="ru-RU" sz="9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Мес__ный</a:t>
            </a:r>
            <a:endParaRPr lang="ru-RU" sz="4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Грус___ный</a:t>
            </a:r>
            <a:endParaRPr lang="ru-RU" sz="4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Чес__ный</a:t>
            </a:r>
            <a:endParaRPr lang="ru-RU" sz="4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Опас__ный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1571612"/>
            <a:ext cx="2275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i="1" cap="all" spc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МЕС</a:t>
            </a:r>
            <a:r>
              <a:rPr lang="ru-RU" sz="5400" i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Т</a:t>
            </a:r>
            <a:r>
              <a:rPr lang="ru-RU" sz="5400" i="1" cap="all" spc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endParaRPr lang="ru-RU" sz="5400" i="1" cap="all" spc="0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2500306"/>
            <a:ext cx="3097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i="1" cap="all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грус</a:t>
            </a:r>
            <a:r>
              <a:rPr lang="ru-RU" sz="5400" i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т</a:t>
            </a:r>
            <a:r>
              <a:rPr lang="ru-RU" sz="5400" i="1" cap="all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ить</a:t>
            </a:r>
            <a:endParaRPr lang="ru-RU" sz="5400" i="1" cap="all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3357562"/>
            <a:ext cx="2100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i="1" cap="all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чес</a:t>
            </a:r>
            <a:r>
              <a:rPr lang="ru-RU" sz="5400" i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т</a:t>
            </a:r>
            <a:r>
              <a:rPr lang="ru-RU" sz="5400" i="1" cap="all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ь</a:t>
            </a:r>
            <a:endParaRPr lang="ru-RU" sz="5400" i="1" cap="all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1500174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3108" y="2357430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3214686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43504" y="4214818"/>
            <a:ext cx="2689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i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опа</a:t>
            </a:r>
            <a:r>
              <a:rPr lang="ru-RU" sz="5400" i="1" u="sng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сен</a:t>
            </a:r>
            <a:endParaRPr lang="ru-RU" sz="5400" i="1" u="sng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1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sz="4800" i="1" dirty="0" smtClean="0">
                <a:solidFill>
                  <a:srgbClr val="C00000"/>
                </a:solidFill>
              </a:rPr>
              <a:t>Правило - памятка</a:t>
            </a:r>
            <a:endParaRPr lang="ru-RU" sz="48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dirty="0"/>
              <a:t>Непроизносимая согласная.</a:t>
            </a:r>
            <a:endParaRPr lang="ru-RU" i="1" dirty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ошибиться в написании слов с непроизносимыми согласными звуками, надо подобрать такое проверочное слово, чтобы непроизносимый звук стал произносимым.</a:t>
            </a:r>
          </a:p>
          <a:p>
            <a:r>
              <a:rPr lang="ru-RU" b="1" dirty="0" smtClean="0"/>
              <a:t>Алгоритм работы с непроизносимыми согласными.</a:t>
            </a:r>
            <a:endParaRPr lang="ru-RU" dirty="0" smtClean="0"/>
          </a:p>
          <a:p>
            <a:pPr lvl="0"/>
            <a:r>
              <a:rPr lang="ru-RU" dirty="0" smtClean="0"/>
              <a:t>Найти в слове сочетание </a:t>
            </a:r>
            <a:r>
              <a:rPr lang="ru-RU" b="1" i="1" dirty="0" err="1" smtClean="0"/>
              <a:t>стн,здн</a:t>
            </a:r>
            <a:r>
              <a:rPr lang="ru-RU" b="1" i="1" dirty="0" smtClean="0"/>
              <a:t>, </a:t>
            </a:r>
            <a:r>
              <a:rPr lang="ru-RU" b="1" i="1" dirty="0" err="1" smtClean="0"/>
              <a:t>лнц</a:t>
            </a:r>
            <a:r>
              <a:rPr lang="ru-RU" b="1" i="1" dirty="0" smtClean="0"/>
              <a:t>.</a:t>
            </a:r>
            <a:endParaRPr lang="ru-RU" dirty="0" smtClean="0"/>
          </a:p>
          <a:p>
            <a:pPr lvl="0"/>
            <a:r>
              <a:rPr lang="ru-RU" dirty="0" smtClean="0"/>
              <a:t>Подобрать однокоренные слова, в которых звуки </a:t>
            </a:r>
            <a:r>
              <a:rPr lang="ru-RU" i="1" dirty="0" smtClean="0"/>
              <a:t>[т], [</a:t>
            </a:r>
            <a:r>
              <a:rPr lang="ru-RU" i="1" dirty="0" err="1" smtClean="0"/>
              <a:t>д</a:t>
            </a:r>
            <a:r>
              <a:rPr lang="ru-RU" i="1" dirty="0" smtClean="0"/>
              <a:t>], [л]</a:t>
            </a:r>
            <a:r>
              <a:rPr lang="ru-RU" dirty="0" smtClean="0"/>
              <a:t> произносятся.</a:t>
            </a:r>
          </a:p>
          <a:p>
            <a:pPr lvl="0"/>
            <a:r>
              <a:rPr lang="ru-RU" dirty="0" smtClean="0"/>
              <a:t>Если эти звуки не произносятся, значит их буквы не пишутся.</a:t>
            </a:r>
          </a:p>
          <a:p>
            <a:pPr lvl="0"/>
            <a:r>
              <a:rPr lang="ru-RU" dirty="0" smtClean="0"/>
              <a:t>Записать верно слово. </a:t>
            </a:r>
            <a:r>
              <a:rPr lang="ru-RU" i="1" dirty="0" smtClean="0"/>
              <a:t>Опа</a:t>
            </a:r>
            <a:r>
              <a:rPr lang="ru-RU" b="1" i="1" u="sng" dirty="0" smtClean="0"/>
              <a:t>сн</a:t>
            </a:r>
            <a:r>
              <a:rPr lang="ru-RU" i="1" dirty="0" smtClean="0"/>
              <a:t>ый – опа</a:t>
            </a:r>
            <a:r>
              <a:rPr lang="ru-RU" b="1" i="1" u="sng" dirty="0" smtClean="0"/>
              <a:t>сен</a:t>
            </a:r>
            <a:r>
              <a:rPr lang="ru-RU" i="1" dirty="0" smtClean="0"/>
              <a:t>. Радо</a:t>
            </a:r>
            <a:r>
              <a:rPr lang="ru-RU" b="1" i="1" u="sng" dirty="0" smtClean="0"/>
              <a:t>стн</a:t>
            </a:r>
            <a:r>
              <a:rPr lang="ru-RU" i="1" dirty="0" smtClean="0"/>
              <a:t>ый – радос</a:t>
            </a:r>
            <a:r>
              <a:rPr lang="ru-RU" b="1" i="1" u="sng" dirty="0" smtClean="0"/>
              <a:t>т</a:t>
            </a:r>
            <a:r>
              <a:rPr lang="ru-RU" i="1" dirty="0" smtClean="0"/>
              <a:t>ь.</a:t>
            </a:r>
            <a:endParaRPr lang="ru-RU" dirty="0" smtClean="0"/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216</TotalTime>
  <Words>309</Words>
  <Application>Microsoft Office PowerPoint</Application>
  <PresentationFormat>Экран (4:3)</PresentationFormat>
  <Paragraphs>71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Слайд 2</vt:lpstr>
      <vt:lpstr>Давайте познакомимся с этими словами. </vt:lpstr>
      <vt:lpstr>Слайд 4</vt:lpstr>
      <vt:lpstr>Слайд 5</vt:lpstr>
      <vt:lpstr>Слайд 6</vt:lpstr>
      <vt:lpstr>Слайд 7</vt:lpstr>
      <vt:lpstr>Слайд 8</vt:lpstr>
      <vt:lpstr>Правило - памятка</vt:lpstr>
      <vt:lpstr>Слайд 10</vt:lpstr>
      <vt:lpstr>Царевна орфография: Ребята, помогите, пожалуйста, разобраться в каких словах непроизносимые согласные спрятались!</vt:lpstr>
      <vt:lpstr>Царевна Орфография «Я получила письмо от Незнайки и расстроилась. Подумайте почему?»</vt:lpstr>
      <vt:lpstr>Царевна Орфография: «Спасибо большое ребята! Теперь настроение моё гораздо лучше!»</vt:lpstr>
      <vt:lpstr>Вы много сегодня работали! Поэтому приглашаю вас на наше ромашковое поле.  </vt:lpstr>
      <vt:lpstr>Царевна Орфография: «Вы сегодня очень постарались и помогли нам решить проблему с непроизносимыми  согласными в корне  слов.  Молодцы!»</vt:lpstr>
      <vt:lpstr>Для каждого из вас есть письмо. Прочтите его дома, найдите слова с непроизносимыми согласными и докажите, что они написаны верно. </vt:lpstr>
      <vt:lpstr>Слайд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 User</dc:creator>
  <cp:lastModifiedBy>Lenovo User</cp:lastModifiedBy>
  <cp:revision>39</cp:revision>
  <dcterms:created xsi:type="dcterms:W3CDTF">2010-12-11T10:15:58Z</dcterms:created>
  <dcterms:modified xsi:type="dcterms:W3CDTF">2010-12-14T05:26:20Z</dcterms:modified>
</cp:coreProperties>
</file>