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2"/>
  </p:sldMasterIdLst>
  <p:sldIdLst>
    <p:sldId id="256" r:id="rId3"/>
    <p:sldId id="257" r:id="rId4"/>
    <p:sldId id="332" r:id="rId5"/>
    <p:sldId id="334" r:id="rId6"/>
    <p:sldId id="335" r:id="rId7"/>
    <p:sldId id="336" r:id="rId8"/>
    <p:sldId id="337" r:id="rId9"/>
    <p:sldId id="333" r:id="rId10"/>
    <p:sldId id="338" r:id="rId11"/>
    <p:sldId id="339" r:id="rId12"/>
    <p:sldId id="340" r:id="rId13"/>
    <p:sldId id="341" r:id="rId14"/>
    <p:sldId id="342" r:id="rId15"/>
    <p:sldId id="343" r:id="rId16"/>
    <p:sldId id="344" r:id="rId17"/>
    <p:sldId id="345" r:id="rId18"/>
  </p:sldIdLst>
  <p:sldSz cx="9144000" cy="6858000" type="screen4x3"/>
  <p:notesSz cx="6858000" cy="9144000"/>
  <p:embeddedFontLst>
    <p:embeddedFont>
      <p:font typeface="Arial Black" pitchFamily="34" charset="0"/>
      <p:bold r:id="rId19"/>
    </p:embeddedFont>
    <p:embeddedFont>
      <p:font typeface="Eras Bold ITC" pitchFamily="34" charset="0"/>
      <p:regular r:id="rId20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6600"/>
    <a:srgbClr val="333333"/>
    <a:srgbClr val="990000"/>
    <a:srgbClr val="969696"/>
    <a:srgbClr val="EAEAEA"/>
    <a:srgbClr val="035540"/>
    <a:srgbClr val="023A2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806" autoAdjust="0"/>
    <p:restoredTop sz="94660"/>
  </p:normalViewPr>
  <p:slideViewPr>
    <p:cSldViewPr>
      <p:cViewPr varScale="1">
        <p:scale>
          <a:sx n="74" d="100"/>
          <a:sy n="74" d="100"/>
        </p:scale>
        <p:origin x="-10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6096000" cy="838200"/>
          </a:xfrm>
        </p:spPr>
        <p:txBody>
          <a:bodyPr anchor="b"/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2000592"/>
            <a:ext cx="6096000" cy="457200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E76E4-46C6-457A-AA05-758ACECD41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90600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8E821E-A389-4C47-ACA3-77C44BAFE1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ED320E-F1B6-4F6E-854D-E21FF3891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05450" y="838200"/>
            <a:ext cx="1581150" cy="5029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838200"/>
            <a:ext cx="4876800" cy="5029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A347AB-415A-4F5F-9E15-60B72A6388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0" y="1447800"/>
            <a:ext cx="54864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2743200"/>
            <a:ext cx="3086100" cy="990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238500" y="2743200"/>
            <a:ext cx="3086100" cy="990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0" y="3886200"/>
            <a:ext cx="3086100" cy="990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38500" y="3886200"/>
            <a:ext cx="3086100" cy="990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E4E62-C704-4BA1-AA66-EEA31C4492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8337B-039B-4097-8EDB-B4F742A646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E913B-9CEF-41F5-9663-3E82869D6E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2F6C1-4136-4268-874C-BAD869A7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30861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95700" y="1828800"/>
            <a:ext cx="30861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A5CF9-1925-414B-8107-661C5C8817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6400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1535113"/>
            <a:ext cx="320039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2174875"/>
            <a:ext cx="320039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33800" y="1535113"/>
            <a:ext cx="3124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33800" y="2174875"/>
            <a:ext cx="3124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125EF4-F902-45F3-9065-5515CDF469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98485-B0A8-4BB3-93FD-E8CDDA5818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BF55F-316A-4534-9DB9-D3922DFCDD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51370-5DF3-4BF8-BFD2-D0E8C909B1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62000"/>
            <a:ext cx="6324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76400"/>
            <a:ext cx="6324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718D39C7-9779-4E4D-A623-F87C534F2F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25" r:id="rId2"/>
    <p:sldLayoutId id="2147483836" r:id="rId3"/>
    <p:sldLayoutId id="2147483837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</p:sldLayoutIdLst>
  <p:transition spd="med"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qps.ru/1GPwE" TargetMode="External"/><Relationship Id="rId13" Type="http://schemas.openxmlformats.org/officeDocument/2006/relationships/hyperlink" Target="http://qps.ru/oqaf2" TargetMode="External"/><Relationship Id="rId3" Type="http://schemas.openxmlformats.org/officeDocument/2006/relationships/hyperlink" Target="http://qps.ru/Tjv71" TargetMode="External"/><Relationship Id="rId7" Type="http://schemas.openxmlformats.org/officeDocument/2006/relationships/hyperlink" Target="http://qps.ru/VUp8O" TargetMode="External"/><Relationship Id="rId12" Type="http://schemas.openxmlformats.org/officeDocument/2006/relationships/hyperlink" Target="http://qps.ru/yIpku" TargetMode="External"/><Relationship Id="rId2" Type="http://schemas.openxmlformats.org/officeDocument/2006/relationships/hyperlink" Target="http://qps.ru/OcQsv" TargetMode="External"/><Relationship Id="rId16" Type="http://schemas.openxmlformats.org/officeDocument/2006/relationships/hyperlink" Target="http://qps.ru/nW2r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qps.ru/nsQYi" TargetMode="External"/><Relationship Id="rId11" Type="http://schemas.openxmlformats.org/officeDocument/2006/relationships/hyperlink" Target="http://qps.ru/sS5Be" TargetMode="External"/><Relationship Id="rId5" Type="http://schemas.openxmlformats.org/officeDocument/2006/relationships/hyperlink" Target="http://qps.ru/9wOqX" TargetMode="External"/><Relationship Id="rId15" Type="http://schemas.openxmlformats.org/officeDocument/2006/relationships/hyperlink" Target="http://qps.ru/YnL4G" TargetMode="External"/><Relationship Id="rId10" Type="http://schemas.openxmlformats.org/officeDocument/2006/relationships/hyperlink" Target="http://qps.ru/U8Buj" TargetMode="External"/><Relationship Id="rId4" Type="http://schemas.openxmlformats.org/officeDocument/2006/relationships/hyperlink" Target="http://qps.ru/Psx1i" TargetMode="External"/><Relationship Id="rId9" Type="http://schemas.openxmlformats.org/officeDocument/2006/relationships/hyperlink" Target="http://qps.ru/E9R2N" TargetMode="External"/><Relationship Id="rId14" Type="http://schemas.openxmlformats.org/officeDocument/2006/relationships/hyperlink" Target="http://qps.ru/5JSsZ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285992"/>
            <a:ext cx="6858000" cy="271462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sym typeface="Arial" charset="0"/>
              </a:rPr>
              <a:t>БЕЗОПАСНОСТЬ</a:t>
            </a:r>
            <a:b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sym typeface="Arial" charset="0"/>
              </a:rPr>
            </a:br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sym typeface="Arial" charset="0"/>
              </a:rPr>
              <a:t>В СЕТИ</a:t>
            </a:r>
            <a:b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sym typeface="Arial" charset="0"/>
              </a:rPr>
            </a:br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sym typeface="Arial" charset="0"/>
              </a:rPr>
              <a:t>ИНТЕРНЕТ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sym typeface="Arial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42910" y="214290"/>
            <a:ext cx="4714908" cy="714380"/>
          </a:xfrm>
          <a:prstGeom prst="rect">
            <a:avLst/>
          </a:prstGeom>
        </p:spPr>
        <p:txBody>
          <a:bodyPr anchor="ctr">
            <a:normAutofit fontScale="3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6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действия предпринимают интернет преступники?</a:t>
            </a:r>
            <a:endParaRPr lang="ru-RU" sz="6200" dirty="0" smtClean="0"/>
          </a:p>
          <a:p>
            <a:pPr algn="ctr" fontAlgn="auto">
              <a:spcAft>
                <a:spcPts val="0"/>
              </a:spcAft>
              <a:defRPr/>
            </a:pPr>
            <a:r>
              <a:rPr lang="ru-RU" sz="2000" dirty="0" smtClean="0">
                <a:ln>
                  <a:solidFill>
                    <a:schemeClr val="bg1">
                      <a:lumMod val="65000"/>
                      <a:lumOff val="35000"/>
                    </a:schemeClr>
                  </a:solidFill>
                </a:ln>
                <a:solidFill>
                  <a:schemeClr val="tx1"/>
                </a:solidFill>
              </a:rPr>
              <a:t>е </a:t>
            </a:r>
            <a:r>
              <a:rPr lang="ru-RU" sz="2000" dirty="0">
                <a:ln>
                  <a:solidFill>
                    <a:schemeClr val="bg1">
                      <a:lumMod val="65000"/>
                      <a:lumOff val="35000"/>
                    </a:schemeClr>
                  </a:solidFill>
                </a:ln>
                <a:solidFill>
                  <a:schemeClr val="tx1"/>
                </a:solidFill>
              </a:rPr>
              <a:t>действия предпринимают интернет-преступники?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07950" y="981075"/>
            <a:ext cx="8856663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/>
              <a:t>Преступники устанавливают контакты с детьми в чатах, при обмене мгновенными сообщениями, по электронной почте или на форумах. Для решения своих проблем многие подростки обращаются за поддержкой на конференции. Злоумышленники часто сами там обитают; они стараются прельстить свою цель вниманием, заботливостью, добротой и даже подарками, нередко затрачивая на эти усилия значительное время, деньги и энергию. </a:t>
            </a:r>
          </a:p>
        </p:txBody>
      </p:sp>
      <p:pic>
        <p:nvPicPr>
          <p:cNvPr id="9218" name="Picture 2" descr="http://img.o1.ua/images/news/476x267/g-1-28093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645024"/>
            <a:ext cx="4533900" cy="25431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5580112" cy="928670"/>
          </a:xfrm>
          <a:prstGeom prst="rect">
            <a:avLst/>
          </a:prstGeom>
          <a:solidFill>
            <a:schemeClr val="tx1"/>
          </a:solidFill>
        </p:spPr>
        <p:txBody>
          <a:bodyPr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2000" dirty="0">
                <a:ln>
                  <a:solidFill>
                    <a:schemeClr val="bg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ru-RU" sz="2000" dirty="0">
                <a:ln>
                  <a:solidFill>
                    <a:schemeClr val="bg1">
                      <a:lumMod val="65000"/>
                      <a:lumOff val="35000"/>
                    </a:schemeClr>
                  </a:solidFill>
                </a:ln>
                <a:solidFill>
                  <a:schemeClr val="tx1"/>
                </a:solidFill>
              </a:rPr>
              <a:t>Кому из молодых людей угрожает опасность?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6363" y="836613"/>
            <a:ext cx="8890000" cy="57705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+mn-lt"/>
                <a:cs typeface="Times New Roman" panose="02020603050405020304" pitchFamily="18" charset="0"/>
              </a:rPr>
              <a:t>Новички в интернете, не знакомые с сетевым этикетом;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+mn-lt"/>
                <a:cs typeface="+mn-cs"/>
              </a:rPr>
              <a:t>Недружелюбные пользователи;</a:t>
            </a:r>
            <a:endParaRPr lang="ru-RU" dirty="0">
              <a:latin typeface="+mn-lt"/>
              <a:cs typeface="Times New Roman" panose="02020603050405020304" pitchFamily="18" charset="0"/>
            </a:endParaRP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+mn-lt"/>
                <a:cs typeface="+mn-cs"/>
              </a:rPr>
              <a:t>Те, кто стремится попробовать все новое, связанное с острыми ощущениями;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 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+mn-lt"/>
                <a:cs typeface="+mn-cs"/>
              </a:rPr>
              <a:t>Активно ищущие внимания и привязанности;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+mn-lt"/>
                <a:cs typeface="+mn-cs"/>
              </a:rPr>
              <a:t>Бунтари;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+mn-lt"/>
                <a:cs typeface="+mn-cs"/>
              </a:rPr>
              <a:t>Одинокие или брошенные;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+mn-lt"/>
                <a:cs typeface="+mn-cs"/>
              </a:rPr>
              <a:t>Любопытные;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+mn-lt"/>
                <a:cs typeface="+mn-cs"/>
              </a:rPr>
              <a:t>Испытывающие проблемы с 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    сексуальной ориентацией;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+mn-lt"/>
                <a:cs typeface="+mn-cs"/>
              </a:rPr>
              <a:t>Те, кого взрослые могут легко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     обмануть;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+mn-lt"/>
                <a:cs typeface="Times New Roman" panose="02020603050405020304" pitchFamily="18" charset="0"/>
              </a:rPr>
              <a:t>Те, кого привлекает субкультура,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Times New Roman" panose="02020603050405020304" pitchFamily="18" charset="0"/>
              </a:rPr>
              <a:t>     выходящая за рамки понимания их родителей.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pic>
        <p:nvPicPr>
          <p:cNvPr id="8194" name="Picture 2" descr="http://webznam.ru/images/nws/Ashampoo_Snap_2013.06.06_13h32m37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1933" y="2636912"/>
            <a:ext cx="4565739" cy="30676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57224" y="357166"/>
            <a:ext cx="3923928" cy="33265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3200" b="1" dirty="0" smtClean="0">
                <a:ln>
                  <a:solidFill>
                    <a:schemeClr val="bg1">
                      <a:lumMod val="65000"/>
                      <a:lumOff val="35000"/>
                    </a:schemeClr>
                  </a:solidFill>
                </a:ln>
                <a:solidFill>
                  <a:schemeClr val="tx1"/>
                </a:solidFill>
              </a:rPr>
              <a:t>Безопасность в интернете</a:t>
            </a:r>
            <a:endParaRPr lang="ru-RU" sz="3200" b="1" dirty="0">
              <a:ln>
                <a:solidFill>
                  <a:schemeClr val="bg1">
                    <a:lumMod val="65000"/>
                    <a:lumOff val="3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981075"/>
            <a:ext cx="9144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  <a:cs typeface="+mn-cs"/>
              </a:rPr>
              <a:t>Для лучшего взаимопонимания и устранения возможных недоразумений, лучше сразу расставить все точки над «и», установить некоторые ограничения для самостоятельного выхода в Интернет. Обсудите это с детьми, чтобы они понимали </a:t>
            </a:r>
            <a:r>
              <a:rPr lang="ru-RU" sz="2000" dirty="0">
                <a:solidFill>
                  <a:srgbClr val="FF0000"/>
                </a:solidFill>
                <a:latin typeface="+mn-lt"/>
                <a:cs typeface="+mn-cs"/>
              </a:rPr>
              <a:t>необходимость подобных </a:t>
            </a:r>
            <a:r>
              <a:rPr lang="ru-RU" sz="2000" dirty="0" smtClean="0">
                <a:solidFill>
                  <a:srgbClr val="FF0000"/>
                </a:solidFill>
                <a:latin typeface="+mn-lt"/>
                <a:cs typeface="+mn-cs"/>
              </a:rPr>
              <a:t>запретов</a:t>
            </a:r>
            <a:r>
              <a:rPr lang="ru-RU" sz="2000" dirty="0">
                <a:latin typeface="+mn-lt"/>
                <a:cs typeface="+mn-cs"/>
              </a:rPr>
              <a:t>, тогда вместе вы обязательно сможете сделать прогулки ребенка в Сети наиболее безопасными. </a:t>
            </a:r>
          </a:p>
        </p:txBody>
      </p:sp>
      <p:pic>
        <p:nvPicPr>
          <p:cNvPr id="10242" name="Picture 2" descr="http://5psy.ru/images/stories/mediateka/bezopasnost-detei-v-internet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717" b="20531"/>
          <a:stretch/>
        </p:blipFill>
        <p:spPr bwMode="auto">
          <a:xfrm>
            <a:off x="251520" y="3135743"/>
            <a:ext cx="3384376" cy="350318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10244" name="Picture 4" descr="http://s0.tchkcdn.com/g2-E0usxasqU8gn-4pZbxIy8g/lady/640x480/f/0/1-0-9-7-21097/146138_1334593398_children_we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135743"/>
            <a:ext cx="4655840" cy="34918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220072" y="0"/>
            <a:ext cx="3923928" cy="332656"/>
          </a:xfrm>
          <a:prstGeom prst="rect">
            <a:avLst/>
          </a:prstGeom>
        </p:spPr>
        <p:txBody>
          <a:bodyPr anchor="ctr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2000" dirty="0">
                <a:ln>
                  <a:solidFill>
                    <a:schemeClr val="bg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ru-RU" sz="2000" dirty="0" smtClean="0">
                <a:ln>
                  <a:solidFill>
                    <a:schemeClr val="bg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Безопасность в Интернете</a:t>
            </a:r>
            <a:endParaRPr lang="ru-RU" sz="2000" dirty="0">
              <a:ln>
                <a:solidFill>
                  <a:schemeClr val="bg1">
                    <a:lumMod val="65000"/>
                    <a:lumOff val="35000"/>
                  </a:schemeClr>
                </a:solidFill>
              </a:ln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85728"/>
            <a:ext cx="52863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по безопасности в Интернете</a:t>
            </a:r>
            <a:endParaRPr lang="ru-RU" dirty="0">
              <a:latin typeface="+mn-lt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4300" y="1557338"/>
            <a:ext cx="8712200" cy="38306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>
                <a:latin typeface="+mn-lt"/>
                <a:cs typeface="+mn-cs"/>
              </a:rPr>
              <a:t>Опасности. </a:t>
            </a:r>
            <a:r>
              <a:rPr lang="ru-RU" dirty="0">
                <a:latin typeface="+mn-lt"/>
                <a:cs typeface="+mn-cs"/>
              </a:rPr>
              <a:t>Расскажите своим детям об опасностях, существующих в Интернете, и научите правильно выходить из неприятных ситуаций.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>
                <a:latin typeface="+mn-lt"/>
                <a:cs typeface="+mn-cs"/>
              </a:rPr>
              <a:t>Компьютер.  </a:t>
            </a:r>
            <a:r>
              <a:rPr lang="ru-RU" dirty="0">
                <a:latin typeface="+mn-lt"/>
                <a:cs typeface="+mn-cs"/>
              </a:rPr>
              <a:t>Повысьте уровень общей безопасности Вашего компьютера.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>
                <a:latin typeface="+mn-lt"/>
                <a:cs typeface="+mn-cs"/>
              </a:rPr>
              <a:t>Время. </a:t>
            </a:r>
            <a:r>
              <a:rPr lang="ru-RU" dirty="0">
                <a:latin typeface="+mn-lt"/>
                <a:cs typeface="+mn-cs"/>
              </a:rPr>
              <a:t>Следите за достижением равновесия у вашего ребенка между временем, проводимым в Интернете и вне его.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>
                <a:latin typeface="+mn-lt"/>
                <a:cs typeface="+mn-cs"/>
              </a:rPr>
              <a:t>Правила. </a:t>
            </a:r>
            <a:r>
              <a:rPr lang="ru-RU" dirty="0">
                <a:latin typeface="+mn-lt"/>
                <a:cs typeface="+mn-cs"/>
              </a:rPr>
              <a:t>Обсудите внутрисемейные правила пользования Интернетом.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>
                <a:latin typeface="+mn-lt"/>
                <a:cs typeface="+mn-cs"/>
              </a:rPr>
              <a:t>Этикет.</a:t>
            </a:r>
            <a:r>
              <a:rPr lang="ru-RU" dirty="0">
                <a:latin typeface="+mn-lt"/>
                <a:cs typeface="+mn-cs"/>
              </a:rPr>
              <a:t> Научите детей уважать других в Интернете.</a:t>
            </a:r>
            <a:r>
              <a:rPr lang="ru-RU" b="1" dirty="0">
                <a:latin typeface="+mn-lt"/>
                <a:cs typeface="+mn-cs"/>
              </a:rPr>
              <a:t> </a:t>
            </a: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220072" y="0"/>
            <a:ext cx="3923928" cy="332656"/>
          </a:xfrm>
          <a:prstGeom prst="rect">
            <a:avLst/>
          </a:prstGeom>
        </p:spPr>
        <p:txBody>
          <a:bodyPr anchor="ctr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2000" dirty="0">
                <a:ln>
                  <a:solidFill>
                    <a:schemeClr val="bg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ru-RU" sz="2000" dirty="0" smtClean="0">
                <a:ln>
                  <a:solidFill>
                    <a:schemeClr val="bg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Безопасность в Интернете</a:t>
            </a:r>
            <a:endParaRPr lang="ru-RU" sz="2000" dirty="0">
              <a:ln>
                <a:solidFill>
                  <a:schemeClr val="bg1">
                    <a:lumMod val="65000"/>
                    <a:lumOff val="35000"/>
                  </a:schemeClr>
                </a:solidFill>
              </a:ln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464343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для родителей по организации безопасной работы в Интернет </a:t>
            </a:r>
            <a:endParaRPr lang="ru-RU" dirty="0">
              <a:latin typeface="+mn-lt"/>
              <a:cs typeface="+mn-cs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0" y="1571612"/>
            <a:ext cx="9144000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ru-RU" dirty="0"/>
              <a:t>Внимательно относитесь к действиям ваших детей в «мировой паутине»;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ru-RU" dirty="0"/>
              <a:t>Информируйте ребенка о возможностях и опасностях, которые несет в себе сеть;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ru-RU" dirty="0"/>
              <a:t>Выберите удобную форму контроля пребывания вашего ребенка в Сети;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ru-RU" dirty="0"/>
              <a:t>Регулярно повышайте уровень компьютерной грамотности, чтобы знать, как обеспечить безопасность детей;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ru-RU" dirty="0"/>
              <a:t>Установите внутрисемейные правила пользования Интернетом.</a:t>
            </a:r>
          </a:p>
        </p:txBody>
      </p:sp>
      <p:pic>
        <p:nvPicPr>
          <p:cNvPr id="12292" name="Picture 4" descr="http://www.3dnews.ru/assets/external/illustrations/2010/12/18/603859/paran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6314" y="4662818"/>
            <a:ext cx="4112289" cy="200654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-19050" y="1758950"/>
            <a:ext cx="9144000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Контролируйте деятельность детей в Интернете с помощью современных программ. Они помогут отфильтровать вредное содержимое, выяснить, какие сайты посещает ребенок и что он делает на них. В России около 8 миллионов пользователей глобальной сети — дети. Они могут играть, знакомиться, познавать мир... Но в отличие от взрослых, в виртуальном мире они не чувствуют опасности. Наша обязанность — защитить их, сделать Интернет максимально безопасным. Эта цель осуществима, если  родители осознают свое главенство в обеспечении безопасности детей. </a:t>
            </a:r>
            <a:br>
              <a:rPr lang="ru-RU"/>
            </a:br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220072" y="0"/>
            <a:ext cx="3923928" cy="332656"/>
          </a:xfrm>
          <a:prstGeom prst="rect">
            <a:avLst/>
          </a:prstGeom>
        </p:spPr>
        <p:txBody>
          <a:bodyPr anchor="ctr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2000" dirty="0">
                <a:ln>
                  <a:solidFill>
                    <a:schemeClr val="bg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ru-RU" sz="2000" dirty="0" smtClean="0">
                <a:ln>
                  <a:solidFill>
                    <a:schemeClr val="bg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Безопасность в Интернете</a:t>
            </a:r>
            <a:endParaRPr lang="ru-RU" sz="2000" dirty="0">
              <a:ln>
                <a:solidFill>
                  <a:schemeClr val="bg1">
                    <a:lumMod val="65000"/>
                    <a:lumOff val="35000"/>
                  </a:schemeClr>
                </a:solidFill>
              </a:ln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85982" y="285728"/>
            <a:ext cx="9144000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материалов</a:t>
            </a:r>
            <a:endParaRPr lang="ru-RU" dirty="0">
              <a:latin typeface="+mn-lt"/>
              <a:cs typeface="+mn-cs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-1571668" y="1133475"/>
            <a:ext cx="8785225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/>
              <a:t> </a:t>
            </a:r>
            <a:r>
              <a:rPr lang="en-US" sz="1400" dirty="0">
                <a:hlinkClick r:id="rId2" tooltip="http://ru.wikipedia.org/wiki/%D0%98%D0%BD%D1%82%D0%B5%D1%80%D0%BD%D0%B5%D1%82"/>
              </a:rPr>
              <a:t>http://qps.ru/OcQsv</a:t>
            </a:r>
            <a:endParaRPr lang="ru-RU" sz="1400" dirty="0"/>
          </a:p>
          <a:p>
            <a:pPr algn="ctr">
              <a:lnSpc>
                <a:spcPct val="150000"/>
              </a:lnSpc>
            </a:pPr>
            <a:r>
              <a:rPr lang="en-US" sz="1400" dirty="0">
                <a:hlinkClick r:id="rId3" tooltip="http://nsportal.ru/nachalnaya-shkola/vospitatelnaya-rabota/vystuplenie-bezopasnost-detey-i-internet"/>
              </a:rPr>
              <a:t>http://qps.ru/Tjv71</a:t>
            </a:r>
            <a:endParaRPr lang="ru-RU" sz="1400" dirty="0"/>
          </a:p>
          <a:p>
            <a:pPr algn="ctr">
              <a:lnSpc>
                <a:spcPct val="150000"/>
              </a:lnSpc>
            </a:pPr>
            <a:r>
              <a:rPr lang="en-US" sz="1400" dirty="0">
                <a:hlinkClick r:id="rId4" tooltip="http://www.google.ru/imgres?newwindow=1&amp;sa=X&amp;espv=210&amp;es_sm=122&amp;biw=1920&amp;bih=911&amp;tbm=isch&amp;tbnid=o1URon-118MbgM:&amp;imgrefurl=http://dobeysyuspeha.blogspot.com/p/blog-page_14.html&amp;docid=6l3Vm4qVKB6cTM&amp;imgurl=http://1.bp.blogspot.com/-HaI3kzcAZuQ/T4lcfCwTWOI/AAAAAAAAADA/-Gs1QHJidL8/s1600/deti_v_internete.jpg&amp;w=320&amp;h=240&amp;ei=u4qVUsuTLOq9ygPmpIGICQ&amp;zoom=1&amp;ved=1t:3588,r:0,s:0,i:78&amp;iact=rc&amp;page=1&amp;tbnh=182&amp;tbnw=243&amp;start=0&amp;ndsp=29&amp;tx=131&amp;ty=97"/>
              </a:rPr>
              <a:t>http://qps.ru/Psx1i</a:t>
            </a:r>
            <a:endParaRPr lang="ru-RU" sz="1400" dirty="0"/>
          </a:p>
          <a:p>
            <a:pPr algn="ctr">
              <a:lnSpc>
                <a:spcPct val="150000"/>
              </a:lnSpc>
            </a:pPr>
            <a:r>
              <a:rPr lang="en-US" sz="1400" dirty="0">
                <a:hlinkClick r:id="rId5" tooltip="http://www.google.ru/imgres?newwindow=1&amp;sa=X&amp;espv=210&amp;es_sm=122&amp;biw=1920&amp;bih=911&amp;tbm=isch&amp;tbnid=Y4rRddEH0S6z1M:&amp;imgrefurl=http://www.3dnews.ru/606417/&amp;docid=jCXxmWCEmPCEyM&amp;imgurl=http://www.3dnews.ru/assets/external/illustrations/2011/02/08/606417/ms-Insafe.jpg&amp;w=356&amp;h=237&amp;ei=u4qVUsuTLOq9ygPmpIGICQ&amp;zoom=1&amp;ved=1t:3588,r:4,s:0,i:90&amp;iact=rc&amp;page=1&amp;tbnh=182&amp;tbnw=275&amp;start=0&amp;ndsp=29&amp;tx=182&amp;ty=99"/>
              </a:rPr>
              <a:t>http://qps.ru/9wOqX</a:t>
            </a:r>
            <a:endParaRPr lang="ru-RU" sz="1400" dirty="0"/>
          </a:p>
          <a:p>
            <a:pPr algn="ctr">
              <a:lnSpc>
                <a:spcPct val="150000"/>
              </a:lnSpc>
            </a:pPr>
            <a:r>
              <a:rPr lang="en-US" sz="1400" dirty="0">
                <a:hlinkClick r:id="rId6" tooltip="http://www.google.ru/imgres?newwindow=1&amp;sa=X&amp;espv=210&amp;es_sm=122&amp;biw=1920&amp;bih=911&amp;tbm=isch&amp;tbnid=_DytFhDD8MSwLM:&amp;imgrefurl=http://medportal-omsk.ru/deti-i-roditeli/internet-dlya-detej&amp;docid=X56c7mFikfsy6M&amp;imgurl=http://medportal-omsk.ru/wp-content/uploads/2012/02/internet-child.jpg&amp;w=430&amp;h=311&amp;ei=u4qVUsuTLOq9ygPmpIGICQ&amp;zoom=1&amp;ved=1t:3588,r:12,s:0,i:114&amp;iact=rc&amp;page=1&amp;tbnh=181&amp;tbnw=250&amp;start=0&amp;ndsp=29&amp;tx=132&amp;ty=77"/>
              </a:rPr>
              <a:t>http://qps.ru/nsQYi</a:t>
            </a:r>
            <a:endParaRPr lang="ru-RU" sz="1400" dirty="0"/>
          </a:p>
          <a:p>
            <a:pPr algn="ctr">
              <a:lnSpc>
                <a:spcPct val="150000"/>
              </a:lnSpc>
            </a:pPr>
            <a:r>
              <a:rPr lang="en-US" sz="1400" dirty="0">
                <a:hlinkClick r:id="rId7" tooltip="http://www.google.ru/imgres?newwindow=1&amp;sa=X&amp;espv=210&amp;es_sm=122&amp;biw=1920&amp;bih=911&amp;tbm=isch&amp;tbnid=UpP47tXRZEka5M:&amp;imgrefurl=http://xvatit.com/exclusive/bezopasnost_v_internete/&amp;docid=_dWpzl4oLOkn2M&amp;imgurl=http://xvatit.com/upload/medialibrary/a67/a671841de2199ea1b0a11e14a855bea6.jpg&amp;w=904&amp;h=603&amp;ei=u4qVUsuTLOq9ygPmpIGICQ&amp;zoom=1&amp;ved=1t:3588,r:18,s:0,i:132&amp;iact=rc&amp;page=1&amp;tbnh=175&amp;tbnw=274&amp;start=0&amp;ndsp=29&amp;tx=189&amp;ty=80"/>
              </a:rPr>
              <a:t>http://qps.ru/VUp8O</a:t>
            </a:r>
            <a:endParaRPr lang="ru-RU" sz="1400" dirty="0"/>
          </a:p>
          <a:p>
            <a:pPr algn="ctr">
              <a:lnSpc>
                <a:spcPct val="150000"/>
              </a:lnSpc>
            </a:pPr>
            <a:r>
              <a:rPr lang="en-US" sz="1400" dirty="0">
                <a:hlinkClick r:id="rId8" tooltip="http://www.google.ru/imgres?newwindow=1&amp;sa=X&amp;espv=210&amp;es_sm=122&amp;biw=1920&amp;bih=911&amp;tbm=isch&amp;tbnid=rlNzUVLz8Z1_bM:&amp;imgrefurl=http://womanonly.ru/deti/maminy_sekrety/bezopasnost_detej_v_internete&amp;docid=GeC__WcaFy3XKM&amp;imgurl=http://womanonly.ru/images/article/2280/.tmb/thumb_internet_i_deti_adaptiveResize_640_500.jpg&amp;w=640&amp;h=350&amp;ei=u4qVUsuTLOq9ygPmpIGICQ&amp;zoom=1&amp;ved=1t:3588,r:37,s:0,i:198&amp;iact=rc&amp;page=2&amp;tbnh=166&amp;tbnw=304&amp;start=29&amp;ndsp=37&amp;tx=247&amp;ty=96"/>
              </a:rPr>
              <a:t>http://qps.ru/1GPwE</a:t>
            </a:r>
            <a:endParaRPr lang="ru-RU" sz="1400" dirty="0"/>
          </a:p>
          <a:p>
            <a:pPr algn="ctr">
              <a:lnSpc>
                <a:spcPct val="150000"/>
              </a:lnSpc>
            </a:pPr>
            <a:r>
              <a:rPr lang="en-US" sz="1400" dirty="0">
                <a:hlinkClick r:id="rId9" tooltip="http://www.google.ru/imgres?newwindow=1&amp;sa=X&amp;espv=210&amp;es_sm=122&amp;biw=1920&amp;bih=911&amp;tbm=isch&amp;tbnid=_nXVEwrerViN4M:&amp;imgrefurl=http://www.3dnews.ru/603859&amp;docid=5Ju7HbMufN6RdM&amp;imgurl=http://www.3dnews.ru/assets/external/illustrations/2010/12/18/603859/parants.jpg&amp;w=600&amp;h=439&amp;ei=u4qVUsuTLOq9ygPmpIGICQ&amp;zoom=1&amp;ved=1t:3588,r:60,s:0,i:267&amp;iact=rc&amp;page=2&amp;tbnh=190&amp;tbnw=241&amp;start=29&amp;ndsp=37&amp;tx=110&amp;ty=129"/>
              </a:rPr>
              <a:t>http://qps.ru/E9R2N</a:t>
            </a:r>
            <a:endParaRPr lang="ru-RU" sz="1400" dirty="0"/>
          </a:p>
          <a:p>
            <a:pPr algn="ctr">
              <a:lnSpc>
                <a:spcPct val="150000"/>
              </a:lnSpc>
            </a:pPr>
            <a:r>
              <a:rPr lang="en-US" sz="1400" dirty="0">
                <a:hlinkClick r:id="rId10" tooltip="http://www.google.ru/imgres?newwindow=1&amp;sa=X&amp;espv=210&amp;es_sm=122&amp;biw=1920&amp;bih=911&amp;tbm=isch&amp;tbnid=BEolsgAxM9QTHM:&amp;imgrefurl=http://webznam.ru/news/povedenie_detej_v_internete_chto_deti_ishhut_v_seti/2013-06-10-143&amp;docid=5KM0STFTZZiFIM&amp;imgurl=http://webznam.ru/images/nws/Ashampoo_Snap_2013.06.06_13h32m37s.jpg&amp;w=640&amp;h=430&amp;ei=u4qVUsuTLOq9ygPmpIGICQ&amp;zoom=1&amp;ved=1t:3588,r:63,s:0,i:276&amp;iact=rc&amp;page=2&amp;tbnh=184&amp;tbnw=251&amp;start=29&amp;ndsp=37&amp;tx=129&amp;ty=120"/>
              </a:rPr>
              <a:t>http://qps.ru/U8Buj</a:t>
            </a:r>
            <a:endParaRPr lang="ru-RU" sz="1400" dirty="0"/>
          </a:p>
          <a:p>
            <a:pPr algn="ctr">
              <a:lnSpc>
                <a:spcPct val="150000"/>
              </a:lnSpc>
            </a:pPr>
            <a:r>
              <a:rPr lang="en-US" sz="1400" dirty="0">
                <a:hlinkClick r:id="rId11" tooltip="http://www.google.ru/imgres?newwindow=1&amp;sa=X&amp;espv=210&amp;es_sm=122&amp;biw=1920&amp;bih=911&amp;tbm=isch&amp;tbnid=G0FDO7exytkkEM:&amp;imgrefurl=http://www.dkvartal.ru/news/yandeks-uznal-chto-deti-ishhut-v-internete-236731761&amp;docid=5ne-6WwRPFgJ1M&amp;imgurl=http://www.infox.ru/photos/42/79242/480x320_x3ggi8HbiCcpmBU7lESsATy2g1WaiEnB.jpg&amp;w=480&amp;h=320&amp;ei=u4qVUsuTLOq9ygPmpIGICQ&amp;zoom=1&amp;ved=1t:3588,r:73,s:0,i:306&amp;iact=rc&amp;page=3&amp;tbnh=172&amp;tbnw=236&amp;start=66&amp;ndsp=39&amp;tx=39&amp;ty=54"/>
              </a:rPr>
              <a:t>http://qps.ru/sS5Be</a:t>
            </a:r>
            <a:endParaRPr lang="ru-RU" sz="1400" dirty="0"/>
          </a:p>
          <a:p>
            <a:pPr algn="ctr">
              <a:lnSpc>
                <a:spcPct val="150000"/>
              </a:lnSpc>
            </a:pPr>
            <a:r>
              <a:rPr lang="en-US" sz="1400" dirty="0">
                <a:hlinkClick r:id="rId12" tooltip="http://www.google.ru/imgres?newwindow=1&amp;sa=X&amp;espv=210&amp;es_sm=122&amp;biw=1920&amp;bih=911&amp;tbm=isch&amp;tbnid=q-vBFVRoJUAa1M:&amp;imgrefurl=http://o1.ua/news/otcy-i-deti-v.html&amp;docid=uNMvgkTCPMTuVM&amp;imgurl=http://img.o1.ua/images/news/476x267/g-1-28093-1.jpg&amp;w=476&amp;h=267&amp;ei=u4qVUsuTLOq9ygPmpIGICQ&amp;zoom=1&amp;ved=1t:3588,r:83,s:0,i:336&amp;iact=rc&amp;page=3&amp;tbnh=168&amp;tbnw=281&amp;start=66&amp;ndsp=39&amp;tx=193&amp;ty=81"/>
              </a:rPr>
              <a:t>http://qps.ru/yIpku</a:t>
            </a:r>
            <a:endParaRPr lang="ru-RU" sz="1400" dirty="0"/>
          </a:p>
          <a:p>
            <a:pPr algn="ctr">
              <a:lnSpc>
                <a:spcPct val="150000"/>
              </a:lnSpc>
            </a:pPr>
            <a:r>
              <a:rPr lang="en-US" sz="1400" dirty="0">
                <a:hlinkClick r:id="rId13" tooltip="http://www.google.ru/imgres?start=105&amp;newwindow=1&amp;sa=X&amp;espv=210&amp;es_sm=122&amp;biw=1920&amp;bih=911&amp;tbm=isch&amp;tbnid=NV5HgNFFh5YlDM:&amp;imgrefurl=http://uralpress.ru/news/2012/02/09/mts-zapuskaet-kompleksnuyu-programmu-deti-v-internete&amp;docid=oBWXCtmvpYJKMM&amp;itg=1&amp;imgurl=http://uralpress.ru/sites/default/files/imagecache/large/photo/mor2124_0.jpg&amp;w=240&amp;h=193&amp;ei=RpOVUpEv5IHLA9fCgrAL&amp;zoom=1&amp;ved=1t:3588,r:26,s:100,i:82&amp;iact=rc&amp;page=4&amp;tbnh=154&amp;tbnw=186&amp;ndsp=40&amp;tx=96&amp;ty=65"/>
              </a:rPr>
              <a:t>http://qps.ru/oqaf2</a:t>
            </a:r>
            <a:endParaRPr lang="ru-RU" sz="1400" dirty="0"/>
          </a:p>
          <a:p>
            <a:pPr algn="ctr">
              <a:lnSpc>
                <a:spcPct val="150000"/>
              </a:lnSpc>
            </a:pPr>
            <a:r>
              <a:rPr lang="en-US" sz="1400" dirty="0">
                <a:hlinkClick r:id="rId14" tooltip="http://www.google.ru/imgres?start=105&amp;newwindow=1&amp;sa=X&amp;espv=210&amp;es_sm=122&amp;biw=1920&amp;bih=911&amp;tbm=isch&amp;tbnid=p4k31HrCyoUhGM:&amp;imgrefurl=http://5psy.ru/raznoe/bezopasnost-deteie-v-internete-podborka-materialov.html&amp;docid=Fh9W8aT8lzdyJM&amp;imgurl=http://5psy.ru/images/stories/mediateka/bezopasnost-detei-v-internete.jpg&amp;w=360&amp;h=542&amp;ei=RpOVUpEv5IHLA9fCgrAL&amp;zoom=1&amp;ved=1t:3588,r:35,s:100,i:109&amp;iact=rc&amp;page=4&amp;tbnh=199&amp;tbnw=164&amp;ndsp=40&amp;tx=91&amp;ty=98"/>
              </a:rPr>
              <a:t>http://qps.ru/5JSsZ</a:t>
            </a:r>
            <a:endParaRPr lang="ru-RU" sz="1400" dirty="0"/>
          </a:p>
          <a:p>
            <a:pPr algn="ctr">
              <a:lnSpc>
                <a:spcPct val="150000"/>
              </a:lnSpc>
            </a:pPr>
            <a:r>
              <a:rPr lang="en-US" sz="1400" dirty="0">
                <a:hlinkClick r:id="rId15" tooltip="http://www.google.ru/imgres?newwindow=1&amp;espv=210&amp;es_sm=122&amp;biw=1920&amp;bih=911&amp;tbm=isch&amp;tbnid=eIyfNCN2WrafeM:&amp;imgrefurl=http://thinkandrich.ru/kak_zarabotat_dengi/kak_bistro_zarabotat_dengi_podrostku_v_2013_godu&amp;docid=dI1aK8gCSTmunM&amp;imgurl=http://thinkandrich.ru/upload/content/514b400143a6b.jpg&amp;w=1600&amp;h=1200&amp;ei=hJOVUuWIFqm9ygP_oYCoCA&amp;zoom=1&amp;ved=1t:3588,r:31,s:0,i:177&amp;iact=rc&amp;page=2&amp;tbnh=178&amp;tbnw=214&amp;start=30&amp;ndsp=39&amp;tx=70&amp;ty=71"/>
              </a:rPr>
              <a:t>http://qps.ru/YnL4G</a:t>
            </a:r>
            <a:endParaRPr lang="ru-RU" sz="1400" dirty="0"/>
          </a:p>
          <a:p>
            <a:pPr algn="ctr">
              <a:lnSpc>
                <a:spcPct val="150000"/>
              </a:lnSpc>
            </a:pPr>
            <a:r>
              <a:rPr lang="en-US" sz="1400" dirty="0">
                <a:hlinkClick r:id="rId16" tooltip="http://www.google.ru/imgres?newwindow=1&amp;espv=210&amp;es_sm=122&amp;biw=1920&amp;bih=911&amp;tbm=isch&amp;tbnid=7zhiac7sDchPdM:&amp;imgrefurl=http://www.medikforum.ru/news/health/healthy_child/29991-podrostkam-nuzhno-ogranichit-dostup-v-internet-2-chasami-v-den.html&amp;docid=ouk7J6EoieGwBM&amp;imgurl=http://www.medikforum.ru/news/uploads/posts/2013-10/1383038697_podrostki-i-internet2.jpg&amp;w=634&amp;h=408&amp;ei=hJOVUuWIFqm9ygP_oYCoCA&amp;zoom=1&amp;ved=1t:3588,r:44,s:0,i:216&amp;iact=rc&amp;page=2&amp;tbnh=180&amp;tbnw=269&amp;start=30&amp;ndsp=39&amp;tx=115&amp;ty=20"/>
              </a:rPr>
              <a:t>http://qps.ru/nW2re</a:t>
            </a:r>
            <a:endParaRPr lang="ru-RU" sz="1400" dirty="0"/>
          </a:p>
          <a:p>
            <a:pPr>
              <a:lnSpc>
                <a:spcPct val="150000"/>
              </a:lnSpc>
            </a:pPr>
            <a:endParaRPr lang="ru-RU" sz="1200" dirty="0"/>
          </a:p>
          <a:p>
            <a:pPr>
              <a:lnSpc>
                <a:spcPct val="150000"/>
              </a:lnSpc>
            </a:pPr>
            <a:endParaRPr lang="ru-RU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703762" cy="936625"/>
          </a:xfrm>
        </p:spPr>
        <p:txBody>
          <a:bodyPr/>
          <a:lstStyle/>
          <a:p>
            <a:pPr algn="ctr" eaLnBrk="1" hangingPunct="1">
              <a:buSzPct val="100000"/>
              <a:defRPr/>
            </a:pP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Интернет</a:t>
            </a:r>
          </a:p>
        </p:txBody>
      </p:sp>
      <p:sp>
        <p:nvSpPr>
          <p:cNvPr id="6147" name="Rectangle 2"/>
          <p:cNvSpPr txBox="1">
            <a:spLocks noChangeArrowheads="1"/>
          </p:cNvSpPr>
          <p:nvPr/>
        </p:nvSpPr>
        <p:spPr bwMode="auto">
          <a:xfrm>
            <a:off x="242888" y="1773238"/>
            <a:ext cx="6115062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всемирная система объединённых компьютерных сетей для хранения и передачи информации. Часто упоминается как Всемирная сеть и Глобальная сеть, а также просто Сеть. Интернета работает Всемирная паутина (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World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Wide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Web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WWW) и множество других систем передачи данных.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9375" y="777875"/>
            <a:ext cx="60499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Среднесуточная аудитория Российского Интернета (Рунета) достигла 52,2 млн человек, что составляет 45% населения.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0" y="3933825"/>
            <a:ext cx="5003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 b="1">
                <a:latin typeface="Times New Roman" pitchFamily="18" charset="0"/>
                <a:cs typeface="Times New Roman" pitchFamily="18" charset="0"/>
              </a:rPr>
              <a:t>Средний возраст начала самостоятельной работы в Сети - 10 лет и сегодня наблюдается тенденция к снижению возраста до 9 лет;</a:t>
            </a:r>
          </a:p>
          <a:p>
            <a:endParaRPr lang="ru-RU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374900" y="5661025"/>
            <a:ext cx="6769100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 b="1">
                <a:latin typeface="Times New Roman" pitchFamily="18" charset="0"/>
              </a:rPr>
              <a:t>30% несовершеннолетних проводят в Сети более 3 часов в день (при норме 2 часа в неделю!)</a:t>
            </a:r>
          </a:p>
          <a:p>
            <a:endParaRPr lang="ru-RU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203575" y="2060575"/>
            <a:ext cx="604043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 b="1">
                <a:latin typeface="Times New Roman" pitchFamily="18" charset="0"/>
              </a:rPr>
              <a:t>Ежедневная детская аудитория Рунета: 13-16 лет;</a:t>
            </a:r>
          </a:p>
          <a:p>
            <a:r>
              <a:rPr lang="ru-RU" altLang="ru-RU" sz="2000" b="1">
                <a:latin typeface="Times New Roman" pitchFamily="18" charset="0"/>
              </a:rPr>
              <a:t>самые "любимые" детьми ресурсы - социальные сети (78%); в них проводится до 60 минут в день.</a:t>
            </a:r>
          </a:p>
          <a:p>
            <a:endParaRPr lang="ru-RU" sz="2000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5940152" y="0"/>
            <a:ext cx="3203848" cy="332656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dirty="0" smtClean="0">
                <a:ln>
                  <a:solidFill>
                    <a:schemeClr val="bg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Справочная информация</a:t>
            </a:r>
            <a:endParaRPr lang="ru-RU" sz="2000" dirty="0">
              <a:ln>
                <a:solidFill>
                  <a:schemeClr val="bg1">
                    <a:lumMod val="65000"/>
                    <a:lumOff val="35000"/>
                  </a:schemeClr>
                </a:solidFill>
              </a:ln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2050" name="Picture 2" descr="http://www.blagoda.com/wp-content/uploads/2013/01/Kids_Intern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739" y="1843477"/>
            <a:ext cx="3058109" cy="20358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omanonly.ru/images/article/2280/.tmb/thumb_internet_i_deti_adaptiveResize_640_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18298" y="3430331"/>
            <a:ext cx="3935195" cy="21520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636912"/>
            <a:ext cx="2808312" cy="16667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Прямая со стрелкой 11"/>
          <p:cNvCxnSpPr>
            <a:stCxn id="3077" idx="3"/>
            <a:endCxn id="3075" idx="2"/>
          </p:cNvCxnSpPr>
          <p:nvPr/>
        </p:nvCxnSpPr>
        <p:spPr>
          <a:xfrm flipV="1">
            <a:off x="5913438" y="4303713"/>
            <a:ext cx="1646237" cy="1268412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5940152" y="0"/>
            <a:ext cx="3203848" cy="332656"/>
          </a:xfrm>
          <a:prstGeom prst="rect">
            <a:avLst/>
          </a:prstGeom>
        </p:spPr>
        <p:txBody>
          <a:bodyPr anchor="ctr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2000" dirty="0" smtClean="0">
                <a:ln>
                  <a:solidFill>
                    <a:schemeClr val="bg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Интернет в обучении</a:t>
            </a:r>
            <a:endParaRPr lang="ru-RU" sz="2000" dirty="0">
              <a:ln>
                <a:solidFill>
                  <a:schemeClr val="bg1">
                    <a:lumMod val="65000"/>
                    <a:lumOff val="35000"/>
                  </a:schemeClr>
                </a:solidFill>
              </a:ln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" y="0"/>
            <a:ext cx="514350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Современные сетевые средства позволяют не только «сидеть в контакте», но и совместно учиться, познавать новое, создавать авторские информационные продукты. Компьютер в наше время стал для ребенка и «другом», и «помощником»,  и даже «воспитателем», «учителем».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3" y="2636913"/>
            <a:ext cx="2448271" cy="17829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 стрелкой 6"/>
          <p:cNvCxnSpPr>
            <a:stCxn id="3077" idx="1"/>
            <a:endCxn id="3074" idx="2"/>
          </p:cNvCxnSpPr>
          <p:nvPr/>
        </p:nvCxnSpPr>
        <p:spPr>
          <a:xfrm flipH="1" flipV="1">
            <a:off x="1403350" y="4419600"/>
            <a:ext cx="1557338" cy="1152525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07019" y="2276872"/>
            <a:ext cx="3223469" cy="15673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2" name="Прямая со стрелкой 21"/>
          <p:cNvCxnSpPr/>
          <p:nvPr/>
        </p:nvCxnSpPr>
        <p:spPr>
          <a:xfrm flipH="1" flipV="1">
            <a:off x="4456113" y="3844925"/>
            <a:ext cx="0" cy="76835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077" name="Picture 5" descr="http://www.inf74.ru/assets/deti-v-Internet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1201" y="4463898"/>
            <a:ext cx="2952328" cy="221752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sp>
        <p:nvSpPr>
          <p:cNvPr id="33" name="TextBox 32"/>
          <p:cNvSpPr txBox="1"/>
          <p:nvPr/>
        </p:nvSpPr>
        <p:spPr>
          <a:xfrm rot="1350606">
            <a:off x="6335675" y="3312995"/>
            <a:ext cx="2544916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n w="10160">
                  <a:solidFill>
                    <a:srgbClr val="990000"/>
                  </a:solidFill>
                  <a:prstDash val="solid"/>
                </a:ln>
                <a:solidFill>
                  <a:srgbClr val="A5002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АРТ-ПРОЕКТ</a:t>
            </a:r>
            <a:r>
              <a:rPr lang="ru-RU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A5002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4" name="TextBox 33"/>
          <p:cNvSpPr txBox="1"/>
          <p:nvPr/>
        </p:nvSpPr>
        <p:spPr>
          <a:xfrm rot="19780052">
            <a:off x="93852" y="3241404"/>
            <a:ext cx="2544916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n w="10160">
                  <a:solidFill>
                    <a:srgbClr val="A50021"/>
                  </a:solidFill>
                  <a:prstDash val="solid"/>
                </a:ln>
                <a:solidFill>
                  <a:srgbClr val="A5002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ВИРТУАЛЬНОЕ ПУТЕШЕСТВИЕ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146295" y="2313551"/>
            <a:ext cx="2544916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0160">
                  <a:solidFill>
                    <a:srgbClr val="990000"/>
                  </a:solidFill>
                  <a:prstDash val="solid"/>
                </a:ln>
                <a:solidFill>
                  <a:srgbClr val="A5002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БИБЛИОТЕКИ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427984" y="0"/>
            <a:ext cx="4716016" cy="332656"/>
          </a:xfrm>
          <a:prstGeom prst="rect">
            <a:avLst/>
          </a:prstGeom>
        </p:spPr>
        <p:txBody>
          <a:bodyPr anchor="ctr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2000" dirty="0" smtClean="0">
                <a:ln>
                  <a:solidFill>
                    <a:schemeClr val="bg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Ребёнок в информационном обществе </a:t>
            </a:r>
            <a:endParaRPr lang="ru-RU" sz="2000" dirty="0">
              <a:ln>
                <a:solidFill>
                  <a:schemeClr val="bg1">
                    <a:lumMod val="65000"/>
                    <a:lumOff val="35000"/>
                  </a:schemeClr>
                </a:solidFill>
              </a:ln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1916113"/>
            <a:ext cx="9144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/>
              <a:t>Дети этого возраста любят путешествовать по интернету и играть в сетевые игры. Возможно, они используют электронную почту и могут также заходить на сайты и чаты.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8596" y="142852"/>
            <a:ext cx="7215174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7-8-летние делают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Интернете?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pic>
        <p:nvPicPr>
          <p:cNvPr id="4098" name="Picture 2" descr="http://tagillib.ru/readers/ot_20_and_starshe/safe_internet/0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194011"/>
            <a:ext cx="4267200" cy="30765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427984" y="0"/>
            <a:ext cx="4716016" cy="332656"/>
          </a:xfrm>
          <a:prstGeom prst="rect">
            <a:avLst/>
          </a:prstGeom>
        </p:spPr>
        <p:txBody>
          <a:bodyPr anchor="ctr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2000" dirty="0" smtClean="0">
                <a:ln>
                  <a:solidFill>
                    <a:schemeClr val="bg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Ребёнок в информационном обществе </a:t>
            </a:r>
            <a:endParaRPr lang="ru-RU" sz="2000" dirty="0">
              <a:ln>
                <a:solidFill>
                  <a:schemeClr val="bg1">
                    <a:lumMod val="65000"/>
                    <a:lumOff val="35000"/>
                  </a:schemeClr>
                </a:solidFill>
              </a:ln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1916113"/>
            <a:ext cx="91440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/>
              <a:t>Дети этого возраста используют интернет для разработки школьных проектов. Кроме того, они загружают музыку, пользуются электронной почтой, играют в игры и заходят на фанатские сайты своих кумиров. Их любимый способ общения  - мгновенный обмен сообщениями.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5786" y="285728"/>
            <a:ext cx="557216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9-12-летние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делают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интернете? </a:t>
            </a:r>
            <a:endParaRPr lang="ru-RU" dirty="0">
              <a:latin typeface="+mn-lt"/>
              <a:cs typeface="+mn-cs"/>
            </a:endParaRPr>
          </a:p>
        </p:txBody>
      </p:sp>
      <p:pic>
        <p:nvPicPr>
          <p:cNvPr id="5122" name="Picture 2" descr="http://www.infox.ru/photos/42/79242/480x320_x3ggi8HbiCcpmBU7lESsATy2g1WaiEn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1984" y="3356992"/>
            <a:ext cx="4572000" cy="30480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427984" y="0"/>
            <a:ext cx="4716016" cy="332656"/>
          </a:xfrm>
          <a:prstGeom prst="rect">
            <a:avLst/>
          </a:prstGeom>
        </p:spPr>
        <p:txBody>
          <a:bodyPr anchor="ctr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2000" dirty="0" smtClean="0">
                <a:ln>
                  <a:solidFill>
                    <a:schemeClr val="bg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Ребёнок в информационном обществе </a:t>
            </a:r>
            <a:endParaRPr lang="ru-RU" sz="2000" dirty="0">
              <a:ln>
                <a:solidFill>
                  <a:schemeClr val="bg1">
                    <a:lumMod val="65000"/>
                    <a:lumOff val="35000"/>
                  </a:schemeClr>
                </a:solidFill>
              </a:ln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1916113"/>
            <a:ext cx="91440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/>
              <a:t>Они скачивают музыку, пользуются электронной почтой, службами мгновенного обмена сообщениями и играют. Кроме того, подростки активно используют поисковые машины. В этом возрасте Интернет становится частью социальной жизни детей: в Интернете они знакомятся и проводят время, ищут информацию, связанную с учебой или увлечениями. В этом возрасте дети, как правило, проходят через период низкой самооценки, ищут поддержку у друзей и неохотно слушают родителей.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472" y="285728"/>
            <a:ext cx="73580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подростки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делают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интернете?</a:t>
            </a:r>
            <a:endParaRPr lang="ru-RU" dirty="0">
              <a:latin typeface="+mn-lt"/>
              <a:cs typeface="+mn-cs"/>
            </a:endParaRPr>
          </a:p>
        </p:txBody>
      </p:sp>
      <p:pic>
        <p:nvPicPr>
          <p:cNvPr id="6146" name="Picture 2" descr="http://www.medikforum.ru/news/uploads/posts/2013-10/1383038697_podrostki-i-internet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99" y="4077072"/>
            <a:ext cx="4024744" cy="25900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6148" name="Picture 4" descr="http://thinkandrich.ru/upload/content/514b400143a6b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978"/>
          <a:stretch/>
        </p:blipFill>
        <p:spPr bwMode="auto">
          <a:xfrm>
            <a:off x="4932040" y="4077071"/>
            <a:ext cx="4014601" cy="25900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47700"/>
          </a:xfrm>
        </p:spPr>
        <p:txBody>
          <a:bodyPr/>
          <a:lstStyle/>
          <a:p>
            <a:r>
              <a:rPr lang="ru-RU" sz="3200" b="1" dirty="0"/>
              <a:t>Социологические исследования</a:t>
            </a:r>
            <a:r>
              <a:rPr lang="ru-RU" dirty="0"/>
              <a:t>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9" y="1052513"/>
            <a:ext cx="8250264" cy="55451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000066"/>
                </a:solidFill>
              </a:rPr>
              <a:t>88% четырёхлетних детей выходят в сеть вместе с родителями. </a:t>
            </a:r>
          </a:p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000066"/>
                </a:solidFill>
              </a:rPr>
              <a:t>В 8-9-летнем возрасте дети всё чаще выходят в сеть самостоятельно. </a:t>
            </a:r>
          </a:p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000066"/>
                </a:solidFill>
              </a:rPr>
              <a:t>К 14 годам совместное, семейное  пользование сетью сохраняется лишь для 7% подростков. </a:t>
            </a:r>
          </a:p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000066"/>
                </a:solidFill>
              </a:rPr>
              <a:t>Больше половины пользователей сети в возрасте до 14 лет просматривают сайты с нежелательным содержимым. </a:t>
            </a:r>
          </a:p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000066"/>
                </a:solidFill>
              </a:rPr>
              <a:t>39% детей посещают </a:t>
            </a:r>
            <a:r>
              <a:rPr lang="ru-RU" sz="2400" b="1" dirty="0" err="1">
                <a:solidFill>
                  <a:srgbClr val="000066"/>
                </a:solidFill>
              </a:rPr>
              <a:t>порносайты</a:t>
            </a:r>
            <a:r>
              <a:rPr lang="ru-RU" sz="2400" b="1" dirty="0">
                <a:solidFill>
                  <a:srgbClr val="000066"/>
                </a:solidFill>
              </a:rPr>
              <a:t>, </a:t>
            </a:r>
          </a:p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000066"/>
                </a:solidFill>
              </a:rPr>
              <a:t>19% наблюдают сцены насилия, </a:t>
            </a:r>
          </a:p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000066"/>
                </a:solidFill>
              </a:rPr>
              <a:t>16% увлекаются азартными играми. </a:t>
            </a:r>
          </a:p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000066"/>
                </a:solidFill>
              </a:rPr>
              <a:t>Наркотическими веществами и алкоголем интересуются 14% детей, </a:t>
            </a:r>
          </a:p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000066"/>
                </a:solidFill>
              </a:rPr>
              <a:t>Экстремистские и националистические ресурсы посещают 11% несовершеннолетних пользователей </a:t>
            </a:r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444208" y="0"/>
            <a:ext cx="2699792" cy="332656"/>
          </a:xfrm>
          <a:prstGeom prst="rect">
            <a:avLst/>
          </a:prstGeom>
        </p:spPr>
        <p:txBody>
          <a:bodyPr anchor="ctr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2000" dirty="0" smtClean="0">
                <a:ln>
                  <a:solidFill>
                    <a:schemeClr val="bg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Опасности в сети</a:t>
            </a:r>
            <a:endParaRPr lang="ru-RU" sz="2000" dirty="0">
              <a:ln>
                <a:solidFill>
                  <a:schemeClr val="bg1">
                    <a:lumMod val="65000"/>
                    <a:lumOff val="35000"/>
                  </a:schemeClr>
                </a:solidFill>
              </a:ln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44" y="357166"/>
            <a:ext cx="54292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же опасности ждут школьника в сети?</a:t>
            </a:r>
            <a:endParaRPr lang="ru-RU" dirty="0">
              <a:latin typeface="+mn-lt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050" y="1539875"/>
            <a:ext cx="8135938" cy="53546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Сайты порнографической направленности;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Сайты, разжигающие национальную рознь и расовое неприятие.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Депрессивные молодежные течения. 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Наркотики. 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Сайты знакомств.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Секты.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Контентные риски 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 безопасность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Вредоносные программы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Спам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Кибермошенничество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Киберпреследования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pic>
        <p:nvPicPr>
          <p:cNvPr id="7170" name="Picture 2" descr="http://1.bp.blogspot.com/-ikRUiJo0Gic/UaxKcW7F4wI/AAAAAAAAD0Y/T-gHfCQYtpM/s1600/1321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1188" y="3068960"/>
            <a:ext cx="3966039" cy="263458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7172" name="Picture 4" descr="http://medportal-omsk.ru/wp-content/uploads/2012/02/internet-chil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0394" y="3068960"/>
            <a:ext cx="3966833" cy="28083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AF_ComputerEra">
  <a:themeElements>
    <a:clrScheme name="financial_statu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ancial_statu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9011110-81F8-433B-9999-487A842C8CA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AF_ComputerEra</Template>
  <TotalTime>0</TotalTime>
  <Words>804</Words>
  <Application>Microsoft Office PowerPoint</Application>
  <PresentationFormat>Экран (4:3)</PresentationFormat>
  <Paragraphs>105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Arial Black</vt:lpstr>
      <vt:lpstr>Times New Roman</vt:lpstr>
      <vt:lpstr>Wingdings</vt:lpstr>
      <vt:lpstr>Eras Bold ITC</vt:lpstr>
      <vt:lpstr>AF_ComputerEra</vt:lpstr>
      <vt:lpstr>БЕЗОПАСНОСТЬ В СЕТИ ИНТЕРНЕТ</vt:lpstr>
      <vt:lpstr>Интернет</vt:lpstr>
      <vt:lpstr>Справочная информация</vt:lpstr>
      <vt:lpstr>Слайд 4</vt:lpstr>
      <vt:lpstr>Слайд 5</vt:lpstr>
      <vt:lpstr>Слайд 6</vt:lpstr>
      <vt:lpstr>Слайд 7</vt:lpstr>
      <vt:lpstr>Социологические исследования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2012-11-29T16:08:44Z</dcterms:created>
  <dcterms:modified xsi:type="dcterms:W3CDTF">2015-07-01T15:28:38Z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TC103367859990</vt:lpwstr>
  </property>
</Properties>
</file>